
<file path=[Content_Types].xml><?xml version="1.0" encoding="utf-8"?>
<Types xmlns="http://schemas.openxmlformats.org/package/2006/content-types">
  <Default Extension="bin" ContentType="application/vnd.openxmlformats-officedocument.presentationml.printerSettings"/>
  <Override PartName="/ppt/notesSlides/notesSlide24.xml" ContentType="application/vnd.openxmlformats-officedocument.presentationml.notesSlide+xml"/>
  <Override PartName="/ppt/slides/slide14.xml" ContentType="application/vnd.openxmlformats-officedocument.presentationml.slide+xml"/>
  <Default Extension="rels" ContentType="application/vnd.openxmlformats-package.relationships+xml"/>
  <Override PartName="/ppt/notesSlides/notesSlide16.xml" ContentType="application/vnd.openxmlformats-officedocument.presentationml.notesSlide+xml"/>
  <Default Extension="xml" ContentType="application/xml"/>
  <Override PartName="/ppt/tableStyles.xml" ContentType="application/vnd.openxmlformats-officedocument.presentationml.tableStyles+xml"/>
  <Override PartName="/ppt/notesSlides/notesSlide31.xml" ContentType="application/vnd.openxmlformats-officedocument.presentationml.notesSlide+xml"/>
  <Override PartName="/ppt/notesSlides/notesSlide1.xml" ContentType="application/vnd.openxmlformats-officedocument.presentationml.notesSlide+xml"/>
  <Override PartName="/ppt/slides/slide28.xml" ContentType="application/vnd.openxmlformats-officedocument.presentationml.slide+xml"/>
  <Override PartName="/ppt/notesSlides/notesSlide40.xml" ContentType="application/vnd.openxmlformats-officedocument.presentationml.notesSlide+xml"/>
  <Override PartName="/ppt/slides/slide21.xml" ContentType="application/vnd.openxmlformats-officedocument.presentationml.slide+xml"/>
  <Override PartName="/ppt/slides/slide37.xml" ContentType="application/vnd.openxmlformats-officedocument.presentationml.slide+xml"/>
  <Override PartName="/ppt/notesSlides/notesSlide23.xml" ContentType="application/vnd.openxmlformats-officedocument.presentationml.notesSlide+xml"/>
  <Override PartName="/ppt/slides/slide5.xml" ContentType="application/vnd.openxmlformats-officedocument.presentationml.slide+xml"/>
  <Override PartName="/ppt/notesSlides/notesSlide39.xml" ContentType="application/vnd.openxmlformats-officedocument.presentationml.notesSlide+xml"/>
  <Override PartName="/ppt/notesSlides/notesSlide9.xml" ContentType="application/vnd.openxmlformats-officedocument.presentationml.notesSlide+xml"/>
  <Override PartName="/ppt/slideLayouts/slideLayout5.xml" ContentType="application/vnd.openxmlformats-officedocument.presentationml.slideLayout+xml"/>
  <Override PartName="/ppt/slides/slide30.xml" ContentType="application/vnd.openxmlformats-officedocument.presentationml.slide+xml"/>
  <Override PartName="/ppt/slides/slide13.xml" ContentType="application/vnd.openxmlformats-officedocument.presentationml.slide+xml"/>
  <Override PartName="/ppt/slideMasters/slideMaster1.xml" ContentType="application/vnd.openxmlformats-officedocument.presentationml.slideMaster+xml"/>
  <Override PartName="/ppt/notesSlides/notesSlide15.xml" ContentType="application/vnd.openxmlformats-officedocument.presentationml.notesSlide+xml"/>
  <Override PartName="/docProps/core.xml" ContentType="application/vnd.openxmlformats-package.core-properties+xml"/>
  <Override PartName="/ppt/notesSlides/notesSlide7.xml" ContentType="application/vnd.openxmlformats-officedocument.presentationml.notesSlide+xml"/>
  <Override PartName="/ppt/notesSlides/notesSlide30.xml" ContentType="application/vnd.openxmlformats-officedocument.presentationml.notesSlide+xml"/>
  <Override PartName="/ppt/handoutMasters/handoutMaster1.xml" ContentType="application/vnd.openxmlformats-officedocument.presentationml.handoutMaster+xml"/>
  <Override PartName="/ppt/slides/slide27.xml" ContentType="application/vnd.openxmlformats-officedocument.presentationml.slide+xml"/>
  <Override PartName="/ppt/notesSlides/notesSlide29.xml" ContentType="application/vnd.openxmlformats-officedocument.presentationml.notesSlide+xml"/>
  <Override PartName="/ppt/slides/slide20.xml" ContentType="application/vnd.openxmlformats-officedocument.presentationml.slide+xml"/>
  <Override PartName="/ppt/slides/slide36.xml" ContentType="application/vnd.openxmlformats-officedocument.presentationml.slide+xml"/>
  <Override PartName="/ppt/notesSlides/notesSlide22.xml" ContentType="application/vnd.openxmlformats-officedocument.presentationml.notesSlide+xml"/>
  <Override PartName="/ppt/slides/slide4.xml" ContentType="application/vnd.openxmlformats-officedocument.presentationml.slide+xml"/>
  <Override PartName="/ppt/notesSlides/notesSlide38.xml" ContentType="application/vnd.openxmlformats-officedocument.presentationml.notesSlide+xml"/>
  <Override PartName="/ppt/slides/slide19.xml" ContentType="application/vnd.openxmlformats-officedocument.presentationml.slide+xml"/>
  <Override PartName="/ppt/notesSlides/notesSlide8.xml" ContentType="application/vnd.openxmlformats-officedocument.presentationml.notesSlide+xml"/>
  <Default Extension="png" ContentType="image/png"/>
  <Override PartName="/ppt/slideLayouts/slideLayout4.xml" ContentType="application/vnd.openxmlformats-officedocument.presentationml.slideLayout+xml"/>
  <Override PartName="/ppt/slides/slide12.xml" ContentType="application/vnd.openxmlformats-officedocument.presentationml.slide+xml"/>
  <Override PartName="/ppt/notesSlides/notesSlide14.xml" ContentType="application/vnd.openxmlformats-officedocument.presentationml.notesSlide+xml"/>
  <Override PartName="/ppt/notesSlides/notesSlide6.xml" ContentType="application/vnd.openxmlformats-officedocument.presentationml.notesSlide+xml"/>
  <Override PartName="/ppt/presProps.xml" ContentType="application/vnd.openxmlformats-officedocument.presentationml.presProps+xml"/>
  <Override PartName="/ppt/slides/slide26.xml" ContentType="application/vnd.openxmlformats-officedocument.presentationml.slide+xml"/>
  <Override PartName="/ppt/notesSlides/notesSlide28.xml" ContentType="application/vnd.openxmlformats-officedocument.presentationml.notesSlide+xml"/>
  <Override PartName="/ppt/slides/slide35.xml" ContentType="application/vnd.openxmlformats-officedocument.presentationml.slide+xml"/>
  <Override PartName="/ppt/notesSlides/notesSlide21.xml" ContentType="application/vnd.openxmlformats-officedocument.presentationml.notesSlide+xml"/>
  <Override PartName="/ppt/slides/slide3.xml" ContentType="application/vnd.openxmlformats-officedocument.presentationml.slide+xml"/>
  <Override PartName="/ppt/notesSlides/notesSlide37.xml" ContentType="application/vnd.openxmlformats-officedocument.presentationml.notesSlide+xml"/>
  <Override PartName="/ppt/slides/slide18.xml" ContentType="application/vnd.openxmlformats-officedocument.presentationml.slide+xml"/>
  <Override PartName="/ppt/slideLayouts/slideLayout3.xml" ContentType="application/vnd.openxmlformats-officedocument.presentationml.slideLayout+xml"/>
  <Override PartName="/ppt/slides/slide11.xml" ContentType="application/vnd.openxmlformats-officedocument.presentationml.slide+xml"/>
  <Override PartName="/ppt/notesSlides/notesSlide13.xml" ContentType="application/vnd.openxmlformats-officedocument.presentationml.notesSlide+xml"/>
  <Override PartName="/ppt/notesSlides/notesSlide35.xml" ContentType="application/vnd.openxmlformats-officedocument.presentationml.notesSlide+xml"/>
  <Override PartName="/ppt/notesSlides/notesSlide5.xml" ContentType="application/vnd.openxmlformats-officedocument.presentationml.notesSlide+xml"/>
  <Override PartName="/ppt/slides/slide25.xml" ContentType="application/vnd.openxmlformats-officedocument.presentationml.slide+xml"/>
  <Override PartName="/ppt/notesSlides/notesSlide27.xml" ContentType="application/vnd.openxmlformats-officedocument.presentationml.notesSlide+xml"/>
  <Override PartName="/ppt/slides/slide9.xml" ContentType="application/vnd.openxmlformats-officedocument.presentationml.slide+xml"/>
  <Override PartName="/ppt/slideLayouts/slideLayout9.xml" ContentType="application/vnd.openxmlformats-officedocument.presentationml.slideLayout+xml"/>
  <Override PartName="/ppt/slides/slide34.xml" ContentType="application/vnd.openxmlformats-officedocument.presentationml.slide+xml"/>
  <Override PartName="/ppt/notesSlides/notesSlide20.xml" ContentType="application/vnd.openxmlformats-officedocument.presentationml.notesSlide+xml"/>
  <Override PartName="/ppt/slides/slide2.xml" ContentType="application/vnd.openxmlformats-officedocument.presentationml.slide+xml"/>
  <Override PartName="/ppt/notesSlides/notesSlide36.xml" ContentType="application/vnd.openxmlformats-officedocument.presentationml.notesSlide+xml"/>
  <Override PartName="/ppt/slideLayouts/slideLayout2.xml" ContentType="application/vnd.openxmlformats-officedocument.presentationml.slideLayout+xml"/>
  <Override PartName="/ppt/slides/slide17.xml" ContentType="application/vnd.openxmlformats-officedocument.presentationml.slide+xml"/>
  <Override PartName="/ppt/notesSlides/notesSlide19.xml" ContentType="application/vnd.openxmlformats-officedocument.presentationml.notesSlide+xml"/>
  <Override PartName="/ppt/slides/slide10.xml" ContentType="application/vnd.openxmlformats-officedocument.presentationml.slide+xml"/>
  <Override PartName="/ppt/notesSlides/notesSlide12.xml" ContentType="application/vnd.openxmlformats-officedocument.presentationml.notesSlide+xml"/>
  <Override PartName="/docProps/app.xml" ContentType="application/vnd.openxmlformats-officedocument.extended-properties+xml"/>
  <Override PartName="/ppt/notesSlides/notesSlide34.xml" ContentType="application/vnd.openxmlformats-officedocument.presentationml.notesSlide+xml"/>
  <Override PartName="/ppt/notesSlides/notesSlide4.xml" ContentType="application/vnd.openxmlformats-officedocument.presentationml.notesSlide+xml"/>
  <Override PartName="/ppt/slides/slide41.xml" ContentType="application/vnd.openxmlformats-officedocument.presentationml.slide+xml"/>
  <Override PartName="/ppt/theme/theme3.xml" ContentType="application/vnd.openxmlformats-officedocument.theme+xml"/>
  <Override PartName="/ppt/slideLayouts/slideLayout12.xml" ContentType="application/vnd.openxmlformats-officedocument.presentationml.slideLayout+xml"/>
  <Override PartName="/ppt/slides/slide24.xml" ContentType="application/vnd.openxmlformats-officedocument.presentationml.slide+xml"/>
  <Override PartName="/ppt/notesSlides/notesSlide10.xml" ContentType="application/vnd.openxmlformats-officedocument.presentationml.notesSlide+xml"/>
  <Override PartName="/ppt/slides/slide8.xml" ContentType="application/vnd.openxmlformats-officedocument.presentationml.slide+xml"/>
  <Override PartName="/ppt/notesSlides/notesSlide26.xml" ContentType="application/vnd.openxmlformats-officedocument.presentationml.notesSlide+xml"/>
  <Override PartName="/ppt/slideLayouts/slideLayout8.xml" ContentType="application/vnd.openxmlformats-officedocument.presentationml.slideLayout+xml"/>
  <Override PartName="/ppt/slides/slide33.xml" ContentType="application/vnd.openxmlformats-officedocument.presentationml.slide+xml"/>
  <Override PartName="/ppt/slides/slide1.xml" ContentType="application/vnd.openxmlformats-officedocument.presentationml.slide+xml"/>
  <Override PartName="/ppt/slideLayouts/slideLayout1.xml" ContentType="application/vnd.openxmlformats-officedocument.presentationml.slideLayout+xml"/>
  <Override PartName="/ppt/slides/slide16.xml" ContentType="application/vnd.openxmlformats-officedocument.presentationml.slide+xml"/>
  <Override PartName="/ppt/notesSlides/notesSlide18.xml" ContentType="application/vnd.openxmlformats-officedocument.presentationml.notesSlide+xml"/>
  <Default Extension="jpeg" ContentType="image/jpeg"/>
  <Override PartName="/ppt/viewProps.xml" ContentType="application/vnd.openxmlformats-officedocument.presentationml.viewProps+xml"/>
  <Override PartName="/ppt/notesSlides/notesSlide11.xml" ContentType="application/vnd.openxmlformats-officedocument.presentationml.notesSlide+xml"/>
  <Override PartName="/ppt/notesSlides/notesSlide33.xml" ContentType="application/vnd.openxmlformats-officedocument.presentationml.notesSlide+xml"/>
  <Override PartName="/ppt/notesSlides/notesSlide3.xml" ContentType="application/vnd.openxmlformats-officedocument.presentationml.notesSlide+xml"/>
  <Override PartName="/ppt/slides/slide40.xml" ContentType="application/vnd.openxmlformats-officedocument.presentationml.slide+xml"/>
  <Override PartName="/ppt/theme/theme2.xml" ContentType="application/vnd.openxmlformats-officedocument.theme+xml"/>
  <Override PartName="/ppt/slideLayouts/slideLayout11.xml" ContentType="application/vnd.openxmlformats-officedocument.presentationml.slideLayout+xml"/>
  <Override PartName="/ppt/slides/slide39.xml" ContentType="application/vnd.openxmlformats-officedocument.presentationml.slide+xml"/>
  <Override PartName="/ppt/slides/slide23.xml" ContentType="application/vnd.openxmlformats-officedocument.presentationml.slide+xml"/>
  <Override PartName="/ppt/slides/slide7.xml" ContentType="application/vnd.openxmlformats-officedocument.presentationml.slide+xml"/>
  <Override PartName="/ppt/notesSlides/notesSlide25.xml" ContentType="application/vnd.openxmlformats-officedocument.presentationml.notesSlide+xml"/>
  <Override PartName="/ppt/slideLayouts/slideLayout7.xml" ContentType="application/vnd.openxmlformats-officedocument.presentationml.slideLayout+xml"/>
  <Override PartName="/ppt/slides/slide32.xml" ContentType="application/vnd.openxmlformats-officedocument.presentationml.slide+xml"/>
  <Override PartName="/ppt/notesMasters/notesMaster1.xml" ContentType="application/vnd.openxmlformats-officedocument.presentationml.notesMaster+xml"/>
  <Override PartName="/ppt/slides/slide15.xml" ContentType="application/vnd.openxmlformats-officedocument.presentationml.slide+xml"/>
  <Override PartName="/ppt/notesSlides/notesSlide17.xml" ContentType="application/vnd.openxmlformats-officedocument.presentationml.notesSlide+xml"/>
  <Default Extension="wdp" ContentType="image/vnd.ms-photo"/>
  <Override PartName="/ppt/notesSlides/notesSlide32.xml" ContentType="application/vnd.openxmlformats-officedocument.presentationml.notesSlide+xml"/>
  <Override PartName="/ppt/notesSlides/notesSlide2.xml" ContentType="application/vnd.openxmlformats-officedocument.presentationml.notesSlide+xml"/>
  <Override PartName="/ppt/slides/slide29.xml" ContentType="application/vnd.openxmlformats-officedocument.presentationml.slide+xml"/>
  <Override PartName="/ppt/theme/theme1.xml" ContentType="application/vnd.openxmlformats-officedocument.theme+xml"/>
  <Override PartName="/ppt/slides/slide22.xml" ContentType="application/vnd.openxmlformats-officedocument.presentationml.slide+xml"/>
  <Override PartName="/ppt/slides/slide38.xml" ContentType="application/vnd.openxmlformats-officedocument.presentationml.slide+xml"/>
  <Override PartName="/ppt/presentation.xml" ContentType="application/vnd.openxmlformats-officedocument.presentationml.presentation.main+xml"/>
  <Override PartName="/ppt/slides/slide6.xml" ContentType="application/vnd.openxmlformats-officedocument.presentationml.slide+xml"/>
  <Override PartName="/ppt/slideLayouts/slideLayout10.xml" ContentType="application/vnd.openxmlformats-officedocument.presentationml.slideLayout+xml"/>
  <Override PartName="/ppt/slideLayouts/slideLayout6.xml" ContentType="application/vnd.openxmlformats-officedocument.presentationml.slideLayout+xml"/>
  <Override PartName="/ppt/slides/slide31.xml" ContentType="application/vnd.openxmlformats-officedocument.presentationml.slide+xml"/>
  <Default Extension="pdf" ContentType="application/pdf"/>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SpecialPlsOnTitleSld="0" saveSubsetFonts="1" autoCompressPictures="0">
  <p:sldMasterIdLst>
    <p:sldMasterId id="2147484030" r:id="rId1"/>
  </p:sldMasterIdLst>
  <p:notesMasterIdLst>
    <p:notesMasterId r:id="rId43"/>
  </p:notesMasterIdLst>
  <p:handoutMasterIdLst>
    <p:handoutMasterId r:id="rId44"/>
  </p:handoutMasterIdLst>
  <p:sldIdLst>
    <p:sldId id="289" r:id="rId2"/>
    <p:sldId id="385" r:id="rId3"/>
    <p:sldId id="386" r:id="rId4"/>
    <p:sldId id="352" r:id="rId5"/>
    <p:sldId id="398" r:id="rId6"/>
    <p:sldId id="402" r:id="rId7"/>
    <p:sldId id="403" r:id="rId8"/>
    <p:sldId id="389" r:id="rId9"/>
    <p:sldId id="388" r:id="rId10"/>
    <p:sldId id="335" r:id="rId11"/>
    <p:sldId id="396" r:id="rId12"/>
    <p:sldId id="391" r:id="rId13"/>
    <p:sldId id="374" r:id="rId14"/>
    <p:sldId id="392" r:id="rId15"/>
    <p:sldId id="387" r:id="rId16"/>
    <p:sldId id="348" r:id="rId17"/>
    <p:sldId id="394" r:id="rId18"/>
    <p:sldId id="349" r:id="rId19"/>
    <p:sldId id="375" r:id="rId20"/>
    <p:sldId id="351" r:id="rId21"/>
    <p:sldId id="378" r:id="rId22"/>
    <p:sldId id="404" r:id="rId23"/>
    <p:sldId id="337" r:id="rId24"/>
    <p:sldId id="362" r:id="rId25"/>
    <p:sldId id="399" r:id="rId26"/>
    <p:sldId id="400" r:id="rId27"/>
    <p:sldId id="401" r:id="rId28"/>
    <p:sldId id="338" r:id="rId29"/>
    <p:sldId id="288" r:id="rId30"/>
    <p:sldId id="325" r:id="rId31"/>
    <p:sldId id="359" r:id="rId32"/>
    <p:sldId id="379" r:id="rId33"/>
    <p:sldId id="377" r:id="rId34"/>
    <p:sldId id="376" r:id="rId35"/>
    <p:sldId id="405" r:id="rId36"/>
    <p:sldId id="406" r:id="rId37"/>
    <p:sldId id="363" r:id="rId38"/>
    <p:sldId id="364" r:id="rId39"/>
    <p:sldId id="365" r:id="rId40"/>
    <p:sldId id="367" r:id="rId41"/>
    <p:sldId id="340" r:id="rId4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lrMru>
    <a:srgbClr val="A4504C"/>
    <a:srgbClr val="FFFFDF"/>
    <a:srgbClr val="FFFFE1"/>
    <a:srgbClr val="FFFFDC"/>
    <a:srgbClr val="FFFFE6"/>
    <a:srgbClr val="AB0520"/>
    <a:srgbClr val="002147"/>
    <a:srgbClr val="980015"/>
  </p:clrMru>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normalViewPr>
    <p:restoredLeft sz="23004" autoAdjust="0"/>
    <p:restoredTop sz="79777" autoAdjust="0"/>
  </p:normalViewPr>
  <p:slideViewPr>
    <p:cSldViewPr snapToGrid="0" snapToObjects="1">
      <p:cViewPr>
        <p:scale>
          <a:sx n="100" d="100"/>
          <a:sy n="100" d="100"/>
        </p:scale>
        <p:origin x="-664" y="-96"/>
      </p:cViewPr>
      <p:guideLst>
        <p:guide orient="horz" pos="2160"/>
        <p:guide pos="2880"/>
      </p:guideLst>
    </p:cSldViewPr>
  </p:slideViewPr>
  <p:outlineViewPr>
    <p:cViewPr>
      <p:scale>
        <a:sx n="33" d="100"/>
        <a:sy n="33" d="100"/>
      </p:scale>
      <p:origin x="0" y="13344"/>
    </p:cViewPr>
  </p:outlineViewPr>
  <p:notesTextViewPr>
    <p:cViewPr>
      <p:scale>
        <a:sx n="100" d="100"/>
        <a:sy n="100" d="100"/>
      </p:scale>
      <p:origin x="0" y="0"/>
    </p:cViewPr>
  </p:notesTextViewPr>
  <p:sorterViewPr>
    <p:cViewPr>
      <p:scale>
        <a:sx n="66" d="100"/>
        <a:sy n="66" d="100"/>
      </p:scale>
      <p:origin x="0" y="0"/>
    </p:cViewPr>
  </p:sorterViewPr>
  <p:gridSpacing cx="78028800" cy="78028800"/>
</p:viewPr>
</file>

<file path=ppt/_rels/presentation.xml.rels><?xml version="1.0" encoding="UTF-8" standalone="yes"?>
<Relationships xmlns="http://schemas.openxmlformats.org/package/2006/relationships"><Relationship Id="rId46" Type="http://schemas.openxmlformats.org/officeDocument/2006/relationships/presProps" Target="presProps.xml"/><Relationship Id="rId47" Type="http://schemas.openxmlformats.org/officeDocument/2006/relationships/viewProps" Target="viewProps.xml"/><Relationship Id="rId48" Type="http://schemas.openxmlformats.org/officeDocument/2006/relationships/theme" Target="theme/theme1.xml"/><Relationship Id="rId49"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notesMaster" Target="notesMasters/notesMaster1.xml"/><Relationship Id="rId44" Type="http://schemas.openxmlformats.org/officeDocument/2006/relationships/handoutMaster" Target="handoutMasters/handoutMaster1.xml"/><Relationship Id="rId45" Type="http://schemas.openxmlformats.org/officeDocument/2006/relationships/printerSettings" Target="printerSettings/printerSettings1.bin"/></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5ECB7255-48E7-1344-A74A-85753AA61BB8}" type="datetimeFigureOut">
              <a:rPr lang="en-US" smtClean="0"/>
              <a:pPr/>
              <a:t>8/23/14</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CBA93573-7E0C-AA45-95C8-52289E4C6DC9}" type="slidenum">
              <a:rPr lang="en-US" smtClean="0"/>
              <a:pPr/>
              <a:t>‹#›</a:t>
            </a:fld>
            <a:endParaRPr lang="en-US"/>
          </a:p>
        </p:txBody>
      </p:sp>
    </p:spTree>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ADEECFE-13AF-934C-8E15-F7588155FB12}" type="datetimeFigureOut">
              <a:rPr lang="en-US" smtClean="0"/>
              <a:pPr/>
              <a:t>8/23/14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0EA4FAC-3B65-B24F-83AF-B28292591E08}" type="slidenum">
              <a:rPr lang="en-US" smtClean="0"/>
              <a:pPr/>
              <a:t>‹#›</a:t>
            </a:fld>
            <a:endParaRPr lang="en-US"/>
          </a:p>
        </p:txBody>
      </p:sp>
    </p:spTree>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Hello and welcome </a:t>
            </a:r>
            <a:r>
              <a:rPr lang="en-US" dirty="0" smtClean="0"/>
              <a:t>everyone!  My</a:t>
            </a:r>
            <a:r>
              <a:rPr lang="en-US" baseline="0" dirty="0" smtClean="0"/>
              <a:t> name is Anh Tran from the University of Arizona.</a:t>
            </a:r>
          </a:p>
          <a:p>
            <a:endParaRPr lang="en-US" baseline="0" dirty="0" smtClean="0"/>
          </a:p>
          <a:p>
            <a:r>
              <a:rPr lang="en-US" dirty="0" smtClean="0"/>
              <a:t>I will</a:t>
            </a:r>
            <a:r>
              <a:rPr lang="en-US" baseline="0" dirty="0" smtClean="0"/>
              <a:t> be presenting our paper on </a:t>
            </a:r>
            <a:r>
              <a:rPr lang="en-US" dirty="0" smtClean="0"/>
              <a:t>“Extracting Latent Attributes from Video Scenes…”</a:t>
            </a:r>
          </a:p>
          <a:p>
            <a:endParaRPr lang="en-US" dirty="0" smtClean="0"/>
          </a:p>
          <a:p>
            <a:r>
              <a:rPr lang="en-US" b="1" dirty="0" smtClean="0"/>
              <a:t>Now</a:t>
            </a:r>
            <a:r>
              <a:rPr lang="en-US" b="1" baseline="0" dirty="0" smtClean="0"/>
              <a:t> a</a:t>
            </a:r>
            <a:r>
              <a:rPr lang="en-US" b="1" dirty="0" smtClean="0"/>
              <a:t>s far</a:t>
            </a:r>
            <a:r>
              <a:rPr lang="en-US" b="1" baseline="0" dirty="0" smtClean="0"/>
              <a:t> as we know, the task </a:t>
            </a:r>
            <a:r>
              <a:rPr lang="en-US" baseline="0" dirty="0" smtClean="0"/>
              <a:t>being proposed here is novel, so I will try my best to clearly define the problem and its significant.</a:t>
            </a:r>
            <a:endParaRPr lang="en-US" dirty="0" smtClean="0"/>
          </a:p>
        </p:txBody>
      </p:sp>
      <p:sp>
        <p:nvSpPr>
          <p:cNvPr id="4" name="Slide Number Placeholder 3"/>
          <p:cNvSpPr>
            <a:spLocks noGrp="1"/>
          </p:cNvSpPr>
          <p:nvPr>
            <p:ph type="sldNum" sz="quarter" idx="10"/>
          </p:nvPr>
        </p:nvSpPr>
        <p:spPr/>
        <p:txBody>
          <a:bodyPr/>
          <a:lstStyle/>
          <a:p>
            <a:fld id="{F0EA4FAC-3B65-B24F-83AF-B28292591E08}" type="slidenum">
              <a:rPr lang="en-US" smtClean="0"/>
              <a:pPr/>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1" dirty="0" smtClean="0"/>
              <a:t>We will now go into more details </a:t>
            </a:r>
            <a:r>
              <a:rPr lang="en-US" dirty="0" smtClean="0"/>
              <a:t>about our</a:t>
            </a:r>
            <a:r>
              <a:rPr lang="en-US" baseline="0" dirty="0" smtClean="0"/>
              <a:t> </a:t>
            </a:r>
            <a:r>
              <a:rPr lang="en-US" dirty="0" smtClean="0"/>
              <a:t>proposed information extraction models.</a:t>
            </a:r>
          </a:p>
          <a:p>
            <a:r>
              <a:rPr lang="en-US" dirty="0" smtClean="0"/>
              <a:t>-</a:t>
            </a:r>
          </a:p>
          <a:p>
            <a:r>
              <a:rPr lang="en-US" b="1" dirty="0" smtClean="0"/>
              <a:t>Here is a detailed </a:t>
            </a:r>
            <a:r>
              <a:rPr lang="en-US" b="1" baseline="0" dirty="0" smtClean="0"/>
              <a:t>system diagram</a:t>
            </a:r>
            <a:r>
              <a:rPr lang="en-US" baseline="0" dirty="0" smtClean="0"/>
              <a:t>.  Recall that </a:t>
            </a:r>
            <a:r>
              <a:rPr lang="en-US" dirty="0" smtClean="0"/>
              <a:t>given a video, the</a:t>
            </a:r>
            <a:r>
              <a:rPr lang="en-US" baseline="0" dirty="0" smtClean="0"/>
              <a:t> known contextual information</a:t>
            </a:r>
            <a:r>
              <a:rPr lang="en-US" dirty="0" smtClean="0"/>
              <a:t> comes into the system as a</a:t>
            </a:r>
            <a:r>
              <a:rPr lang="en-US" baseline="0" dirty="0" smtClean="0"/>
              <a:t> list of detection labels, or tags.</a:t>
            </a:r>
          </a:p>
          <a:p>
            <a:endParaRPr lang="en-US" baseline="0" dirty="0" smtClean="0"/>
          </a:p>
          <a:p>
            <a:r>
              <a:rPr lang="en-US" sz="1200" b="1" kern="1200" dirty="0" smtClean="0">
                <a:solidFill>
                  <a:schemeClr val="tx1"/>
                </a:solidFill>
                <a:latin typeface="+mn-lt"/>
                <a:ea typeface="+mn-ea"/>
                <a:cs typeface="+mn-cs"/>
              </a:rPr>
              <a:t>These detections are then parsed into </a:t>
            </a:r>
            <a:r>
              <a:rPr lang="en-US" sz="1200" b="1" kern="1200" dirty="0" err="1" smtClean="0">
                <a:solidFill>
                  <a:schemeClr val="tx1"/>
                </a:solidFill>
                <a:latin typeface="+mn-lt"/>
                <a:ea typeface="+mn-ea"/>
                <a:cs typeface="+mn-cs"/>
              </a:rPr>
              <a:t>tuples</a:t>
            </a:r>
            <a:r>
              <a:rPr lang="en-US" sz="1200" kern="1200" dirty="0" smtClean="0">
                <a:solidFill>
                  <a:schemeClr val="tx1"/>
                </a:solidFill>
                <a:latin typeface="+mn-lt"/>
                <a:ea typeface="+mn-ea"/>
                <a:cs typeface="+mn-cs"/>
              </a:rPr>
              <a:t> of detections by their types – we refer to these as query </a:t>
            </a:r>
            <a:r>
              <a:rPr lang="en-US" sz="1200" kern="1200" dirty="0" err="1" smtClean="0">
                <a:solidFill>
                  <a:schemeClr val="tx1"/>
                </a:solidFill>
                <a:latin typeface="+mn-lt"/>
                <a:ea typeface="+mn-ea"/>
                <a:cs typeface="+mn-cs"/>
              </a:rPr>
              <a:t>tuples</a:t>
            </a:r>
            <a:r>
              <a:rPr lang="en-US" sz="1200" kern="1200" dirty="0" smtClean="0">
                <a:solidFill>
                  <a:schemeClr val="tx1"/>
                </a:solidFill>
                <a:latin typeface="+mn-lt"/>
                <a:ea typeface="+mn-ea"/>
                <a:cs typeface="+mn-cs"/>
              </a:rPr>
              <a:t>. Query </a:t>
            </a:r>
            <a:r>
              <a:rPr lang="en-US" sz="1200" kern="1200" dirty="0" err="1" smtClean="0">
                <a:solidFill>
                  <a:schemeClr val="tx1"/>
                </a:solidFill>
                <a:latin typeface="+mn-lt"/>
                <a:ea typeface="+mn-ea"/>
                <a:cs typeface="+mn-cs"/>
              </a:rPr>
              <a:t>tuples</a:t>
            </a:r>
            <a:r>
              <a:rPr lang="en-US" sz="1200" kern="1200" dirty="0" smtClean="0">
                <a:solidFill>
                  <a:schemeClr val="tx1"/>
                </a:solidFill>
                <a:latin typeface="+mn-lt"/>
                <a:ea typeface="+mn-ea"/>
                <a:cs typeface="+mn-cs"/>
              </a:rPr>
              <a:t> follow specific typing patterns, such as an (activity, actor-type) pattern.</a:t>
            </a:r>
            <a:r>
              <a:rPr lang="en-US" sz="1200" kern="1200" baseline="0" dirty="0" smtClean="0">
                <a:solidFill>
                  <a:schemeClr val="tx1"/>
                </a:solidFill>
                <a:latin typeface="+mn-lt"/>
                <a:ea typeface="+mn-ea"/>
                <a:cs typeface="+mn-cs"/>
              </a:rPr>
              <a:t>  </a:t>
            </a:r>
            <a:r>
              <a:rPr lang="en-US" sz="1200" b="1" kern="1200" baseline="0" dirty="0" smtClean="0">
                <a:solidFill>
                  <a:schemeClr val="tx1"/>
                </a:solidFill>
                <a:latin typeface="+mn-lt"/>
                <a:ea typeface="+mn-ea"/>
                <a:cs typeface="+mn-cs"/>
              </a:rPr>
              <a:t>One could use any type of patterns involving </a:t>
            </a:r>
            <a:r>
              <a:rPr lang="en-US" sz="1200" kern="1200" baseline="0" dirty="0" smtClean="0">
                <a:solidFill>
                  <a:schemeClr val="tx1"/>
                </a:solidFill>
                <a:latin typeface="+mn-lt"/>
                <a:ea typeface="+mn-ea"/>
                <a:cs typeface="+mn-cs"/>
              </a:rPr>
              <a:t>any amount of context from the input detections, but we found that our system can perform quite well given just the activity and actor-type.</a:t>
            </a:r>
          </a:p>
          <a:p>
            <a:endParaRPr lang="en-US" sz="1200" kern="1200" baseline="0" dirty="0" smtClean="0">
              <a:solidFill>
                <a:schemeClr val="tx1"/>
              </a:solidFill>
              <a:latin typeface="+mn-lt"/>
              <a:ea typeface="+mn-ea"/>
              <a:cs typeface="+mn-cs"/>
            </a:endParaRPr>
          </a:p>
          <a:p>
            <a:r>
              <a:rPr lang="en-US" sz="1200" b="1" kern="1200" dirty="0" smtClean="0">
                <a:solidFill>
                  <a:schemeClr val="tx1"/>
                </a:solidFill>
                <a:latin typeface="+mn-lt"/>
                <a:ea typeface="+mn-ea"/>
                <a:cs typeface="+mn-cs"/>
              </a:rPr>
              <a:t>The important</a:t>
            </a:r>
            <a:r>
              <a:rPr lang="en-US" sz="1200" b="1" kern="1200" baseline="0" dirty="0" smtClean="0">
                <a:solidFill>
                  <a:schemeClr val="tx1"/>
                </a:solidFill>
                <a:latin typeface="+mn-lt"/>
                <a:ea typeface="+mn-ea"/>
                <a:cs typeface="+mn-cs"/>
              </a:rPr>
              <a:t> thing that I want to emphasize in this diagram, is the Information Extraction Model box.  </a:t>
            </a:r>
            <a:r>
              <a:rPr lang="en-US" sz="1200" kern="1200" baseline="0" dirty="0" smtClean="0">
                <a:solidFill>
                  <a:schemeClr val="tx1"/>
                </a:solidFill>
                <a:latin typeface="+mn-lt"/>
                <a:ea typeface="+mn-ea"/>
                <a:cs typeface="+mn-cs"/>
              </a:rPr>
              <a:t>This is what we will be talking about next.  I will present several different models for implementing this box.  They all differ in implementation.  But the most important thing to note is that they all try to achieve the same thing.</a:t>
            </a:r>
          </a:p>
          <a:p>
            <a:endParaRPr lang="en-US" sz="1200" kern="1200" baseline="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They all take</a:t>
            </a:r>
            <a:r>
              <a:rPr lang="en-US" sz="1200" kern="1200" baseline="0" dirty="0" smtClean="0">
                <a:solidFill>
                  <a:schemeClr val="tx1"/>
                </a:solidFill>
                <a:latin typeface="+mn-lt"/>
                <a:ea typeface="+mn-ea"/>
                <a:cs typeface="+mn-cs"/>
              </a:rPr>
              <a:t> query </a:t>
            </a:r>
            <a:r>
              <a:rPr lang="en-US" sz="1200" kern="1200" baseline="0" dirty="0" err="1" smtClean="0">
                <a:solidFill>
                  <a:schemeClr val="tx1"/>
                </a:solidFill>
                <a:latin typeface="+mn-lt"/>
                <a:ea typeface="+mn-ea"/>
                <a:cs typeface="+mn-cs"/>
              </a:rPr>
              <a:t>tuples</a:t>
            </a:r>
            <a:r>
              <a:rPr lang="en-US" sz="1200" kern="1200" baseline="0" dirty="0" smtClean="0">
                <a:solidFill>
                  <a:schemeClr val="tx1"/>
                </a:solidFill>
                <a:latin typeface="+mn-lt"/>
                <a:ea typeface="+mn-ea"/>
                <a:cs typeface="+mn-cs"/>
              </a:rPr>
              <a:t> as input, and output a distribution over mental state labels.  </a:t>
            </a:r>
            <a:r>
              <a:rPr lang="en-US" sz="1200" b="1" kern="1200" baseline="0" dirty="0" smtClean="0">
                <a:solidFill>
                  <a:schemeClr val="tx1"/>
                </a:solidFill>
                <a:latin typeface="+mn-lt"/>
                <a:ea typeface="+mn-ea"/>
                <a:cs typeface="+mn-cs"/>
              </a:rPr>
              <a:t>where the list of mental state labels to form a distribution over, is given by a seed set of mental state terms.</a:t>
            </a:r>
          </a:p>
          <a:p>
            <a:endParaRPr lang="en-US" dirty="0" smtClean="0"/>
          </a:p>
        </p:txBody>
      </p:sp>
      <p:sp>
        <p:nvSpPr>
          <p:cNvPr id="4" name="Slide Number Placeholder 3"/>
          <p:cNvSpPr>
            <a:spLocks noGrp="1"/>
          </p:cNvSpPr>
          <p:nvPr>
            <p:ph type="sldNum" sz="quarter" idx="10"/>
          </p:nvPr>
        </p:nvSpPr>
        <p:spPr/>
        <p:txBody>
          <a:bodyPr/>
          <a:lstStyle/>
          <a:p>
            <a:fld id="{F0EA4FAC-3B65-B24F-83AF-B28292591E08}" type="slidenum">
              <a:rPr lang="en-US" smtClean="0"/>
              <a:pPr/>
              <a:t>10</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1" baseline="0" dirty="0" smtClean="0"/>
              <a:t>This seed set, which is simply a list of common mental state labels, tells the models </a:t>
            </a:r>
            <a:r>
              <a:rPr lang="en-US" baseline="0" dirty="0" smtClean="0"/>
              <a:t>what mental state labels to search for during the extraction phrase, and ultimately what labels to build a distribution over.</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1" baseline="0" dirty="0" smtClean="0"/>
              <a:t>We generated this seed set by taking </a:t>
            </a:r>
            <a:r>
              <a:rPr lang="en-US" baseline="0" dirty="0" smtClean="0"/>
              <a:t>mental and emotional states from popular dictionaries, such as the Profile of Mood States psychological test, and </a:t>
            </a:r>
            <a:r>
              <a:rPr lang="en-US" baseline="0" dirty="0" err="1" smtClean="0"/>
              <a:t>Plutchik’s</a:t>
            </a:r>
            <a:r>
              <a:rPr lang="en-US" baseline="0" dirty="0" smtClean="0"/>
              <a:t> wheel of emotions.</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For our experiments, we used a seed set containing 160 labels</a:t>
            </a:r>
          </a:p>
        </p:txBody>
      </p:sp>
      <p:sp>
        <p:nvSpPr>
          <p:cNvPr id="4" name="Slide Number Placeholder 3"/>
          <p:cNvSpPr>
            <a:spLocks noGrp="1"/>
          </p:cNvSpPr>
          <p:nvPr>
            <p:ph type="sldNum" sz="quarter" idx="10"/>
          </p:nvPr>
        </p:nvSpPr>
        <p:spPr/>
        <p:txBody>
          <a:bodyPr/>
          <a:lstStyle/>
          <a:p>
            <a:fld id="{F0EA4FAC-3B65-B24F-83AF-B28292591E08}" type="slidenum">
              <a:rPr lang="en-US" smtClean="0"/>
              <a:pPr/>
              <a:t>11</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baseline="0" dirty="0" smtClean="0"/>
              <a:t>I will now discuss 3 different ways </a:t>
            </a:r>
            <a:r>
              <a:rPr lang="en-US" baseline="0" dirty="0" smtClean="0"/>
              <a:t>for implementing this information extraction model.</a:t>
            </a:r>
            <a:endParaRPr lang="en-US" dirty="0" smtClean="0"/>
          </a:p>
        </p:txBody>
      </p:sp>
      <p:sp>
        <p:nvSpPr>
          <p:cNvPr id="4" name="Slide Number Placeholder 3"/>
          <p:cNvSpPr>
            <a:spLocks noGrp="1"/>
          </p:cNvSpPr>
          <p:nvPr>
            <p:ph type="sldNum" sz="quarter" idx="10"/>
          </p:nvPr>
        </p:nvSpPr>
        <p:spPr/>
        <p:txBody>
          <a:bodyPr/>
          <a:lstStyle/>
          <a:p>
            <a:fld id="{F0EA4FAC-3B65-B24F-83AF-B28292591E08}" type="slidenum">
              <a:rPr lang="en-US" smtClean="0"/>
              <a:pPr/>
              <a:t>12</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 first is</a:t>
            </a:r>
            <a:r>
              <a:rPr lang="en-US" baseline="0" dirty="0" smtClean="0"/>
              <a:t> a lexical semantic</a:t>
            </a:r>
            <a:r>
              <a:rPr lang="en-US" dirty="0" smtClean="0"/>
              <a:t> model that we called the</a:t>
            </a:r>
            <a:r>
              <a:rPr lang="en-US" baseline="0" dirty="0" smtClean="0"/>
              <a:t> vector model. </a:t>
            </a:r>
          </a:p>
          <a:p>
            <a:endParaRPr lang="en-US" b="1" baseline="0" dirty="0" smtClean="0"/>
          </a:p>
          <a:p>
            <a:r>
              <a:rPr lang="en-US" b="1" dirty="0" smtClean="0"/>
              <a:t>The main idea is</a:t>
            </a:r>
            <a:r>
              <a:rPr lang="en-US" b="1" baseline="0" dirty="0" smtClean="0"/>
              <a:t> </a:t>
            </a:r>
            <a:r>
              <a:rPr lang="en-US" b="1" dirty="0" smtClean="0"/>
              <a:t>to train a </a:t>
            </a:r>
            <a:r>
              <a:rPr lang="en-US" dirty="0" smtClean="0"/>
              <a:t>recurrent neural network language model on</a:t>
            </a:r>
            <a:r>
              <a:rPr lang="en-US" baseline="0" dirty="0" smtClean="0"/>
              <a:t> the </a:t>
            </a:r>
            <a:r>
              <a:rPr lang="en-US" baseline="0" dirty="0" err="1" smtClean="0"/>
              <a:t>Gigaword</a:t>
            </a:r>
            <a:r>
              <a:rPr lang="en-US" baseline="0" dirty="0" smtClean="0"/>
              <a:t> corpus, and then using the trained network to map words into a 600-dimensional latent vector space. </a:t>
            </a:r>
          </a:p>
          <a:p>
            <a:r>
              <a:rPr lang="en-US" baseline="0" dirty="0" smtClean="0"/>
              <a:t>-</a:t>
            </a:r>
          </a:p>
          <a:p>
            <a:r>
              <a:rPr lang="en-US" b="1" baseline="0" dirty="0" smtClean="0"/>
              <a:t>This projection allows us to compare word similarities by comparing the vector representations of these words in this latent space</a:t>
            </a:r>
            <a:r>
              <a:rPr lang="en-US" b="0" baseline="0" dirty="0" smtClean="0"/>
              <a:t>, where similarity is measured as the angle between the vectors.</a:t>
            </a:r>
            <a:r>
              <a:rPr lang="en-US" baseline="0" dirty="0" smtClean="0"/>
              <a:t> For example, consider a simple 2D space, where words are mapped to 2-dimensional vectors.  </a:t>
            </a:r>
            <a:r>
              <a:rPr lang="en-US" b="1" baseline="0" dirty="0" smtClean="0"/>
              <a:t>Then we would expect the angle between the vectors for mad and angry </a:t>
            </a:r>
            <a:r>
              <a:rPr lang="en-US" baseline="0" dirty="0" smtClean="0"/>
              <a:t>to be small, while the angle between mad and sad should be much bigger.</a:t>
            </a:r>
          </a:p>
        </p:txBody>
      </p:sp>
      <p:sp>
        <p:nvSpPr>
          <p:cNvPr id="4" name="Slide Number Placeholder 3"/>
          <p:cNvSpPr>
            <a:spLocks noGrp="1"/>
          </p:cNvSpPr>
          <p:nvPr>
            <p:ph type="sldNum" sz="quarter" idx="10"/>
          </p:nvPr>
        </p:nvSpPr>
        <p:spPr/>
        <p:txBody>
          <a:bodyPr/>
          <a:lstStyle/>
          <a:p>
            <a:fld id="{F0EA4FAC-3B65-B24F-83AF-B28292591E08}" type="slidenum">
              <a:rPr lang="en-US" smtClean="0"/>
              <a:pPr/>
              <a:t>13</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We can apply the same general idea to our problem.</a:t>
            </a:r>
          </a:p>
          <a:p>
            <a:endParaRPr lang="en-US" baseline="0" dirty="0" smtClean="0"/>
          </a:p>
          <a:p>
            <a:r>
              <a:rPr lang="en-US" b="1" baseline="0" dirty="0" smtClean="0"/>
              <a:t>Suppose now instead of the </a:t>
            </a:r>
            <a:r>
              <a:rPr lang="en-US" b="1" baseline="0" dirty="0" err="1" smtClean="0"/>
              <a:t>Vmad</a:t>
            </a:r>
            <a:r>
              <a:rPr lang="en-US" b="1" baseline="0" dirty="0" smtClean="0"/>
              <a:t> vector, we have a context-vector that represents the query </a:t>
            </a:r>
            <a:r>
              <a:rPr lang="en-US" b="1" baseline="0" dirty="0" err="1" smtClean="0"/>
              <a:t>tuple</a:t>
            </a:r>
            <a:r>
              <a:rPr lang="en-US" b="1" baseline="0" dirty="0" smtClean="0"/>
              <a:t> (chase, policeman).</a:t>
            </a:r>
          </a:p>
          <a:p>
            <a:endParaRPr lang="en-US" b="1" baseline="0" dirty="0" smtClean="0"/>
          </a:p>
          <a:p>
            <a:r>
              <a:rPr lang="en-US" b="1" baseline="0" dirty="0" smtClean="0"/>
              <a:t>Thus, we can compute the similarity between this context-vector to each of the mental state label in our seed set, and generate a distribution over mental state labels based on these scores.</a:t>
            </a:r>
          </a:p>
        </p:txBody>
      </p:sp>
      <p:sp>
        <p:nvSpPr>
          <p:cNvPr id="4" name="Slide Number Placeholder 3"/>
          <p:cNvSpPr>
            <a:spLocks noGrp="1"/>
          </p:cNvSpPr>
          <p:nvPr>
            <p:ph type="sldNum" sz="quarter" idx="10"/>
          </p:nvPr>
        </p:nvSpPr>
        <p:spPr/>
        <p:txBody>
          <a:bodyPr/>
          <a:lstStyle/>
          <a:p>
            <a:fld id="{F0EA4FAC-3B65-B24F-83AF-B28292591E08}" type="slidenum">
              <a:rPr lang="en-US" smtClean="0"/>
              <a:pPr/>
              <a:t>14</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baseline="0" dirty="0" smtClean="0"/>
              <a:t>To compute a context-vector for a query </a:t>
            </a:r>
            <a:r>
              <a:rPr lang="en-US" b="1" baseline="0" dirty="0" err="1" smtClean="0"/>
              <a:t>tuple</a:t>
            </a:r>
            <a:r>
              <a:rPr lang="en-US" b="1" baseline="0" dirty="0" smtClean="0"/>
              <a:t>, </a:t>
            </a:r>
            <a:r>
              <a:rPr lang="en-US" baseline="0" dirty="0" smtClean="0"/>
              <a:t>we simply aggregate the vectors of the search terms.</a:t>
            </a:r>
          </a:p>
          <a:p>
            <a:endParaRPr lang="en-US" baseline="0" dirty="0" smtClean="0"/>
          </a:p>
          <a:p>
            <a:r>
              <a:rPr lang="en-US" b="1" baseline="0" dirty="0" smtClean="0"/>
              <a:t>And we compute the similarity between the context-vector to each </a:t>
            </a:r>
            <a:r>
              <a:rPr lang="en-US" baseline="0" dirty="0" smtClean="0"/>
              <a:t>mental state label </a:t>
            </a:r>
            <a:r>
              <a:rPr lang="en-US" baseline="0" dirty="0" err="1" smtClean="0"/>
              <a:t>m</a:t>
            </a:r>
            <a:r>
              <a:rPr lang="en-US" baseline="0" dirty="0" smtClean="0"/>
              <a:t> from the seed set using the cosine similarity.</a:t>
            </a:r>
          </a:p>
          <a:p>
            <a:r>
              <a:rPr lang="en-US" baseline="0" dirty="0" smtClean="0"/>
              <a:t>-</a:t>
            </a:r>
          </a:p>
          <a:p>
            <a:r>
              <a:rPr lang="en-US" baseline="0" dirty="0" smtClean="0"/>
              <a:t>This generates 160 different similarity scores, one per mental state label from our seed set.  By normalizing this list of sores, we come up with a single distribution of mental state labels for each query </a:t>
            </a:r>
            <a:r>
              <a:rPr lang="en-US" baseline="0" dirty="0" err="1" smtClean="0"/>
              <a:t>tuple</a:t>
            </a:r>
            <a:r>
              <a:rPr lang="en-US" baseline="0" dirty="0" smtClean="0"/>
              <a:t>.  We simply average across all query </a:t>
            </a:r>
            <a:r>
              <a:rPr lang="en-US" baseline="0" dirty="0" err="1" smtClean="0"/>
              <a:t>tuples</a:t>
            </a:r>
            <a:r>
              <a:rPr lang="en-US" baseline="0" dirty="0" smtClean="0"/>
              <a:t> to come up with one distribution for the video.</a:t>
            </a:r>
          </a:p>
          <a:p>
            <a:endParaRPr lang="en-US" baseline="0" dirty="0" smtClean="0"/>
          </a:p>
          <a:p>
            <a:r>
              <a:rPr lang="en-US" b="1" baseline="0" dirty="0" smtClean="0"/>
              <a:t>Lastly, we also prune this distribution before outputting it.</a:t>
            </a:r>
            <a:endParaRPr lang="en-US" baseline="0" dirty="0" smtClean="0"/>
          </a:p>
          <a:p>
            <a:r>
              <a:rPr lang="en-US" baseline="0" dirty="0" smtClean="0"/>
              <a:t>-</a:t>
            </a:r>
          </a:p>
          <a:p>
            <a:r>
              <a:rPr lang="en-US" baseline="0" dirty="0" smtClean="0"/>
              <a:t>To further improve robustness, we introduce a back-off search strategy.  Further details of how this is done can be found in our paper.</a:t>
            </a:r>
            <a:endParaRPr lang="en-US" dirty="0"/>
          </a:p>
        </p:txBody>
      </p:sp>
      <p:sp>
        <p:nvSpPr>
          <p:cNvPr id="4" name="Slide Number Placeholder 3"/>
          <p:cNvSpPr>
            <a:spLocks noGrp="1"/>
          </p:cNvSpPr>
          <p:nvPr>
            <p:ph type="sldNum" sz="quarter" idx="10"/>
          </p:nvPr>
        </p:nvSpPr>
        <p:spPr/>
        <p:txBody>
          <a:bodyPr/>
          <a:lstStyle/>
          <a:p>
            <a:fld id="{F0EA4FAC-3B65-B24F-83AF-B28292591E08}" type="slidenum">
              <a:rPr lang="en-US" smtClean="0"/>
              <a:pPr/>
              <a:t>15</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Our 2</a:t>
            </a:r>
            <a:r>
              <a:rPr lang="en-US" baseline="30000" dirty="0" smtClean="0"/>
              <a:t>nd</a:t>
            </a:r>
            <a:r>
              <a:rPr lang="en-US" dirty="0" smtClean="0"/>
              <a:t> model is the sentence co-occurrence model.  The idea is simple:</a:t>
            </a:r>
            <a:r>
              <a:rPr lang="en-US" baseline="0" dirty="0" smtClean="0"/>
              <a:t> </a:t>
            </a:r>
            <a:r>
              <a:rPr lang="en-US" b="1" dirty="0" smtClean="0"/>
              <a:t>Words in the same sentence are likely to be related.</a:t>
            </a:r>
          </a:p>
          <a:p>
            <a:endParaRPr lang="en-US" baseline="0" dirty="0" smtClean="0"/>
          </a:p>
          <a:p>
            <a:r>
              <a:rPr lang="en-US" baseline="0" dirty="0" smtClean="0"/>
              <a:t>So we would like to rank mental state labels based on the likelihood that they </a:t>
            </a:r>
            <a:r>
              <a:rPr lang="en-US" b="1" baseline="0" dirty="0" smtClean="0"/>
              <a:t>appear in sentences cued by query </a:t>
            </a:r>
            <a:r>
              <a:rPr lang="en-US" b="1" baseline="0" dirty="0" err="1" smtClean="0"/>
              <a:t>tuples</a:t>
            </a:r>
            <a:r>
              <a:rPr lang="en-US" b="1" baseline="0" dirty="0" smtClean="0"/>
              <a:t>.</a:t>
            </a:r>
          </a:p>
          <a:p>
            <a:r>
              <a:rPr lang="en-US" baseline="0" dirty="0" smtClean="0"/>
              <a:t>-</a:t>
            </a:r>
          </a:p>
          <a:p>
            <a:r>
              <a:rPr lang="en-US" b="1" baseline="0" dirty="0" smtClean="0"/>
              <a:t>That is we are interested in the conditional </a:t>
            </a:r>
            <a:r>
              <a:rPr lang="en-US" baseline="0" dirty="0" smtClean="0"/>
              <a:t>probability that a mental state label </a:t>
            </a:r>
            <a:r>
              <a:rPr lang="en-US" baseline="0" dirty="0" err="1" smtClean="0"/>
              <a:t>m</a:t>
            </a:r>
            <a:r>
              <a:rPr lang="en-US" baseline="0" dirty="0" smtClean="0"/>
              <a:t> would occur in a sentence, given that we already observed the desired activity and actor-type in the same sentence.</a:t>
            </a:r>
          </a:p>
          <a:p>
            <a:r>
              <a:rPr lang="en-US" b="0" baseline="0" dirty="0" smtClean="0"/>
              <a:t>-</a:t>
            </a:r>
          </a:p>
          <a:p>
            <a:r>
              <a:rPr lang="en-US" b="1" baseline="0" dirty="0" smtClean="0"/>
              <a:t>Now normally, we can compute this probability directly using the </a:t>
            </a:r>
            <a:r>
              <a:rPr lang="en-US" baseline="0" dirty="0" smtClean="0"/>
              <a:t>relative frequencies from the corpus data.</a:t>
            </a:r>
          </a:p>
          <a:p>
            <a:endParaRPr lang="en-US" baseline="0" dirty="0" smtClean="0"/>
          </a:p>
          <a:p>
            <a:r>
              <a:rPr lang="en-US" b="1" baseline="0" dirty="0" smtClean="0"/>
              <a:t>Unfortunately, due to data </a:t>
            </a:r>
            <a:r>
              <a:rPr lang="en-US" b="1" baseline="0" dirty="0" err="1" smtClean="0"/>
              <a:t>sparsity</a:t>
            </a:r>
            <a:r>
              <a:rPr lang="en-US" b="1" baseline="0" dirty="0" smtClean="0"/>
              <a:t>, these frequencies are not very reliable.</a:t>
            </a:r>
          </a:p>
        </p:txBody>
      </p:sp>
      <p:sp>
        <p:nvSpPr>
          <p:cNvPr id="4" name="Slide Number Placeholder 3"/>
          <p:cNvSpPr>
            <a:spLocks noGrp="1"/>
          </p:cNvSpPr>
          <p:nvPr>
            <p:ph type="sldNum" sz="quarter" idx="10"/>
          </p:nvPr>
        </p:nvSpPr>
        <p:spPr/>
        <p:txBody>
          <a:bodyPr/>
          <a:lstStyle/>
          <a:p>
            <a:fld id="{F0EA4FAC-3B65-B24F-83AF-B28292591E08}" type="slidenum">
              <a:rPr lang="en-US" smtClean="0"/>
              <a:pPr/>
              <a:t>16</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So instead, we estimate the probability as a linear interpolation of unigrams, bigrams, and trigrams.</a:t>
            </a:r>
          </a:p>
          <a:p>
            <a:endParaRPr lang="en-US" baseline="0" dirty="0" smtClean="0"/>
          </a:p>
          <a:p>
            <a:r>
              <a:rPr lang="en-US" baseline="0" dirty="0" smtClean="0"/>
              <a:t>This allows us to reliably estimate the desired conditional probability.</a:t>
            </a:r>
          </a:p>
          <a:p>
            <a:endParaRPr lang="en-US" baseline="0" dirty="0" smtClean="0"/>
          </a:p>
          <a:p>
            <a:r>
              <a:rPr lang="en-US" b="1" baseline="0" dirty="0" smtClean="0"/>
              <a:t>This method gives us 160 different conditional probabilities </a:t>
            </a:r>
            <a:r>
              <a:rPr lang="en-US" baseline="0" dirty="0" smtClean="0"/>
              <a:t>for each query </a:t>
            </a:r>
            <a:r>
              <a:rPr lang="en-US" baseline="0" dirty="0" err="1" smtClean="0"/>
              <a:t>tuple</a:t>
            </a:r>
            <a:r>
              <a:rPr lang="en-US" baseline="0" dirty="0" smtClean="0"/>
              <a:t>, one for each mental state label in the seed set.  As before, we normalize, average, and prune to yield a final response distribution.</a:t>
            </a:r>
          </a:p>
          <a:p>
            <a:endParaRPr lang="en-US" baseline="0" dirty="0" smtClean="0"/>
          </a:p>
        </p:txBody>
      </p:sp>
      <p:sp>
        <p:nvSpPr>
          <p:cNvPr id="4" name="Slide Number Placeholder 3"/>
          <p:cNvSpPr>
            <a:spLocks noGrp="1"/>
          </p:cNvSpPr>
          <p:nvPr>
            <p:ph type="sldNum" sz="quarter" idx="10"/>
          </p:nvPr>
        </p:nvSpPr>
        <p:spPr/>
        <p:txBody>
          <a:bodyPr/>
          <a:lstStyle/>
          <a:p>
            <a:fld id="{F0EA4FAC-3B65-B24F-83AF-B28292591E08}" type="slidenum">
              <a:rPr lang="en-US" smtClean="0"/>
              <a:pPr/>
              <a:t>17</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Our third and final model improves over the previous sentence model</a:t>
            </a:r>
            <a:r>
              <a:rPr lang="en-US" dirty="0" smtClean="0"/>
              <a:t>, by providing a smarter, more robust</a:t>
            </a:r>
            <a:r>
              <a:rPr lang="en-US" baseline="0" dirty="0" smtClean="0"/>
              <a:t> way to find collocating mental state labels for joint frequency estimation.  We call it the event-centric model.  </a:t>
            </a:r>
          </a:p>
          <a:p>
            <a:endParaRPr lang="en-US" baseline="0" dirty="0" smtClean="0"/>
          </a:p>
          <a:p>
            <a:r>
              <a:rPr lang="en-US" baseline="0" dirty="0" smtClean="0"/>
              <a:t>In particular, it addresses two limitations of the sentence model.</a:t>
            </a:r>
          </a:p>
          <a:p>
            <a:endParaRPr lang="en-US" baseline="0" dirty="0" smtClean="0"/>
          </a:p>
          <a:p>
            <a:r>
              <a:rPr lang="en-US" b="1" baseline="0" dirty="0" smtClean="0"/>
              <a:t>First, it goes beyond the </a:t>
            </a:r>
            <a:r>
              <a:rPr lang="en-US" baseline="0" dirty="0" smtClean="0"/>
              <a:t>single sentence boundary.  We found that restricting ourselves to a single sentence was too limiting.  We frequently saw joint frequency counts of 0.</a:t>
            </a:r>
          </a:p>
          <a:p>
            <a:endParaRPr lang="en-US" baseline="0" dirty="0" smtClean="0"/>
          </a:p>
          <a:p>
            <a:r>
              <a:rPr lang="en-US" b="1" baseline="0" dirty="0" smtClean="0"/>
              <a:t>Secondly, the sentence model was </a:t>
            </a:r>
            <a:r>
              <a:rPr lang="en-US" baseline="0" dirty="0" smtClean="0"/>
              <a:t>perhaps too lenient with its mental state extraction.  It counted any mental state label that falls within the target sentence, regardless of who that mental state label references.  We would like to be smarter and more selective, by focusing only on the mental state labels of event participants.</a:t>
            </a:r>
          </a:p>
          <a:p>
            <a:endParaRPr lang="en-US" baseline="0" dirty="0" smtClean="0"/>
          </a:p>
          <a:p>
            <a:r>
              <a:rPr lang="en-US" baseline="0" dirty="0" smtClean="0"/>
              <a:t>We do so by following 3 main steps.</a:t>
            </a:r>
            <a:endParaRPr lang="en-US" dirty="0"/>
          </a:p>
        </p:txBody>
      </p:sp>
      <p:sp>
        <p:nvSpPr>
          <p:cNvPr id="4" name="Slide Number Placeholder 3"/>
          <p:cNvSpPr>
            <a:spLocks noGrp="1"/>
          </p:cNvSpPr>
          <p:nvPr>
            <p:ph type="sldNum" sz="quarter" idx="10"/>
          </p:nvPr>
        </p:nvSpPr>
        <p:spPr/>
        <p:txBody>
          <a:bodyPr/>
          <a:lstStyle/>
          <a:p>
            <a:fld id="{F0EA4FAC-3B65-B24F-83AF-B28292591E08}" type="slidenum">
              <a:rPr lang="en-US" smtClean="0"/>
              <a:pPr/>
              <a:t>18</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228600" indent="-228600">
              <a:buAutoNum type="arabicPeriod"/>
            </a:pPr>
            <a:r>
              <a:rPr lang="en-US" b="1" dirty="0" smtClean="0"/>
              <a:t>The first step in the algorithm</a:t>
            </a:r>
            <a:r>
              <a:rPr lang="en-US" b="1" baseline="0" dirty="0" smtClean="0"/>
              <a:t> is to identify the event and its participants from text.  </a:t>
            </a:r>
            <a:r>
              <a:rPr lang="en-US" baseline="0" dirty="0" smtClean="0"/>
              <a:t>We do this by first identifying all sentences in the corpus where the event, for example chase, appears as a verb.  Then for each verb, we use the syntactic dependency structure of the sentence to identify the nominal subject and the direct object of the verb. In this simple example, we can follow the </a:t>
            </a:r>
            <a:r>
              <a:rPr lang="en-US" baseline="0" dirty="0" err="1" smtClean="0"/>
              <a:t>nsubj</a:t>
            </a:r>
            <a:r>
              <a:rPr lang="en-US" baseline="0" dirty="0" smtClean="0"/>
              <a:t> and </a:t>
            </a:r>
            <a:r>
              <a:rPr lang="en-US" baseline="0" dirty="0" err="1" smtClean="0"/>
              <a:t>dobj</a:t>
            </a:r>
            <a:r>
              <a:rPr lang="en-US" baseline="0" dirty="0" smtClean="0"/>
              <a:t> relations to identify that the police is the subject of the verb, and John is the direct object, or the person being chased.</a:t>
            </a:r>
          </a:p>
          <a:p>
            <a:pPr marL="228600" indent="-228600">
              <a:buAutoNum type="arabicPeriod"/>
            </a:pPr>
            <a:endParaRPr lang="en-US" baseline="0" dirty="0" smtClean="0"/>
          </a:p>
          <a:p>
            <a:pPr marL="228600" indent="-228600">
              <a:buAutoNum type="arabicPeriod"/>
            </a:pPr>
            <a:r>
              <a:rPr lang="en-US" b="1" baseline="0" dirty="0" smtClean="0"/>
              <a:t>Once the phrases referring to the participants of interest have </a:t>
            </a:r>
            <a:r>
              <a:rPr lang="en-US" baseline="0" dirty="0" smtClean="0"/>
              <a:t>been found in the target sentence, we seek all other mentions of these participants by traversing the </a:t>
            </a:r>
            <a:r>
              <a:rPr lang="en-US" baseline="0" dirty="0" err="1" smtClean="0"/>
              <a:t>coreference</a:t>
            </a:r>
            <a:r>
              <a:rPr lang="en-US" baseline="0" dirty="0" smtClean="0"/>
              <a:t> chains containing the phrases extracted from step 1.</a:t>
            </a:r>
          </a:p>
          <a:p>
            <a:pPr marL="228600" indent="-228600">
              <a:buAutoNum type="arabicPeriod"/>
            </a:pPr>
            <a:endParaRPr lang="en-US" baseline="0" dirty="0" smtClean="0"/>
          </a:p>
          <a:p>
            <a:pPr marL="228600" indent="-228600">
              <a:buAutoNum type="arabicPeriod"/>
            </a:pPr>
            <a:r>
              <a:rPr lang="en-US" b="1" baseline="0" dirty="0" smtClean="0"/>
              <a:t>The last step extracts mental state complements from sentences </a:t>
            </a:r>
            <a:r>
              <a:rPr lang="en-US" baseline="0" dirty="0" smtClean="0"/>
              <a:t>in the neighborhoods that reference the participants of interest.  We again do so by exploring the syntactic dependency structure of the sentence.  In this example, the complement afraid is associated with the participant John via the copula verb was.  </a:t>
            </a:r>
            <a:r>
              <a:rPr lang="en-US" b="1" baseline="0" dirty="0" smtClean="0"/>
              <a:t>Indeed afraid is also an adjective</a:t>
            </a:r>
            <a:r>
              <a:rPr lang="en-US" baseline="0" dirty="0" smtClean="0"/>
              <a:t>, and a mental state, so we increment the frequency count for the bigram (chase, afraid), and also the trigram (chase, policeman, afraid).</a:t>
            </a:r>
          </a:p>
          <a:p>
            <a:pPr marL="228600" indent="-228600">
              <a:buNone/>
            </a:pPr>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F0EA4FAC-3B65-B24F-83AF-B28292591E08}" type="slidenum">
              <a:rPr lang="en-US" smtClean="0"/>
              <a:pPr/>
              <a:t>19</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baseline="0" dirty="0" smtClean="0"/>
              <a:t>But first, let us motivate the idea </a:t>
            </a:r>
            <a:r>
              <a:rPr lang="en-US" baseline="0" dirty="0" smtClean="0"/>
              <a:t>with the following real-world application in video surveillance.</a:t>
            </a:r>
          </a:p>
          <a:p>
            <a:endParaRPr lang="en-US" baseline="0" dirty="0" smtClean="0"/>
          </a:p>
          <a:p>
            <a:r>
              <a:rPr lang="en-US" b="1" baseline="0" dirty="0" smtClean="0"/>
              <a:t>Consider a hypothetical surveillance system </a:t>
            </a:r>
            <a:r>
              <a:rPr lang="en-US" baseline="0" dirty="0" smtClean="0"/>
              <a:t>that can automatically dispatch the police in dangerous situations.  It is not difficult to see how such a system could greatly improve our safety.</a:t>
            </a:r>
          </a:p>
          <a:p>
            <a:endParaRPr lang="en-US" baseline="0" dirty="0" smtClean="0"/>
          </a:p>
          <a:p>
            <a:r>
              <a:rPr lang="en-US" b="1" baseline="0" dirty="0" smtClean="0"/>
              <a:t>For example, here we have </a:t>
            </a:r>
            <a:r>
              <a:rPr lang="en-US" baseline="0" dirty="0" smtClean="0"/>
              <a:t>two different surveillance videos, each showing a chase scenario.  And the question to ask is whether or not the police should be notified.  So what do you think?</a:t>
            </a:r>
          </a:p>
          <a:p>
            <a:endParaRPr lang="en-US" baseline="0" dirty="0" smtClean="0"/>
          </a:p>
          <a:p>
            <a:r>
              <a:rPr lang="en-US" b="1" baseline="0" dirty="0" smtClean="0"/>
              <a:t>I think we can all agree that </a:t>
            </a:r>
            <a:r>
              <a:rPr lang="en-US" baseline="0" dirty="0" smtClean="0"/>
              <a:t>the police should be notified in the first video, but not the second.</a:t>
            </a:r>
          </a:p>
          <a:p>
            <a:endParaRPr lang="en-US" baseline="0" dirty="0" smtClean="0"/>
          </a:p>
          <a:p>
            <a:r>
              <a:rPr lang="en-US" b="1" baseline="0" dirty="0" smtClean="0"/>
              <a:t>But how did we come to that decision?  </a:t>
            </a:r>
            <a:r>
              <a:rPr lang="en-US" baseline="0" dirty="0" smtClean="0"/>
              <a:t>What information about the video did we use?</a:t>
            </a:r>
          </a:p>
          <a:p>
            <a:r>
              <a:rPr lang="en-US" baseline="0" dirty="0" smtClean="0"/>
              <a:t>-</a:t>
            </a:r>
          </a:p>
          <a:p>
            <a:r>
              <a:rPr lang="en-US" baseline="0" dirty="0" smtClean="0"/>
              <a:t> -&gt; Is it because it’s dark outside in the video?  Maybe...</a:t>
            </a:r>
          </a:p>
          <a:p>
            <a:r>
              <a:rPr lang="en-US" baseline="0" dirty="0" smtClean="0"/>
              <a:t>-</a:t>
            </a:r>
          </a:p>
          <a:p>
            <a:r>
              <a:rPr lang="en-US" baseline="0" dirty="0" smtClean="0"/>
              <a:t> -&gt; Or is it the presence of a gun perhaps?  Likely, but not always.  For example, it could have easily been a water gun. And given the low resolution of most surveillance cameras, a lot of small objects can look like a gun, so this information alone is not quite reliable.</a:t>
            </a:r>
          </a:p>
          <a:p>
            <a:r>
              <a:rPr lang="en-US" baseline="0" dirty="0" smtClean="0"/>
              <a:t>-</a:t>
            </a:r>
          </a:p>
          <a:p>
            <a:r>
              <a:rPr lang="en-US" baseline="0" dirty="0" smtClean="0"/>
              <a:t> -&gt; So by themselves, these observable cues are not as informative.  But together, they can help us infer the most telling sign about the video:  The fact that someone is in a state of distress or danger.</a:t>
            </a:r>
          </a:p>
          <a:p>
            <a:r>
              <a:rPr lang="en-US" baseline="0" dirty="0" smtClean="0"/>
              <a:t>-</a:t>
            </a:r>
          </a:p>
          <a:p>
            <a:r>
              <a:rPr lang="en-US" b="1" baseline="0" dirty="0" smtClean="0"/>
              <a:t>So to make a similar decision, an automatic system </a:t>
            </a:r>
            <a:r>
              <a:rPr lang="en-US" baseline="0" dirty="0" smtClean="0"/>
              <a:t>will also need to be able to identify the same type of information.  Unfortunately, unlike observable cues like darkness and gun, information such as the mental states of actors are often latent, which means they cannot be directly observed from the video.</a:t>
            </a:r>
          </a:p>
          <a:p>
            <a:endParaRPr lang="en-US" baseline="0" dirty="0" smtClean="0"/>
          </a:p>
          <a:p>
            <a:r>
              <a:rPr lang="en-US" b="1" baseline="0" dirty="0" smtClean="0"/>
              <a:t>And we firmly believe that the </a:t>
            </a:r>
            <a:r>
              <a:rPr lang="en-US" baseline="0" dirty="0" smtClean="0"/>
              <a:t>identification of these latent attributes is necessary for total video scene understanding. </a:t>
            </a:r>
          </a:p>
          <a:p>
            <a:endParaRPr lang="en-US" baseline="0" dirty="0" smtClean="0"/>
          </a:p>
        </p:txBody>
      </p:sp>
      <p:sp>
        <p:nvSpPr>
          <p:cNvPr id="4" name="Slide Number Placeholder 3"/>
          <p:cNvSpPr>
            <a:spLocks noGrp="1"/>
          </p:cNvSpPr>
          <p:nvPr>
            <p:ph type="sldNum" sz="quarter" idx="10"/>
          </p:nvPr>
        </p:nvSpPr>
        <p:spPr/>
        <p:txBody>
          <a:bodyPr/>
          <a:lstStyle/>
          <a:p>
            <a:fld id="{F0EA4FAC-3B65-B24F-83AF-B28292591E08}" type="slidenum">
              <a:rPr lang="en-US" smtClean="0"/>
              <a:pPr/>
              <a:t>2</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1" kern="1200" dirty="0" smtClean="0">
                <a:solidFill>
                  <a:schemeClr val="tx1"/>
                </a:solidFill>
                <a:latin typeface="+mn-lt"/>
                <a:ea typeface="+mn-ea"/>
                <a:cs typeface="+mn-cs"/>
              </a:rPr>
              <a:t>As far as we know, the task we propose here is novel.  </a:t>
            </a:r>
            <a:r>
              <a:rPr lang="en-US" sz="1200" kern="1200" dirty="0" smtClean="0">
                <a:solidFill>
                  <a:schemeClr val="tx1"/>
                </a:solidFill>
                <a:latin typeface="+mn-lt"/>
                <a:ea typeface="+mn-ea"/>
                <a:cs typeface="+mn-cs"/>
              </a:rPr>
              <a:t>As such,</a:t>
            </a:r>
            <a:r>
              <a:rPr lang="en-US" sz="1200" kern="1200" baseline="0" dirty="0" smtClean="0">
                <a:solidFill>
                  <a:schemeClr val="tx1"/>
                </a:solidFill>
                <a:latin typeface="+mn-lt"/>
                <a:ea typeface="+mn-ea"/>
                <a:cs typeface="+mn-cs"/>
              </a:rPr>
              <a:t> there is no established evaluation model for the task.  So part of our research is to seek a good performance measure for the problem.</a:t>
            </a:r>
          </a:p>
          <a:p>
            <a:endParaRPr lang="en-US" sz="1200" kern="1200" dirty="0" smtClean="0">
              <a:solidFill>
                <a:schemeClr val="tx1"/>
              </a:solidFill>
              <a:latin typeface="+mn-lt"/>
              <a:ea typeface="+mn-ea"/>
              <a:cs typeface="+mn-cs"/>
            </a:endParaRPr>
          </a:p>
          <a:p>
            <a:r>
              <a:rPr lang="en-US" sz="1200" b="1" kern="1200" dirty="0" smtClean="0">
                <a:solidFill>
                  <a:schemeClr val="tx1"/>
                </a:solidFill>
                <a:latin typeface="+mn-lt"/>
                <a:ea typeface="+mn-ea"/>
                <a:cs typeface="+mn-cs"/>
              </a:rPr>
              <a:t>The primary evaluation task is to compare two</a:t>
            </a:r>
            <a:r>
              <a:rPr lang="en-US" sz="1200" b="1" kern="1200" baseline="0" dirty="0" smtClean="0">
                <a:solidFill>
                  <a:schemeClr val="tx1"/>
                </a:solidFill>
                <a:latin typeface="+mn-lt"/>
                <a:ea typeface="+mn-ea"/>
                <a:cs typeface="+mn-cs"/>
              </a:rPr>
              <a:t> mental state distributions.  </a:t>
            </a:r>
            <a:r>
              <a:rPr lang="en-US" sz="1200" kern="1200" dirty="0" smtClean="0">
                <a:solidFill>
                  <a:schemeClr val="tx1"/>
                </a:solidFill>
                <a:latin typeface="+mn-lt"/>
                <a:ea typeface="+mn-ea"/>
                <a:cs typeface="+mn-cs"/>
              </a:rPr>
              <a:t>It is not a trivial task, as a good performance measure must account for 2 things.</a:t>
            </a:r>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a:t>
            </a:r>
          </a:p>
          <a:p>
            <a:r>
              <a:rPr lang="en-US" sz="1200" kern="1200" baseline="0" dirty="0" smtClean="0">
                <a:solidFill>
                  <a:schemeClr val="tx1"/>
                </a:solidFill>
                <a:latin typeface="+mn-lt"/>
                <a:ea typeface="+mn-ea"/>
                <a:cs typeface="+mn-cs"/>
              </a:rPr>
              <a:t>The first thing it must account for is the similarity between the shapes of the distributions.</a:t>
            </a:r>
          </a:p>
          <a:p>
            <a:r>
              <a:rPr lang="en-US" sz="1200" kern="1200" baseline="0" dirty="0" smtClean="0">
                <a:solidFill>
                  <a:schemeClr val="tx1"/>
                </a:solidFill>
                <a:latin typeface="+mn-lt"/>
                <a:ea typeface="+mn-ea"/>
                <a:cs typeface="+mn-cs"/>
              </a:rPr>
              <a:t>-</a:t>
            </a:r>
          </a:p>
          <a:p>
            <a:r>
              <a:rPr lang="en-US" sz="1200" kern="1200" baseline="0" dirty="0" smtClean="0">
                <a:solidFill>
                  <a:schemeClr val="tx1"/>
                </a:solidFill>
                <a:latin typeface="+mn-lt"/>
                <a:ea typeface="+mn-ea"/>
                <a:cs typeface="+mn-cs"/>
              </a:rPr>
              <a:t>The second thing it must account for is the semantic similarity of distribution elements. </a:t>
            </a:r>
          </a:p>
          <a:p>
            <a:r>
              <a:rPr lang="en-US" sz="1200" kern="1200" baseline="0" dirty="0" smtClean="0">
                <a:solidFill>
                  <a:schemeClr val="tx1"/>
                </a:solidFill>
                <a:latin typeface="+mn-lt"/>
                <a:ea typeface="+mn-ea"/>
                <a:cs typeface="+mn-cs"/>
              </a:rPr>
              <a:t>-</a:t>
            </a:r>
          </a:p>
          <a:p>
            <a:r>
              <a:rPr lang="en-US" sz="1200" kern="1200" baseline="0" dirty="0" smtClean="0">
                <a:solidFill>
                  <a:schemeClr val="tx1"/>
                </a:solidFill>
                <a:latin typeface="+mn-lt"/>
                <a:ea typeface="+mn-ea"/>
                <a:cs typeface="+mn-cs"/>
              </a:rPr>
              <a:t>For instance, let’s look at a toy example.  Here is a gold distribution G, and 2 different response distributions to be matched against G.</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latin typeface="+mn-lt"/>
              <a:ea typeface="+mn-ea"/>
              <a:cs typeface="+mn-cs"/>
            </a:endParaRPr>
          </a:p>
          <a:p>
            <a:endParaRPr lang="en-US" sz="1200" kern="1200" baseline="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F0EA4FAC-3B65-B24F-83AF-B28292591E08}" type="slidenum">
              <a:rPr lang="en-US" smtClean="0"/>
              <a:pPr/>
              <a:t>20</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latin typeface="+mn-lt"/>
                <a:ea typeface="+mn-ea"/>
                <a:cs typeface="+mn-cs"/>
              </a:rPr>
              <a:t>Here is a visual representation of G.</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latin typeface="+mn-lt"/>
                <a:ea typeface="+mn-ea"/>
                <a:cs typeface="+mn-cs"/>
              </a:rPr>
              <a:t>-</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latin typeface="+mn-lt"/>
                <a:ea typeface="+mn-ea"/>
                <a:cs typeface="+mn-cs"/>
              </a:rPr>
              <a:t>And here is R1.  We can see that R1 matches the terms in G perfectly, however it matches the shape, or weights, of G poorly.</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latin typeface="+mn-lt"/>
                <a:ea typeface="+mn-ea"/>
                <a:cs typeface="+mn-cs"/>
              </a:rPr>
              <a:t>-</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latin typeface="+mn-lt"/>
                <a:ea typeface="+mn-ea"/>
                <a:cs typeface="+mn-cs"/>
              </a:rPr>
              <a:t>R2 on the other hand doesn’t have an exact match for all of its terms, but does match the full meaning and shape of G, since irate and mad are similar to angry, and scared is the same as afraid.</a:t>
            </a:r>
          </a:p>
        </p:txBody>
      </p:sp>
      <p:sp>
        <p:nvSpPr>
          <p:cNvPr id="4" name="Slide Number Placeholder 3"/>
          <p:cNvSpPr>
            <a:spLocks noGrp="1"/>
          </p:cNvSpPr>
          <p:nvPr>
            <p:ph type="sldNum" sz="quarter" idx="10"/>
          </p:nvPr>
        </p:nvSpPr>
        <p:spPr/>
        <p:txBody>
          <a:bodyPr/>
          <a:lstStyle/>
          <a:p>
            <a:fld id="{F0EA4FAC-3B65-B24F-83AF-B28292591E08}" type="slidenum">
              <a:rPr lang="en-US" smtClean="0"/>
              <a:pPr/>
              <a:t>21</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1" dirty="0" smtClean="0"/>
              <a:t>Our</a:t>
            </a:r>
            <a:r>
              <a:rPr lang="en-US" b="1" baseline="0" dirty="0" smtClean="0"/>
              <a:t> research eventually </a:t>
            </a:r>
            <a:r>
              <a:rPr lang="en-US" b="1" dirty="0" smtClean="0"/>
              <a:t>led to the construction of a new performance</a:t>
            </a:r>
            <a:r>
              <a:rPr lang="en-US" b="1" baseline="0" dirty="0" smtClean="0"/>
              <a:t> measure</a:t>
            </a:r>
            <a:r>
              <a:rPr lang="en-US" baseline="0" dirty="0" smtClean="0"/>
              <a:t>, based on the simple and intuitive F1 measure.  Those interested can refer to our paper for the derivation of CWSA-F1.  For now, we will simply mention that it does satisfy both criteria to our problem, while also yielding intuitive results.</a:t>
            </a:r>
          </a:p>
          <a:p>
            <a:endParaRPr lang="en-US" baseline="0" dirty="0" smtClean="0"/>
          </a:p>
          <a:p>
            <a:r>
              <a:rPr lang="en-US" baseline="0" dirty="0" smtClean="0"/>
              <a:t>As opposed to F1, CWSA-F1 correctly punishes R1 for missing the shape of G, while rewarding R2 for matching both the meaning and shape of G via synonyms.</a:t>
            </a:r>
          </a:p>
        </p:txBody>
      </p:sp>
      <p:sp>
        <p:nvSpPr>
          <p:cNvPr id="4" name="Slide Number Placeholder 3"/>
          <p:cNvSpPr>
            <a:spLocks noGrp="1"/>
          </p:cNvSpPr>
          <p:nvPr>
            <p:ph type="sldNum" sz="quarter" idx="10"/>
          </p:nvPr>
        </p:nvSpPr>
        <p:spPr/>
        <p:txBody>
          <a:bodyPr/>
          <a:lstStyle/>
          <a:p>
            <a:fld id="{F0EA4FAC-3B65-B24F-83AF-B28292591E08}" type="slidenum">
              <a:rPr lang="en-US" smtClean="0"/>
              <a:pPr/>
              <a:t>22</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So using CWSA-F1 as the primary performance measure.  Here are the performance results averaged across 26 different chase videos for each model.</a:t>
            </a:r>
          </a:p>
          <a:p>
            <a:endParaRPr lang="en-US" baseline="0" dirty="0" smtClean="0"/>
          </a:p>
          <a:p>
            <a:r>
              <a:rPr lang="en-US" b="1" baseline="0" dirty="0" smtClean="0"/>
              <a:t>We compare these scores against a uniform baseline model.  </a:t>
            </a:r>
            <a:r>
              <a:rPr lang="en-US" baseline="0" dirty="0" smtClean="0"/>
              <a:t>The baseline model is a naïve model that simply returns all 160 mental state labels from our initial seed set with uniform probability.</a:t>
            </a:r>
          </a:p>
          <a:p>
            <a:endParaRPr lang="en-US" baseline="0" dirty="0" smtClean="0"/>
          </a:p>
          <a:p>
            <a:r>
              <a:rPr lang="en-US" b="1" baseline="0" dirty="0" smtClean="0"/>
              <a:t>We have the three familiar models: vector, sentence </a:t>
            </a:r>
            <a:r>
              <a:rPr lang="en-US" baseline="0" dirty="0" smtClean="0"/>
              <a:t>and event model.  Along with an ensemble model that combines the results of the vector model and the event model, simply by taking the average of the two response distributions.</a:t>
            </a:r>
          </a:p>
        </p:txBody>
      </p:sp>
      <p:sp>
        <p:nvSpPr>
          <p:cNvPr id="4" name="Slide Number Placeholder 3"/>
          <p:cNvSpPr>
            <a:spLocks noGrp="1"/>
          </p:cNvSpPr>
          <p:nvPr>
            <p:ph type="sldNum" sz="quarter" idx="10"/>
          </p:nvPr>
        </p:nvSpPr>
        <p:spPr/>
        <p:txBody>
          <a:bodyPr/>
          <a:lstStyle/>
          <a:p>
            <a:fld id="{F0EA4FAC-3B65-B24F-83AF-B28292591E08}" type="slidenum">
              <a:rPr lang="en-US" smtClean="0"/>
              <a:pPr/>
              <a:t>23</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Under the CWSA-F1 performance measure, which does correctly account for both synonyms and distribution weights.  The ensemble model </a:t>
            </a:r>
            <a:r>
              <a:rPr lang="en-US" baseline="0" dirty="0" err="1" smtClean="0"/>
              <a:t>event+vector</a:t>
            </a:r>
            <a:r>
              <a:rPr lang="en-US" baseline="0" dirty="0" smtClean="0"/>
              <a:t> scored best in all measured scores.  It improves over the naïve baseline by almost 75%!</a:t>
            </a:r>
          </a:p>
          <a:p>
            <a:r>
              <a:rPr lang="en-US" baseline="0" dirty="0" smtClean="0"/>
              <a:t>-</a:t>
            </a:r>
          </a:p>
          <a:p>
            <a:r>
              <a:rPr lang="en-US" baseline="0" dirty="0" smtClean="0"/>
              <a:t>Moreover, it outperformed each of its individual component by a significant amount.  Further, we found this to be true when combining any deleted interpolation model with the vector model.  This strongly suggests that the information gained by operating in a latent conceptual space, and operating on text are highly complementary.</a:t>
            </a:r>
          </a:p>
          <a:p>
            <a:r>
              <a:rPr lang="en-US" baseline="0" dirty="0" smtClean="0"/>
              <a:t>-</a:t>
            </a:r>
          </a:p>
          <a:p>
            <a:r>
              <a:rPr lang="en-US" baseline="0" dirty="0" smtClean="0"/>
              <a:t>We also noticed a steady improvement in performance as we added more NLP techniques to focus in on the mental state of event participants.  The event model significantly outperformed the shallower sentence model.</a:t>
            </a:r>
          </a:p>
          <a:p>
            <a:endParaRPr lang="en-US" baseline="0" dirty="0" smtClean="0"/>
          </a:p>
          <a:p>
            <a:r>
              <a:rPr lang="en-US" baseline="0" dirty="0" smtClean="0"/>
              <a:t>We would also like to note that our sentence model can be viewed as a strong baseline that is representative of common state-of-the-art technologies.  For example, de </a:t>
            </a:r>
            <a:r>
              <a:rPr lang="en-US" baseline="0" dirty="0" err="1" smtClean="0"/>
              <a:t>Marneffe</a:t>
            </a:r>
            <a:r>
              <a:rPr lang="en-US" baseline="0" dirty="0" smtClean="0"/>
              <a:t> used similar techniques to learn the meanings of scalar adjectives by extracting children’s ages that were commonly collocated with phrases like “little kids”.</a:t>
            </a:r>
          </a:p>
          <a:p>
            <a:endParaRPr lang="en-US" baseline="0" dirty="0" smtClean="0"/>
          </a:p>
          <a:p>
            <a:r>
              <a:rPr lang="en-US" baseline="0" dirty="0" smtClean="0"/>
              <a:t>Further results can be found in our paper.</a:t>
            </a:r>
          </a:p>
        </p:txBody>
      </p:sp>
      <p:sp>
        <p:nvSpPr>
          <p:cNvPr id="4" name="Slide Number Placeholder 3"/>
          <p:cNvSpPr>
            <a:spLocks noGrp="1"/>
          </p:cNvSpPr>
          <p:nvPr>
            <p:ph type="sldNum" sz="quarter" idx="10"/>
          </p:nvPr>
        </p:nvSpPr>
        <p:spPr/>
        <p:txBody>
          <a:bodyPr/>
          <a:lstStyle/>
          <a:p>
            <a:fld id="{F0EA4FAC-3B65-B24F-83AF-B28292591E08}" type="slidenum">
              <a:rPr lang="en-US" smtClean="0"/>
              <a:pPr/>
              <a:t>24</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Now,</a:t>
            </a:r>
            <a:r>
              <a:rPr lang="en-US" baseline="0" dirty="0" smtClean="0"/>
              <a:t> I’d like to shift gear and briefly mention additional results that were not included in the paper.</a:t>
            </a:r>
          </a:p>
          <a:p>
            <a:endParaRPr lang="en-US" baseline="0" dirty="0" smtClean="0"/>
          </a:p>
          <a:p>
            <a:r>
              <a:rPr lang="en-US" dirty="0" smtClean="0"/>
              <a:t>Our previous experiment focused on the activity-wide mental state identification task.  That is,</a:t>
            </a:r>
            <a:r>
              <a:rPr lang="en-US" baseline="0" dirty="0" smtClean="0"/>
              <a:t> we return a single distribution of mental states to describe the entire activity.  However, our event model is capable of differentiating between the mental states of the subject versus the object.  This allows us to solve the actor-specific mental state identification task.  In general, this is a harder task as it requires more specific information.</a:t>
            </a:r>
          </a:p>
          <a:p>
            <a:r>
              <a:rPr lang="en-US" baseline="0" dirty="0" smtClean="0"/>
              <a:t>-</a:t>
            </a:r>
          </a:p>
          <a:p>
            <a:r>
              <a:rPr lang="en-US" baseline="0" dirty="0" smtClean="0"/>
              <a:t>Here are the results averaged across 26 videos for the subject (i.e., the chaser).  We see that overall the scores are a little lower, since the task is harder.  The added difficulty of the task is also evidence in the much lower performance of the uniform baseline.</a:t>
            </a:r>
          </a:p>
          <a:p>
            <a:r>
              <a:rPr lang="en-US" baseline="0" dirty="0" smtClean="0"/>
              <a:t>-</a:t>
            </a:r>
          </a:p>
          <a:p>
            <a:r>
              <a:rPr lang="en-US" baseline="0" dirty="0" smtClean="0"/>
              <a:t>Similarly, here are the results for the object, or the person being chased.  In both cases, our ensemble model performed best and significantly improved over the baseline by over 100%.</a:t>
            </a:r>
          </a:p>
          <a:p>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1" baseline="0" dirty="0" smtClean="0"/>
              <a:t>This shows that our system is definitely capable of making actor-specific mental state identification.</a:t>
            </a:r>
            <a:endParaRPr lang="en-US" b="1" dirty="0" smtClean="0"/>
          </a:p>
          <a:p>
            <a:endParaRPr lang="en-US" dirty="0"/>
          </a:p>
        </p:txBody>
      </p:sp>
      <p:sp>
        <p:nvSpPr>
          <p:cNvPr id="4" name="Slide Number Placeholder 3"/>
          <p:cNvSpPr>
            <a:spLocks noGrp="1"/>
          </p:cNvSpPr>
          <p:nvPr>
            <p:ph type="sldNum" sz="quarter" idx="10"/>
          </p:nvPr>
        </p:nvSpPr>
        <p:spPr/>
        <p:txBody>
          <a:bodyPr/>
          <a:lstStyle/>
          <a:p>
            <a:fld id="{F0EA4FAC-3B65-B24F-83AF-B28292591E08}" type="slidenum">
              <a:rPr lang="en-US" smtClean="0"/>
              <a:pPr/>
              <a:t>25</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dirty="0" smtClean="0"/>
              <a:t>To test the robustness of our models, we </a:t>
            </a:r>
            <a:r>
              <a:rPr lang="en-US" baseline="0" dirty="0" smtClean="0"/>
              <a:t>also evaluated our system on a different dataset.</a:t>
            </a:r>
          </a:p>
          <a:p>
            <a:endParaRPr lang="en-US" baseline="0" dirty="0" smtClean="0"/>
          </a:p>
          <a:p>
            <a:r>
              <a:rPr lang="en-US" baseline="0" dirty="0" smtClean="0"/>
              <a:t>The hug dataset contains 45 different hug videos.  Hug scenarios are different than chases in that the differences in mental state distributions between each scenario is much more subtle.  For example, consider a hug between two lovers versus a hug between a mom and her child.</a:t>
            </a:r>
          </a:p>
          <a:p>
            <a:r>
              <a:rPr lang="en-US" baseline="0" dirty="0" smtClean="0"/>
              <a:t>-</a:t>
            </a:r>
          </a:p>
          <a:p>
            <a:r>
              <a:rPr lang="en-US" dirty="0" smtClean="0"/>
              <a:t>Here are the results averaged across all 45 videos.</a:t>
            </a:r>
          </a:p>
          <a:p>
            <a:r>
              <a:rPr lang="en-US" baseline="0" dirty="0" smtClean="0"/>
              <a:t>-</a:t>
            </a:r>
            <a:br>
              <a:rPr lang="en-US" baseline="0" dirty="0" smtClean="0"/>
            </a:br>
            <a:r>
              <a:rPr lang="en-US" baseline="0" dirty="0" smtClean="0"/>
              <a:t>Despite a drop in performance across all models, we note that the behavior of our system was very consistent with what happened in the chase dataset.</a:t>
            </a:r>
          </a:p>
          <a:p>
            <a:endParaRPr lang="en-US" baseline="0" dirty="0" smtClean="0"/>
          </a:p>
          <a:p>
            <a:r>
              <a:rPr lang="en-US" baseline="0" dirty="0" smtClean="0"/>
              <a:t>The ensemble model still did best overall, and still outperformed each of its individual component by a good margin.</a:t>
            </a:r>
          </a:p>
          <a:p>
            <a:endParaRPr lang="en-US" baseline="0" dirty="0" smtClean="0"/>
          </a:p>
          <a:p>
            <a:r>
              <a:rPr lang="en-US" baseline="0" dirty="0" smtClean="0"/>
              <a:t>The addition of NLP components still improved performance over the shallower sentence model.</a:t>
            </a:r>
          </a:p>
          <a:p>
            <a:endParaRPr lang="en-US" baseline="0" dirty="0" smtClean="0"/>
          </a:p>
          <a:p>
            <a:r>
              <a:rPr lang="en-US" baseline="0" dirty="0" smtClean="0"/>
              <a:t>These results show that our models are general and they work consistently well across different events.</a:t>
            </a:r>
          </a:p>
          <a:p>
            <a:endParaRPr lang="en-US" baseline="0" dirty="0" smtClean="0"/>
          </a:p>
        </p:txBody>
      </p:sp>
      <p:sp>
        <p:nvSpPr>
          <p:cNvPr id="4" name="Slide Number Placeholder 3"/>
          <p:cNvSpPr>
            <a:spLocks noGrp="1"/>
          </p:cNvSpPr>
          <p:nvPr>
            <p:ph type="sldNum" sz="quarter" idx="10"/>
          </p:nvPr>
        </p:nvSpPr>
        <p:spPr/>
        <p:txBody>
          <a:bodyPr/>
          <a:lstStyle/>
          <a:p>
            <a:fld id="{F0EA4FAC-3B65-B24F-83AF-B28292591E08}" type="slidenum">
              <a:rPr lang="en-US" smtClean="0"/>
              <a:pPr/>
              <a:t>26</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Lastly we evaluated the performance of our models under noisy detector conditions.  We simulated the noisy nature of automatic</a:t>
            </a:r>
            <a:r>
              <a:rPr lang="en-US" baseline="0" dirty="0" smtClean="0"/>
              <a:t> detection algorithms by introducing noisy errors into our list of annotated detections.  For this experiment, we also included location-type detections.</a:t>
            </a:r>
          </a:p>
          <a:p>
            <a:endParaRPr lang="en-US" baseline="0" dirty="0" smtClean="0"/>
          </a:p>
          <a:p>
            <a:r>
              <a:rPr lang="en-US" baseline="0" dirty="0" smtClean="0"/>
              <a:t>For each video, we introduced a false positive error by randomly inserting a new detection into the list, and a false negative error by randomly removing an annotated label.  The rates at which we added errors are based on published precision rates of state-of-the-art detectors.</a:t>
            </a:r>
          </a:p>
          <a:p>
            <a:r>
              <a:rPr lang="en-US" baseline="0" dirty="0" smtClean="0"/>
              <a:t>-</a:t>
            </a:r>
          </a:p>
          <a:p>
            <a:r>
              <a:rPr lang="en-US" baseline="0" dirty="0" smtClean="0"/>
              <a:t>On average, we introduced over 10 different errors per movie.  It’s also interesting to note that on average, the list of detections given to our system contains more wrong detections, 7.25 false positives, than correct detections, 3.17 true positives.</a:t>
            </a:r>
          </a:p>
          <a:p>
            <a:r>
              <a:rPr lang="en-US" baseline="0" dirty="0" smtClean="0"/>
              <a:t>-</a:t>
            </a:r>
          </a:p>
          <a:p>
            <a:r>
              <a:rPr lang="en-US" baseline="0" dirty="0" smtClean="0"/>
              <a:t>Here is the result of our ensemble model, averaged across 20 different simulations, where a simulation is ran over 26 chase videos.</a:t>
            </a:r>
          </a:p>
          <a:p>
            <a:endParaRPr lang="en-US" baseline="0" dirty="0" smtClean="0"/>
          </a:p>
          <a:p>
            <a:r>
              <a:rPr lang="en-US" baseline="0" dirty="0" smtClean="0"/>
              <a:t>As expected, the performance dropped under noisy detections.  However, the CWSA-F1 score still significantly outperforms the baseline from the previous slide of .286.</a:t>
            </a:r>
          </a:p>
          <a:p>
            <a:endParaRPr lang="en-US" baseline="0" dirty="0" smtClean="0"/>
          </a:p>
        </p:txBody>
      </p:sp>
      <p:sp>
        <p:nvSpPr>
          <p:cNvPr id="4" name="Slide Number Placeholder 3"/>
          <p:cNvSpPr>
            <a:spLocks noGrp="1"/>
          </p:cNvSpPr>
          <p:nvPr>
            <p:ph type="sldNum" sz="quarter" idx="10"/>
          </p:nvPr>
        </p:nvSpPr>
        <p:spPr/>
        <p:txBody>
          <a:bodyPr/>
          <a:lstStyle/>
          <a:p>
            <a:fld id="{F0EA4FAC-3B65-B24F-83AF-B28292591E08}" type="slidenum">
              <a:rPr lang="en-US" smtClean="0"/>
              <a:pPr/>
              <a:t>27</a:t>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This brings us to the conclusion.</a:t>
            </a:r>
            <a:r>
              <a:rPr lang="en-US" baseline="0" dirty="0" smtClean="0"/>
              <a:t>  In this talk</a:t>
            </a:r>
            <a:r>
              <a:rPr lang="en-US" dirty="0" smtClean="0"/>
              <a:t>, I’ve introduced the problem of identifying latent attributes in videos, given some contextual information about the video.</a:t>
            </a:r>
          </a:p>
          <a:p>
            <a:endParaRPr lang="en-US" baseline="0" dirty="0" smtClean="0"/>
          </a:p>
          <a:p>
            <a:r>
              <a:rPr lang="en-US" baseline="0" dirty="0" smtClean="0"/>
              <a:t>I’ve presented 3 largely unsupervised information extraction models for acquiring information about latent attributes from large corpora.</a:t>
            </a:r>
          </a:p>
          <a:p>
            <a:endParaRPr lang="en-US" baseline="0" dirty="0" smtClean="0"/>
          </a:p>
          <a:p>
            <a:r>
              <a:rPr lang="en-US" baseline="0" dirty="0" smtClean="0"/>
              <a:t>We also talked about how to evaluate these models.  In particular, we constructed a novel performance measure based on the classical F1 measure that accounts for both the similarity in the shapes of the distributions, and the semantic similarity between their elements.</a:t>
            </a:r>
          </a:p>
          <a:p>
            <a:r>
              <a:rPr lang="en-US" baseline="0" dirty="0" smtClean="0"/>
              <a:t>-</a:t>
            </a:r>
          </a:p>
          <a:p>
            <a:r>
              <a:rPr lang="en-US" baseline="0" dirty="0" smtClean="0"/>
              <a:t>As far as we know, we are the first to show how to identify latent information from videos using text collections as the sole background knowledge.</a:t>
            </a:r>
          </a:p>
          <a:p>
            <a:endParaRPr lang="en-US" i="0" baseline="0" dirty="0" smtClean="0"/>
          </a:p>
          <a:p>
            <a:r>
              <a:rPr lang="en-US" i="0" baseline="0" dirty="0" smtClean="0"/>
              <a:t>We demonstrated that the inclusion of more NLP technologies to refine the extraction process can lead to better performance.</a:t>
            </a:r>
          </a:p>
          <a:p>
            <a:endParaRPr lang="en-US" i="0" baseline="0" dirty="0" smtClean="0"/>
          </a:p>
          <a:p>
            <a:r>
              <a:rPr lang="en-US" i="0" baseline="0" dirty="0" smtClean="0"/>
              <a:t>And we showed that our models are robust.  They work well across 2 different datasets, and can tolerate noisy detections.</a:t>
            </a:r>
          </a:p>
        </p:txBody>
      </p:sp>
      <p:sp>
        <p:nvSpPr>
          <p:cNvPr id="4" name="Slide Number Placeholder 3"/>
          <p:cNvSpPr>
            <a:spLocks noGrp="1"/>
          </p:cNvSpPr>
          <p:nvPr>
            <p:ph type="sldNum" sz="quarter" idx="10"/>
          </p:nvPr>
        </p:nvSpPr>
        <p:spPr/>
        <p:txBody>
          <a:bodyPr/>
          <a:lstStyle/>
          <a:p>
            <a:fld id="{F0EA4FAC-3B65-B24F-83AF-B28292591E08}" type="slidenum">
              <a:rPr lang="en-US" smtClean="0"/>
              <a:pPr/>
              <a:t>28</a:t>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F0EA4FAC-3B65-B24F-83AF-B28292591E08}" type="slidenum">
              <a:rPr lang="en-US" smtClean="0"/>
              <a:pPr/>
              <a:t>29</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This leads us to the</a:t>
            </a:r>
            <a:r>
              <a:rPr lang="en-US" b="1" baseline="0" dirty="0" smtClean="0"/>
              <a:t> main problem </a:t>
            </a:r>
            <a:r>
              <a:rPr lang="en-US" baseline="0" dirty="0" smtClean="0"/>
              <a:t>addressed in this talk</a:t>
            </a:r>
            <a:r>
              <a:rPr lang="en-US" dirty="0" smtClean="0"/>
              <a:t>.  </a:t>
            </a:r>
            <a:r>
              <a:rPr lang="en-US" b="1" dirty="0" smtClean="0"/>
              <a:t>Which</a:t>
            </a:r>
            <a:r>
              <a:rPr lang="en-US" b="1" baseline="0" dirty="0" smtClean="0"/>
              <a:t> </a:t>
            </a:r>
            <a:r>
              <a:rPr lang="en-US" b="1" dirty="0" smtClean="0"/>
              <a:t>to identify</a:t>
            </a:r>
            <a:r>
              <a:rPr lang="en-US" b="1" baseline="0" dirty="0" smtClean="0"/>
              <a:t> </a:t>
            </a:r>
            <a:r>
              <a:rPr lang="en-US" baseline="0" dirty="0" smtClean="0"/>
              <a:t>latent attributes from video scenes given some contextual knowledge about the scene.  In particular, we will focus on identifying the mental states of activity participants.</a:t>
            </a:r>
          </a:p>
          <a:p>
            <a:endParaRPr lang="en-US" baseline="0" dirty="0" smtClean="0"/>
          </a:p>
          <a:p>
            <a:r>
              <a:rPr lang="en-US" b="1" baseline="0" dirty="0" smtClean="0"/>
              <a:t>Here, we define latent attributes as any elements </a:t>
            </a:r>
            <a:r>
              <a:rPr lang="en-US" baseline="0" dirty="0" smtClean="0"/>
              <a:t>about the scene that cannot be directly observed or extracted, </a:t>
            </a:r>
            <a:r>
              <a:rPr lang="en-US" b="1" baseline="0" dirty="0" smtClean="0"/>
              <a:t>while the contextual knowledge </a:t>
            </a:r>
            <a:r>
              <a:rPr lang="en-US" baseline="0" dirty="0" smtClean="0"/>
              <a:t>can be any observable cues about the scene.</a:t>
            </a:r>
          </a:p>
          <a:p>
            <a:r>
              <a:rPr lang="en-US" baseline="0" dirty="0" smtClean="0"/>
              <a:t>-</a:t>
            </a:r>
          </a:p>
          <a:p>
            <a:r>
              <a:rPr lang="en-US" b="1" baseline="0" dirty="0" smtClean="0"/>
              <a:t>The automatic identification of these latent attributes is not trivial.  </a:t>
            </a:r>
            <a:r>
              <a:rPr lang="en-US" baseline="0" dirty="0" smtClean="0"/>
              <a:t>It is a very challenging task as machines do not have access to the same knowledge that humans do.  A machine does not know the most basic of common sense.  It doesn’t know that a smile typically means happy.  All a machine knows is what it was told, e.g., that there is a chase happening and it might involve a policeman.</a:t>
            </a:r>
          </a:p>
          <a:p>
            <a:endParaRPr lang="en-US" baseline="0" dirty="0" smtClean="0"/>
          </a:p>
          <a:p>
            <a:r>
              <a:rPr lang="en-US" baseline="0" dirty="0" smtClean="0"/>
              <a:t>So how would it go about inferring these latent attributes based on these observable cues?</a:t>
            </a:r>
            <a:endParaRPr lang="en-US" dirty="0" smtClean="0"/>
          </a:p>
        </p:txBody>
      </p:sp>
      <p:sp>
        <p:nvSpPr>
          <p:cNvPr id="4" name="Slide Number Placeholder 3"/>
          <p:cNvSpPr>
            <a:spLocks noGrp="1"/>
          </p:cNvSpPr>
          <p:nvPr>
            <p:ph type="sldNum" sz="quarter" idx="10"/>
          </p:nvPr>
        </p:nvSpPr>
        <p:spPr/>
        <p:txBody>
          <a:bodyPr/>
          <a:lstStyle/>
          <a:p>
            <a:fld id="{F0EA4FAC-3B65-B24F-83AF-B28292591E08}" type="slidenum">
              <a:rPr lang="en-US" smtClean="0"/>
              <a:pPr/>
              <a:t>3</a:t>
            </a:fld>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List of 160 mental state compiled </a:t>
            </a:r>
            <a:r>
              <a:rPr lang="en-US" sz="1200" kern="1200" dirty="0" smtClean="0">
                <a:solidFill>
                  <a:schemeClr val="tx1"/>
                </a:solidFill>
                <a:latin typeface="+mn-lt"/>
                <a:ea typeface="+mn-ea"/>
                <a:cs typeface="+mn-cs"/>
              </a:rPr>
              <a:t>from popular mental and emotional state dictionaries, including the Profile of Mood States (McNair et al., 1971) and </a:t>
            </a:r>
            <a:r>
              <a:rPr lang="en-US" sz="1200" kern="1200" dirty="0" err="1" smtClean="0">
                <a:solidFill>
                  <a:schemeClr val="tx1"/>
                </a:solidFill>
                <a:latin typeface="+mn-lt"/>
                <a:ea typeface="+mn-ea"/>
                <a:cs typeface="+mn-cs"/>
              </a:rPr>
              <a:t>Plutchik’s</a:t>
            </a:r>
            <a:r>
              <a:rPr lang="en-US" sz="1200" kern="1200" dirty="0" smtClean="0">
                <a:solidFill>
                  <a:schemeClr val="tx1"/>
                </a:solidFill>
                <a:latin typeface="+mn-lt"/>
                <a:ea typeface="+mn-ea"/>
                <a:cs typeface="+mn-cs"/>
              </a:rPr>
              <a:t> wheel of emotions. These labels also include frequently used labels gathered from </a:t>
            </a:r>
            <a:r>
              <a:rPr lang="en-US" sz="1200" kern="1200" dirty="0" err="1" smtClean="0">
                <a:solidFill>
                  <a:schemeClr val="tx1"/>
                </a:solidFill>
                <a:latin typeface="+mn-lt"/>
                <a:ea typeface="+mn-ea"/>
                <a:cs typeface="+mn-cs"/>
              </a:rPr>
              <a:t>synsets</a:t>
            </a:r>
            <a:r>
              <a:rPr lang="en-US" sz="1200" kern="1200" dirty="0" smtClean="0">
                <a:solidFill>
                  <a:schemeClr val="tx1"/>
                </a:solidFill>
                <a:latin typeface="+mn-lt"/>
                <a:ea typeface="+mn-ea"/>
                <a:cs typeface="+mn-cs"/>
              </a:rPr>
              <a:t> found in </a:t>
            </a:r>
            <a:r>
              <a:rPr lang="en-US" sz="1200" kern="1200" dirty="0" err="1" smtClean="0">
                <a:solidFill>
                  <a:schemeClr val="tx1"/>
                </a:solidFill>
                <a:latin typeface="+mn-lt"/>
                <a:ea typeface="+mn-ea"/>
                <a:cs typeface="+mn-cs"/>
              </a:rPr>
              <a:t>WordNet</a:t>
            </a:r>
            <a:r>
              <a:rPr lang="en-US" sz="1200" kern="1200" dirty="0" smtClean="0">
                <a:solidFill>
                  <a:schemeClr val="tx1"/>
                </a:solidFill>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fld id="{F0EA4FAC-3B65-B24F-83AF-B28292591E08}" type="slidenum">
              <a:rPr lang="en-US" smtClean="0"/>
              <a:pPr/>
              <a:t>31</a:t>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Complements extraction patterns</a:t>
            </a:r>
          </a:p>
          <a:p>
            <a:r>
              <a:rPr lang="en-US" dirty="0" smtClean="0"/>
              <a:t> - </a:t>
            </a:r>
            <a:r>
              <a:rPr lang="en-US" dirty="0" err="1" smtClean="0"/>
              <a:t>amod</a:t>
            </a:r>
            <a:r>
              <a:rPr lang="en-US" dirty="0" smtClean="0"/>
              <a:t> from subject</a:t>
            </a:r>
          </a:p>
          <a:p>
            <a:r>
              <a:rPr lang="en-US" baseline="0" dirty="0" smtClean="0"/>
              <a:t> - </a:t>
            </a:r>
            <a:r>
              <a:rPr lang="en-US" baseline="0" dirty="0" err="1" smtClean="0"/>
              <a:t>nsubj</a:t>
            </a:r>
            <a:r>
              <a:rPr lang="en-US" baseline="0" dirty="0" smtClean="0"/>
              <a:t> + cop</a:t>
            </a:r>
          </a:p>
          <a:p>
            <a:r>
              <a:rPr lang="en-US" baseline="0" dirty="0" smtClean="0"/>
              <a:t> - </a:t>
            </a:r>
            <a:r>
              <a:rPr lang="en-US" baseline="0" dirty="0" err="1" smtClean="0"/>
              <a:t>nsubj</a:t>
            </a:r>
            <a:r>
              <a:rPr lang="en-US" baseline="0" dirty="0" smtClean="0"/>
              <a:t> + aux</a:t>
            </a:r>
          </a:p>
          <a:p>
            <a:r>
              <a:rPr lang="en-US" baseline="0" dirty="0" smtClean="0"/>
              <a:t> - </a:t>
            </a:r>
            <a:r>
              <a:rPr lang="en-US" baseline="0" dirty="0" err="1" smtClean="0"/>
              <a:t>nsbuj</a:t>
            </a:r>
            <a:r>
              <a:rPr lang="en-US" baseline="0" dirty="0" smtClean="0"/>
              <a:t> + </a:t>
            </a:r>
            <a:r>
              <a:rPr lang="en-US" baseline="0" dirty="0" err="1" smtClean="0"/>
              <a:t>acomp</a:t>
            </a:r>
            <a:endParaRPr lang="en-US" baseline="0" dirty="0" smtClean="0"/>
          </a:p>
          <a:p>
            <a:r>
              <a:rPr lang="en-US" baseline="0" dirty="0" smtClean="0"/>
              <a:t> - </a:t>
            </a:r>
            <a:r>
              <a:rPr lang="en-US" baseline="0" dirty="0" err="1" smtClean="0"/>
              <a:t>nsubj</a:t>
            </a:r>
            <a:r>
              <a:rPr lang="en-US" baseline="0" dirty="0" smtClean="0"/>
              <a:t> + </a:t>
            </a:r>
            <a:r>
              <a:rPr lang="en-US" baseline="0" dirty="0" err="1" smtClean="0"/>
              <a:t>dep</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F0EA4FAC-3B65-B24F-83AF-B28292591E08}" type="slidenum">
              <a:rPr lang="en-US" smtClean="0"/>
              <a:pPr/>
              <a:t>32</a:t>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Participants</a:t>
            </a:r>
            <a:r>
              <a:rPr lang="en-US" baseline="0" dirty="0" smtClean="0"/>
              <a:t> identification patterns</a:t>
            </a:r>
          </a:p>
          <a:p>
            <a:r>
              <a:rPr lang="en-US" baseline="0" dirty="0" smtClean="0"/>
              <a:t> - </a:t>
            </a:r>
            <a:r>
              <a:rPr lang="en-US" baseline="0" dirty="0" err="1" smtClean="0"/>
              <a:t>nsubj</a:t>
            </a:r>
            <a:r>
              <a:rPr lang="en-US" baseline="0" dirty="0" smtClean="0"/>
              <a:t> + </a:t>
            </a:r>
            <a:r>
              <a:rPr lang="en-US" baseline="0" dirty="0" err="1" smtClean="0"/>
              <a:t>dobj</a:t>
            </a:r>
            <a:endParaRPr lang="en-US" baseline="0" dirty="0" smtClean="0"/>
          </a:p>
          <a:p>
            <a:r>
              <a:rPr lang="en-US" baseline="0" dirty="0" smtClean="0"/>
              <a:t> - </a:t>
            </a:r>
            <a:r>
              <a:rPr lang="en-US" baseline="0" dirty="0" err="1" smtClean="0"/>
              <a:t>dobj</a:t>
            </a:r>
            <a:endParaRPr lang="en-US" baseline="0" dirty="0" smtClean="0"/>
          </a:p>
          <a:p>
            <a:r>
              <a:rPr lang="en-US" baseline="0" dirty="0" smtClean="0"/>
              <a:t> - </a:t>
            </a:r>
            <a:r>
              <a:rPr lang="en-US" baseline="0" dirty="0" err="1" smtClean="0"/>
              <a:t>nsubjpass</a:t>
            </a:r>
            <a:r>
              <a:rPr lang="en-US" baseline="0" dirty="0" smtClean="0"/>
              <a:t> + agent (by)</a:t>
            </a:r>
          </a:p>
          <a:p>
            <a:r>
              <a:rPr lang="en-US" baseline="0" dirty="0" smtClean="0"/>
              <a:t> - </a:t>
            </a:r>
            <a:r>
              <a:rPr lang="en-US" baseline="0" dirty="0" err="1" smtClean="0"/>
              <a:t>nsubj</a:t>
            </a:r>
            <a:r>
              <a:rPr lang="en-US" baseline="0" dirty="0" smtClean="0"/>
              <a:t> + </a:t>
            </a:r>
            <a:r>
              <a:rPr lang="en-US" baseline="0" dirty="0" err="1" smtClean="0"/>
              <a:t>prep_after</a:t>
            </a:r>
            <a:r>
              <a:rPr lang="en-US" baseline="0" dirty="0" smtClean="0"/>
              <a:t> (after for chase)</a:t>
            </a:r>
            <a:endParaRPr lang="en-US" dirty="0"/>
          </a:p>
        </p:txBody>
      </p:sp>
      <p:sp>
        <p:nvSpPr>
          <p:cNvPr id="4" name="Slide Number Placeholder 3"/>
          <p:cNvSpPr>
            <a:spLocks noGrp="1"/>
          </p:cNvSpPr>
          <p:nvPr>
            <p:ph type="sldNum" sz="quarter" idx="10"/>
          </p:nvPr>
        </p:nvSpPr>
        <p:spPr/>
        <p:txBody>
          <a:bodyPr/>
          <a:lstStyle/>
          <a:p>
            <a:fld id="{F0EA4FAC-3B65-B24F-83AF-B28292591E08}" type="slidenum">
              <a:rPr lang="en-US" smtClean="0"/>
              <a:pPr/>
              <a:t>33</a:t>
            </a:fld>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That was a mock-up example.  Here’s an actual output from our model on the same</a:t>
            </a:r>
            <a:r>
              <a:rPr lang="en-US" baseline="0" dirty="0" smtClean="0"/>
              <a:t> sentences.</a:t>
            </a:r>
          </a:p>
          <a:p>
            <a:endParaRPr lang="en-US" baseline="0" dirty="0" smtClean="0"/>
          </a:p>
          <a:p>
            <a:r>
              <a:rPr lang="en-US" baseline="0" dirty="0" smtClean="0"/>
              <a:t>We see that step 1 correctly identified the participants of chase.</a:t>
            </a:r>
          </a:p>
          <a:p>
            <a:endParaRPr lang="en-US" baseline="0" dirty="0" smtClean="0"/>
          </a:p>
          <a:p>
            <a:r>
              <a:rPr lang="en-US" baseline="0" dirty="0" smtClean="0"/>
              <a:t>Step 2 found the correct </a:t>
            </a:r>
            <a:r>
              <a:rPr lang="en-US" baseline="0" dirty="0" err="1" smtClean="0"/>
              <a:t>coreference</a:t>
            </a:r>
            <a:r>
              <a:rPr lang="en-US" baseline="0" dirty="0" smtClean="0"/>
              <a:t> chain for John.</a:t>
            </a:r>
          </a:p>
          <a:p>
            <a:endParaRPr lang="en-US" baseline="0" dirty="0" smtClean="0"/>
          </a:p>
          <a:p>
            <a:r>
              <a:rPr lang="en-US" baseline="0" dirty="0" smtClean="0"/>
              <a:t>And Step 3 identified the mental state complement afraid for the object John.</a:t>
            </a:r>
          </a:p>
          <a:p>
            <a:endParaRPr lang="en-US" dirty="0"/>
          </a:p>
        </p:txBody>
      </p:sp>
      <p:sp>
        <p:nvSpPr>
          <p:cNvPr id="4" name="Slide Number Placeholder 3"/>
          <p:cNvSpPr>
            <a:spLocks noGrp="1"/>
          </p:cNvSpPr>
          <p:nvPr>
            <p:ph type="sldNum" sz="quarter" idx="10"/>
          </p:nvPr>
        </p:nvSpPr>
        <p:spPr/>
        <p:txBody>
          <a:bodyPr/>
          <a:lstStyle/>
          <a:p>
            <a:fld id="{F0EA4FAC-3B65-B24F-83AF-B28292591E08}" type="slidenum">
              <a:rPr lang="en-US" smtClean="0"/>
              <a:pPr/>
              <a:t>34</a:t>
            </a:fld>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b="1" dirty="0" smtClean="0"/>
              <a:t>Our</a:t>
            </a:r>
            <a:r>
              <a:rPr lang="en-US" b="1" baseline="0" dirty="0" smtClean="0"/>
              <a:t> research eventually </a:t>
            </a:r>
            <a:r>
              <a:rPr lang="en-US" b="1" dirty="0" smtClean="0"/>
              <a:t>led to the construction of a new performance</a:t>
            </a:r>
            <a:r>
              <a:rPr lang="en-US" b="1" baseline="0" dirty="0" smtClean="0"/>
              <a:t> measure</a:t>
            </a:r>
            <a:r>
              <a:rPr lang="en-US" baseline="0" dirty="0" smtClean="0"/>
              <a:t>, based on the simple and intuitive F1 measure.  The standard F1 measure is defined as the harmonic mean between precision and recall.  F1 does not immediately address any of our criteria so some modifications are needed.  We do this by generalizing the formulas as follows.</a:t>
            </a:r>
          </a:p>
          <a:p>
            <a:r>
              <a:rPr lang="en-US" baseline="0" dirty="0" smtClean="0"/>
              <a:t>-</a:t>
            </a:r>
          </a:p>
          <a:p>
            <a:r>
              <a:rPr lang="en-US" b="1" baseline="0" dirty="0" smtClean="0"/>
              <a:t>The calculation of precision, which is simply the number of true positives</a:t>
            </a:r>
            <a:r>
              <a:rPr lang="en-US" baseline="0" dirty="0" smtClean="0"/>
              <a:t> over the size of the response set, can be generalized to the following equation.  </a:t>
            </a:r>
            <a:r>
              <a:rPr lang="en-US" b="1" baseline="0" dirty="0" smtClean="0"/>
              <a:t>Note that the calculation of true positives is the same as comparing each element in the response set R </a:t>
            </a:r>
            <a:r>
              <a:rPr lang="en-US" baseline="0" dirty="0" smtClean="0"/>
              <a:t>to every element in the gold set and then returning the best (or max) match score, </a:t>
            </a:r>
            <a:r>
              <a:rPr lang="en-US" b="1" baseline="0" dirty="0" smtClean="0"/>
              <a:t>where the matching function </a:t>
            </a:r>
            <a:r>
              <a:rPr lang="en-US" baseline="0" dirty="0" smtClean="0"/>
              <a:t>is defined to return 1 for an exact match…</a:t>
            </a:r>
          </a:p>
          <a:p>
            <a:endParaRPr lang="en-US" baseline="0" dirty="0" smtClean="0"/>
          </a:p>
          <a:p>
            <a:r>
              <a:rPr lang="en-US" baseline="0" dirty="0" smtClean="0"/>
              <a:t>Clearly, this similarity function sigma can instead be defined to take on values proportional to the semantic similarity between labels </a:t>
            </a:r>
            <a:r>
              <a:rPr lang="en-US" baseline="0" dirty="0" err="1" smtClean="0"/>
              <a:t>r</a:t>
            </a:r>
            <a:r>
              <a:rPr lang="en-US" baseline="0" dirty="0" smtClean="0"/>
              <a:t> and </a:t>
            </a:r>
            <a:r>
              <a:rPr lang="en-US" baseline="0" dirty="0" err="1" smtClean="0"/>
              <a:t>g</a:t>
            </a:r>
            <a:r>
              <a:rPr lang="en-US" baseline="0" dirty="0" smtClean="0"/>
              <a:t>.  This allows us to choose from a wide range of word similarity …</a:t>
            </a:r>
            <a:r>
              <a:rPr lang="en-US" b="1" baseline="0" dirty="0" smtClean="0"/>
              <a:t>We can similarly define recall, and also an F1 value as the harmonic mean of these new scores</a:t>
            </a:r>
            <a:r>
              <a:rPr lang="en-US" baseline="0" dirty="0" smtClean="0"/>
              <a:t>.  We call this first formulation the Similarity-Aligned F1 score, </a:t>
            </a:r>
            <a:r>
              <a:rPr lang="en-US" b="1" baseline="0" dirty="0" smtClean="0"/>
              <a:t>as it accounts for the similarity between words.  </a:t>
            </a:r>
            <a:r>
              <a:rPr lang="en-US" baseline="0" dirty="0" smtClean="0"/>
              <a:t>But it does not account for their weights.</a:t>
            </a:r>
          </a:p>
          <a:p>
            <a:r>
              <a:rPr lang="en-US" baseline="0" dirty="0" smtClean="0"/>
              <a:t>-</a:t>
            </a:r>
          </a:p>
          <a:p>
            <a:r>
              <a:rPr lang="en-US" b="1" baseline="0" dirty="0" smtClean="0"/>
              <a:t>Let’s generalize the equation some more by moving the division into the summation</a:t>
            </a:r>
            <a:r>
              <a:rPr lang="en-US" baseline="0" dirty="0" smtClean="0"/>
              <a:t>.  </a:t>
            </a:r>
            <a:r>
              <a:rPr lang="en-US" b="1" baseline="0" dirty="0" smtClean="0"/>
              <a:t>If we define the function R to return the uniform probability </a:t>
            </a:r>
            <a:r>
              <a:rPr lang="en-US" baseline="0" dirty="0" smtClean="0"/>
              <a:t>1 / |R| for all elements </a:t>
            </a:r>
            <a:r>
              <a:rPr lang="en-US" baseline="0" dirty="0" err="1" smtClean="0"/>
              <a:t>r</a:t>
            </a:r>
            <a:r>
              <a:rPr lang="en-US" baseline="0" dirty="0" smtClean="0"/>
              <a:t> in the response set, then this is the exact same equation as above.  In this formulation, it is clear to see that every element is assigned a uniform weight in the standard F1.  Clearly, we can simply use the distribution weight of </a:t>
            </a:r>
            <a:r>
              <a:rPr lang="en-US" baseline="0" dirty="0" err="1" smtClean="0"/>
              <a:t>r</a:t>
            </a:r>
            <a:r>
              <a:rPr lang="en-US" baseline="0" dirty="0" smtClean="0"/>
              <a:t> instead of this uniform weight.  We also define this value delta * to represent the max term above.  This gives us our Weighted Similarity-Aligned F1 score.</a:t>
            </a:r>
          </a:p>
          <a:p>
            <a:r>
              <a:rPr lang="en-US" baseline="0" dirty="0" smtClean="0"/>
              <a:t>-</a:t>
            </a:r>
          </a:p>
          <a:p>
            <a:r>
              <a:rPr lang="en-US" b="1" baseline="0" dirty="0" smtClean="0"/>
              <a:t>It would seem on the surface that WSA-F1 addresses both criteria of our problem</a:t>
            </a:r>
            <a:r>
              <a:rPr lang="en-US" baseline="0" dirty="0" smtClean="0"/>
              <a:t>.  However, there is a flaw in that it does not account for the total weights available for rewards in the other distribution.  </a:t>
            </a:r>
            <a:r>
              <a:rPr lang="en-US" b="1" baseline="0" dirty="0" smtClean="0"/>
              <a:t>We address this issue with the constrained weighted similarity-aligned F1 score.</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F0EA4FAC-3B65-B24F-83AF-B28292591E08}" type="slidenum">
              <a:rPr lang="en-US" smtClean="0"/>
              <a:pPr/>
              <a:t>35</a:t>
            </a:fld>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dirty="0" smtClean="0"/>
              <a:t>A simple analogy</a:t>
            </a:r>
            <a:r>
              <a:rPr lang="en-US" baseline="0" dirty="0" smtClean="0"/>
              <a:t> might help here, suppose we have a mystery box of color pencils that we try to match.</a:t>
            </a:r>
          </a:p>
          <a:p>
            <a:r>
              <a:rPr lang="en-US" baseline="0" dirty="0" smtClean="0"/>
              <a:t>-</a:t>
            </a:r>
          </a:p>
          <a:p>
            <a:r>
              <a:rPr lang="en-US" baseline="0" dirty="0" smtClean="0"/>
              <a:t>Suppose that our response box contains 10 red color pencils.</a:t>
            </a:r>
          </a:p>
          <a:p>
            <a:r>
              <a:rPr lang="en-US" baseline="0" dirty="0" smtClean="0"/>
              <a:t>-</a:t>
            </a:r>
          </a:p>
          <a:p>
            <a:r>
              <a:rPr lang="en-US" baseline="0" dirty="0" smtClean="0"/>
              <a:t>But the mystery box only contains only 2 red color pencils.</a:t>
            </a:r>
          </a:p>
          <a:p>
            <a:r>
              <a:rPr lang="en-US" baseline="0" dirty="0" smtClean="0"/>
              <a:t>-</a:t>
            </a:r>
          </a:p>
          <a:p>
            <a:r>
              <a:rPr lang="en-US" baseline="0" dirty="0" smtClean="0"/>
              <a:t>Should we be rewarded for all 10 red pencils?</a:t>
            </a:r>
          </a:p>
          <a:p>
            <a:r>
              <a:rPr lang="en-US" baseline="0" dirty="0" smtClean="0"/>
              <a:t>-</a:t>
            </a:r>
          </a:p>
          <a:p>
            <a:r>
              <a:rPr lang="en-US" baseline="0" dirty="0" smtClean="0"/>
              <a:t>Or should the reward be capped by the 2 red pencils available in the mystery box.</a:t>
            </a:r>
          </a:p>
          <a:p>
            <a:endParaRPr lang="en-US" baseline="0" dirty="0" smtClean="0"/>
          </a:p>
          <a:p>
            <a:r>
              <a:rPr lang="en-US" baseline="0" dirty="0" smtClean="0"/>
              <a:t>We believe the latter is more accurate.</a:t>
            </a:r>
          </a:p>
          <a:p>
            <a:endParaRPr lang="en-US" baseline="0" dirty="0" smtClean="0"/>
          </a:p>
          <a:p>
            <a:r>
              <a:rPr lang="en-US" baseline="0" dirty="0" smtClean="0"/>
              <a:t>We address this issue by adding a min term, to cap the amount of reward an element can receive.  To better explain this, let’s look at our toy example from before.</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F0EA4FAC-3B65-B24F-83AF-B28292591E08}" type="slidenum">
              <a:rPr lang="en-US" smtClean="0"/>
              <a:pPr/>
              <a:t>36</a:t>
            </a:fld>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It turns out that our models did not do equally well across all videos.  There are videos for which we did very well on, and there are ones that are more challenging to our models.</a:t>
            </a:r>
          </a:p>
          <a:p>
            <a:endParaRPr lang="en-US" baseline="0" dirty="0" smtClean="0"/>
          </a:p>
          <a:p>
            <a:r>
              <a:rPr lang="en-US" baseline="0" dirty="0" smtClean="0"/>
              <a:t>Here, we list the average CWSA-F1 scores for the ensemble model </a:t>
            </a:r>
            <a:r>
              <a:rPr lang="en-US" baseline="0" dirty="0" err="1" smtClean="0"/>
              <a:t>event+vector</a:t>
            </a:r>
            <a:r>
              <a:rPr lang="en-US" baseline="0" dirty="0" smtClean="0"/>
              <a:t> and the baseline model, categorized by different video scenarios.  The children category includes any chase videos involving a child participant; likewise for the police category; the sports category includes any sports-related videos.  All other videos fall into the others category, such as videos involving normal civilian adults.  Note that a video my fall into multiple categories.  For example we have 2 videos of children playing sports.</a:t>
            </a:r>
          </a:p>
          <a:p>
            <a:endParaRPr lang="en-US" baseline="0" dirty="0" smtClean="0"/>
          </a:p>
          <a:p>
            <a:endParaRPr lang="en-US" baseline="0" dirty="0" smtClean="0"/>
          </a:p>
          <a:p>
            <a:r>
              <a:rPr lang="en-US" sz="1200" kern="1200" dirty="0" smtClean="0">
                <a:solidFill>
                  <a:schemeClr val="tx1"/>
                </a:solidFill>
                <a:latin typeface="+mn-lt"/>
                <a:ea typeface="+mn-ea"/>
                <a:cs typeface="+mn-cs"/>
              </a:rPr>
              <a:t>*** Of these, five involve police officers, seven involve children, four show sports-related scenes, and twelve describe different chase scenarios involving civilian adults (two videos involve both children and sports scenes).</a:t>
            </a:r>
            <a:endParaRPr lang="en-US" dirty="0"/>
          </a:p>
        </p:txBody>
      </p:sp>
      <p:sp>
        <p:nvSpPr>
          <p:cNvPr id="4" name="Slide Number Placeholder 3"/>
          <p:cNvSpPr>
            <a:spLocks noGrp="1"/>
          </p:cNvSpPr>
          <p:nvPr>
            <p:ph type="sldNum" sz="quarter" idx="10"/>
          </p:nvPr>
        </p:nvSpPr>
        <p:spPr/>
        <p:txBody>
          <a:bodyPr/>
          <a:lstStyle/>
          <a:p>
            <a:fld id="{F0EA4FAC-3B65-B24F-83AF-B28292591E08}" type="slidenum">
              <a:rPr lang="en-US" smtClean="0"/>
              <a:pPr/>
              <a:t>37</a:t>
            </a:fld>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We noticed</a:t>
            </a:r>
            <a:r>
              <a:rPr lang="en-US" baseline="0" dirty="0" smtClean="0"/>
              <a:t> a few interesting trends here.  The baseline method did worse on children and sports-related videos than on police related videos.</a:t>
            </a:r>
          </a:p>
          <a:p>
            <a:r>
              <a:rPr lang="en-US" baseline="0" dirty="0" smtClean="0"/>
              <a:t>-</a:t>
            </a:r>
          </a:p>
          <a:p>
            <a:r>
              <a:rPr lang="en-US" baseline="0" dirty="0" smtClean="0"/>
              <a:t>But remember that the baseline doesn’t do any thing smart, it simply returns all 160 mental states from our set with uniform probability.  This means that our initial seed set of mental states is more fit to describe police chases than other chases.  So it is biased towards police videos.</a:t>
            </a:r>
          </a:p>
          <a:p>
            <a:r>
              <a:rPr lang="en-US" baseline="0" dirty="0" smtClean="0"/>
              <a:t>-</a:t>
            </a:r>
          </a:p>
          <a:p>
            <a:r>
              <a:rPr lang="en-US" baseline="0" dirty="0" smtClean="0"/>
              <a:t>Moreover, we also see that the ensemble model makes the biggest improvement over the baseline method on police videos (both in terms of raw value and percentage), and makes the least improvement on children videos.  </a:t>
            </a:r>
          </a:p>
          <a:p>
            <a:r>
              <a:rPr lang="en-US" baseline="0" dirty="0" smtClean="0"/>
              <a:t>-</a:t>
            </a:r>
          </a:p>
          <a:p>
            <a:r>
              <a:rPr lang="en-US" baseline="0" dirty="0" smtClean="0"/>
              <a:t>We think this is evidence of the information bias from the </a:t>
            </a:r>
            <a:r>
              <a:rPr lang="en-US" baseline="0" dirty="0" err="1" smtClean="0"/>
              <a:t>Gigaword</a:t>
            </a:r>
            <a:r>
              <a:rPr lang="en-US" baseline="0" dirty="0" smtClean="0"/>
              <a:t> corpus.  Recall that the </a:t>
            </a:r>
            <a:r>
              <a:rPr lang="en-US" baseline="0" dirty="0" err="1" smtClean="0"/>
              <a:t>Gigaword</a:t>
            </a:r>
            <a:r>
              <a:rPr lang="en-US" baseline="0" dirty="0" smtClean="0"/>
              <a:t> corpus comprises of newswire articles, and news usually contain a very specific type of information.  In particular, the news is more likely to address news-worthy events like police chases, and even sports events.  It is not the place to find descriptions of happy children chases.  So again, the bias in the underlying data source favors police videos.</a:t>
            </a:r>
            <a:endParaRPr lang="en-US" dirty="0"/>
          </a:p>
        </p:txBody>
      </p:sp>
      <p:sp>
        <p:nvSpPr>
          <p:cNvPr id="4" name="Slide Number Placeholder 3"/>
          <p:cNvSpPr>
            <a:spLocks noGrp="1"/>
          </p:cNvSpPr>
          <p:nvPr>
            <p:ph type="sldNum" sz="quarter" idx="10"/>
          </p:nvPr>
        </p:nvSpPr>
        <p:spPr/>
        <p:txBody>
          <a:bodyPr/>
          <a:lstStyle/>
          <a:p>
            <a:fld id="{F0EA4FAC-3B65-B24F-83AF-B28292591E08}" type="slidenum">
              <a:rPr lang="en-US" smtClean="0"/>
              <a:pPr/>
              <a:t>38</a:t>
            </a:fld>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Lastly, we wanted to test the importance</a:t>
            </a:r>
            <a:r>
              <a:rPr lang="en-US" baseline="0" dirty="0" smtClean="0"/>
              <a:t> of various NLP components to our model.  As mentioned, the improvement from the event model over the </a:t>
            </a:r>
            <a:r>
              <a:rPr lang="en-US" baseline="0" dirty="0" err="1" smtClean="0"/>
              <a:t>coref</a:t>
            </a:r>
            <a:r>
              <a:rPr lang="en-US" baseline="0" dirty="0" smtClean="0"/>
              <a:t> model shows that focusing on event participants is important.  We also know that using </a:t>
            </a:r>
            <a:r>
              <a:rPr lang="en-US" baseline="0" dirty="0" err="1" smtClean="0"/>
              <a:t>coref</a:t>
            </a:r>
            <a:r>
              <a:rPr lang="en-US" baseline="0" dirty="0" smtClean="0"/>
              <a:t> to expand the neighborhood area is important, but can we achieve the same result using a simple windowing method to expand the neighborhood area?</a:t>
            </a:r>
          </a:p>
          <a:p>
            <a:endParaRPr lang="en-US" baseline="0" dirty="0" smtClean="0"/>
          </a:p>
          <a:p>
            <a:r>
              <a:rPr lang="en-US" baseline="0" dirty="0" smtClean="0"/>
              <a:t>The windowing method simply extends the sentence boundary of the sentence model to include the </a:t>
            </a:r>
            <a:r>
              <a:rPr lang="en-US" baseline="0" dirty="0" err="1" smtClean="0"/>
              <a:t>n</a:t>
            </a:r>
            <a:r>
              <a:rPr lang="en-US" baseline="0" dirty="0" smtClean="0"/>
              <a:t> </a:t>
            </a:r>
            <a:r>
              <a:rPr lang="en-US" baseline="0" dirty="0" err="1" smtClean="0"/>
              <a:t>preceeding</a:t>
            </a:r>
            <a:r>
              <a:rPr lang="en-US" baseline="0" dirty="0" smtClean="0"/>
              <a:t> and </a:t>
            </a:r>
            <a:r>
              <a:rPr lang="en-US" baseline="0" dirty="0" err="1" smtClean="0"/>
              <a:t>n</a:t>
            </a:r>
            <a:r>
              <a:rPr lang="en-US" baseline="0" dirty="0" smtClean="0"/>
              <a:t> following sentences.  So for win-2, we would include the 2 sentences before and 2 after each target sentence in our neighborhood.  We compared the performance of </a:t>
            </a:r>
            <a:r>
              <a:rPr lang="en-US" baseline="0" dirty="0" err="1" smtClean="0"/>
              <a:t>coref</a:t>
            </a:r>
            <a:r>
              <a:rPr lang="en-US" baseline="0" dirty="0" smtClean="0"/>
              <a:t> to the windowing method with several different configurations.</a:t>
            </a:r>
          </a:p>
          <a:p>
            <a:endParaRPr lang="en-US" baseline="0" dirty="0" smtClean="0"/>
          </a:p>
          <a:p>
            <a:r>
              <a:rPr lang="en-US" baseline="0" dirty="0" smtClean="0"/>
              <a:t>Here is the average CWSA-F1 score across 26 chase videos for each window configuration.</a:t>
            </a:r>
            <a:endParaRPr lang="en-US" dirty="0"/>
          </a:p>
        </p:txBody>
      </p:sp>
      <p:sp>
        <p:nvSpPr>
          <p:cNvPr id="4" name="Slide Number Placeholder 3"/>
          <p:cNvSpPr>
            <a:spLocks noGrp="1"/>
          </p:cNvSpPr>
          <p:nvPr>
            <p:ph type="sldNum" sz="quarter" idx="10"/>
          </p:nvPr>
        </p:nvSpPr>
        <p:spPr/>
        <p:txBody>
          <a:bodyPr/>
          <a:lstStyle/>
          <a:p>
            <a:fld id="{F0EA4FAC-3B65-B24F-83AF-B28292591E08}" type="slidenum">
              <a:rPr lang="en-US" smtClean="0"/>
              <a:pPr/>
              <a:t>39</a:t>
            </a:fld>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We see the the </a:t>
            </a:r>
            <a:r>
              <a:rPr lang="en-US" dirty="0" err="1" smtClean="0"/>
              <a:t>coref</a:t>
            </a:r>
            <a:r>
              <a:rPr lang="en-US" dirty="0" smtClean="0"/>
              <a:t> model outperformed all tested windowing configurations.</a:t>
            </a:r>
            <a:r>
              <a:rPr lang="en-US" baseline="0" dirty="0" smtClean="0"/>
              <a:t>  </a:t>
            </a:r>
          </a:p>
          <a:p>
            <a:r>
              <a:rPr lang="en-US" baseline="0" dirty="0" smtClean="0"/>
              <a:t>-</a:t>
            </a:r>
          </a:p>
          <a:p>
            <a:r>
              <a:rPr lang="en-US" baseline="0" dirty="0" smtClean="0"/>
              <a:t>Except the improvement over win-1 is not significant.</a:t>
            </a:r>
          </a:p>
          <a:p>
            <a:endParaRPr lang="en-US" baseline="0" dirty="0" smtClean="0"/>
          </a:p>
          <a:p>
            <a:r>
              <a:rPr lang="en-US" baseline="0" dirty="0" smtClean="0"/>
              <a:t>Let’s think for a moment about why that is.  If a piece of text is coherent and cohesive, then successive sentences are very likely to refer to the same concepts and topics.   And win-1 always grabs the immediately surrounding sentences.  Moreover, since newswire text tend to be short, thus win-1 is likely to generate the same neighborhood area as </a:t>
            </a:r>
            <a:r>
              <a:rPr lang="en-US" baseline="0" dirty="0" err="1" smtClean="0"/>
              <a:t>coref</a:t>
            </a:r>
            <a:r>
              <a:rPr lang="en-US" baseline="0" dirty="0" smtClean="0"/>
              <a:t>.  This is reflected in this table, which shows the total number relevant sentences retrieved from the corpus by each model.  We see that </a:t>
            </a:r>
            <a:r>
              <a:rPr lang="en-US" baseline="0" dirty="0" err="1" smtClean="0"/>
              <a:t>coref</a:t>
            </a:r>
            <a:r>
              <a:rPr lang="en-US" baseline="0" dirty="0" smtClean="0"/>
              <a:t> and win-1 retrieved roughly the same number of sentences relevant to chase.</a:t>
            </a:r>
          </a:p>
          <a:p>
            <a:r>
              <a:rPr lang="en-US" baseline="0" dirty="0" smtClean="0"/>
              <a:t>-</a:t>
            </a:r>
          </a:p>
          <a:p>
            <a:r>
              <a:rPr lang="en-US" baseline="0" dirty="0" smtClean="0"/>
              <a:t>In general, </a:t>
            </a:r>
            <a:r>
              <a:rPr lang="en-US" baseline="0" dirty="0" err="1" smtClean="0"/>
              <a:t>coref</a:t>
            </a:r>
            <a:r>
              <a:rPr lang="en-US" baseline="0" dirty="0" smtClean="0"/>
              <a:t> does not do worse than a simpler method, which is good news.  This warrants the added complexity of using </a:t>
            </a:r>
            <a:r>
              <a:rPr lang="en-US" baseline="0" dirty="0" err="1" smtClean="0"/>
              <a:t>coref</a:t>
            </a:r>
            <a:r>
              <a:rPr lang="en-US" baseline="0" dirty="0" smtClean="0"/>
              <a:t>, as it also provides references to participants in each sentence for the downstream process.</a:t>
            </a:r>
            <a:endParaRPr lang="en-US" dirty="0"/>
          </a:p>
        </p:txBody>
      </p:sp>
      <p:sp>
        <p:nvSpPr>
          <p:cNvPr id="4" name="Slide Number Placeholder 3"/>
          <p:cNvSpPr>
            <a:spLocks noGrp="1"/>
          </p:cNvSpPr>
          <p:nvPr>
            <p:ph type="sldNum" sz="quarter" idx="10"/>
          </p:nvPr>
        </p:nvSpPr>
        <p:spPr/>
        <p:txBody>
          <a:bodyPr/>
          <a:lstStyle/>
          <a:p>
            <a:fld id="{F0EA4FAC-3B65-B24F-83AF-B28292591E08}" type="slidenum">
              <a:rPr lang="en-US" smtClean="0"/>
              <a:pPr/>
              <a:t>40</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Our approach to </a:t>
            </a:r>
            <a:r>
              <a:rPr lang="en-US" dirty="0" smtClean="0"/>
              <a:t>the problem is based on one key</a:t>
            </a:r>
            <a:r>
              <a:rPr lang="en-US" baseline="0" dirty="0" smtClean="0"/>
              <a:t> observation:  “Attributes that are latent in videos are often explicit in text.”</a:t>
            </a:r>
          </a:p>
          <a:p>
            <a:r>
              <a:rPr lang="en-US" baseline="0" dirty="0" smtClean="0"/>
              <a:t>-</a:t>
            </a:r>
          </a:p>
          <a:p>
            <a:r>
              <a:rPr lang="en-US" b="1" baseline="0" dirty="0" smtClean="0"/>
              <a:t>This suggests a novel method </a:t>
            </a:r>
            <a:r>
              <a:rPr lang="en-US" baseline="0" dirty="0" smtClean="0"/>
              <a:t>for inferring latent attributes:</a:t>
            </a:r>
          </a:p>
          <a:p>
            <a:endParaRPr lang="en-US" b="1" baseline="0" dirty="0" smtClean="0"/>
          </a:p>
          <a:p>
            <a:r>
              <a:rPr lang="en-US" b="1" baseline="0" dirty="0" smtClean="0"/>
              <a:t>The diagram here shows our proposed </a:t>
            </a:r>
            <a:r>
              <a:rPr lang="en-US" baseline="0" dirty="0" smtClean="0"/>
              <a:t>approach.  The gray box outlines the scope of our system.  Our system takes visual cues from a video as input, such as detection labels about the videos, and then uses that as contextual information to query large text corpora;</a:t>
            </a:r>
          </a:p>
          <a:p>
            <a:endParaRPr lang="en-US" baseline="0" dirty="0" smtClean="0"/>
          </a:p>
          <a:p>
            <a:r>
              <a:rPr lang="en-US" baseline="0" dirty="0" smtClean="0"/>
              <a:t>And from the resulting texts, extract attributes that are latent in the video, such as the mental state labels associated with </a:t>
            </a:r>
            <a:r>
              <a:rPr lang="en-US" baseline="0" smtClean="0"/>
              <a:t>the scene.</a:t>
            </a:r>
            <a:endParaRPr lang="en-US" baseline="0" dirty="0" smtClean="0"/>
          </a:p>
          <a:p>
            <a:endParaRPr lang="en-US" b="1" baseline="0" dirty="0" smtClean="0"/>
          </a:p>
        </p:txBody>
      </p:sp>
      <p:sp>
        <p:nvSpPr>
          <p:cNvPr id="4" name="Slide Number Placeholder 3"/>
          <p:cNvSpPr>
            <a:spLocks noGrp="1"/>
          </p:cNvSpPr>
          <p:nvPr>
            <p:ph type="sldNum" sz="quarter" idx="10"/>
          </p:nvPr>
        </p:nvSpPr>
        <p:spPr/>
        <p:txBody>
          <a:bodyPr/>
          <a:lstStyle/>
          <a:p>
            <a:fld id="{F0EA4FAC-3B65-B24F-83AF-B28292591E08}" type="slidenum">
              <a:rPr lang="en-US" smtClean="0"/>
              <a:pPr/>
              <a:t>4</a:t>
            </a:fld>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First we look at ensemble models.</a:t>
            </a:r>
          </a:p>
          <a:p>
            <a:endParaRPr lang="en-US" dirty="0" smtClean="0"/>
          </a:p>
          <a:p>
            <a:r>
              <a:rPr lang="en-US" dirty="0" smtClean="0"/>
              <a:t>For each deleted interpolation model, which operates on text, we combined it with the vector model, which operates in a latent conceptual space to create an ensemble model.  So the combination</a:t>
            </a:r>
            <a:r>
              <a:rPr lang="en-US" baseline="0" dirty="0" smtClean="0"/>
              <a:t> of the sentence model and the vector model yields the </a:t>
            </a:r>
            <a:r>
              <a:rPr lang="en-US" baseline="0" dirty="0" err="1" smtClean="0"/>
              <a:t>sentence+vector</a:t>
            </a:r>
            <a:r>
              <a:rPr lang="en-US" baseline="0" dirty="0" smtClean="0"/>
              <a:t> model.  And similarly for others.</a:t>
            </a:r>
          </a:p>
          <a:p>
            <a:endParaRPr lang="en-US" baseline="0" dirty="0" smtClean="0"/>
          </a:p>
          <a:p>
            <a:r>
              <a:rPr lang="en-US" baseline="0" dirty="0" smtClean="0"/>
              <a:t>We see that every single ensemble model outperformed its respective individual components, all by statistically significant margins.</a:t>
            </a:r>
          </a:p>
          <a:p>
            <a:r>
              <a:rPr lang="en-US" baseline="0" dirty="0" smtClean="0"/>
              <a:t>-</a:t>
            </a:r>
          </a:p>
          <a:p>
            <a:r>
              <a:rPr lang="en-US" baseline="0" dirty="0" smtClean="0"/>
              <a:t>This evidence strongly suggests that the information gained from operating on text and operating in the latent vector space are highly complementary.  This means we can make improvements to each model separately, and any local improvement to the individual models will improve the resulting ensemble model.</a:t>
            </a:r>
            <a:endParaRPr lang="en-US" dirty="0"/>
          </a:p>
        </p:txBody>
      </p:sp>
      <p:sp>
        <p:nvSpPr>
          <p:cNvPr id="4" name="Slide Number Placeholder 3"/>
          <p:cNvSpPr>
            <a:spLocks noGrp="1"/>
          </p:cNvSpPr>
          <p:nvPr>
            <p:ph type="sldNum" sz="quarter" idx="10"/>
          </p:nvPr>
        </p:nvSpPr>
        <p:spPr/>
        <p:txBody>
          <a:bodyPr/>
          <a:lstStyle/>
          <a:p>
            <a:fld id="{F0EA4FAC-3B65-B24F-83AF-B28292591E08}" type="slidenum">
              <a:rPr lang="en-US" smtClean="0"/>
              <a:pPr/>
              <a:t>41</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Here is a quick </a:t>
            </a:r>
            <a:r>
              <a:rPr lang="en-US" b="0" dirty="0" smtClean="0"/>
              <a:t>run-through example.</a:t>
            </a:r>
          </a:p>
          <a:p>
            <a:endParaRPr lang="en-US" b="0" baseline="0" dirty="0" smtClean="0"/>
          </a:p>
          <a:p>
            <a:r>
              <a:rPr lang="en-US" b="1" baseline="0" dirty="0" smtClean="0"/>
              <a:t>Given a video, such as this one, we </a:t>
            </a:r>
            <a:r>
              <a:rPr lang="en-US" b="0" baseline="0" dirty="0" smtClean="0"/>
              <a:t>first need to process it to extract observable visual cues about the video.</a:t>
            </a:r>
          </a:p>
          <a:p>
            <a:endParaRPr lang="en-US" b="0" baseline="0" dirty="0" smtClean="0"/>
          </a:p>
          <a:p>
            <a:r>
              <a:rPr lang="en-US" b="1" baseline="0" dirty="0" smtClean="0"/>
              <a:t>These cues can come from many sources</a:t>
            </a:r>
            <a:r>
              <a:rPr lang="en-US" b="0" baseline="0" dirty="0" smtClean="0"/>
              <a:t>.  The most intuitive of which would be from computer vision based detection algorithms.</a:t>
            </a:r>
            <a:endParaRPr lang="en-US" b="1" baseline="0" dirty="0" smtClean="0"/>
          </a:p>
        </p:txBody>
      </p:sp>
      <p:sp>
        <p:nvSpPr>
          <p:cNvPr id="4" name="Slide Number Placeholder 3"/>
          <p:cNvSpPr>
            <a:spLocks noGrp="1"/>
          </p:cNvSpPr>
          <p:nvPr>
            <p:ph type="sldNum" sz="quarter" idx="10"/>
          </p:nvPr>
        </p:nvSpPr>
        <p:spPr/>
        <p:txBody>
          <a:bodyPr/>
          <a:lstStyle/>
          <a:p>
            <a:fld id="{F0EA4FAC-3B65-B24F-83AF-B28292591E08}" type="slidenum">
              <a:rPr lang="en-US" smtClean="0"/>
              <a:pPr/>
              <a:t>5</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baseline="0" dirty="0" smtClean="0"/>
              <a:t>From these detection algorithms</a:t>
            </a:r>
            <a:r>
              <a:rPr lang="en-US" b="0" baseline="0" dirty="0" smtClean="0"/>
              <a:t>, we can retrieve a list of detection labels that apply to the video.</a:t>
            </a:r>
          </a:p>
          <a:p>
            <a:endParaRPr lang="en-US" b="0" baseline="0" dirty="0" smtClean="0"/>
          </a:p>
          <a:p>
            <a:r>
              <a:rPr lang="en-US" b="1" baseline="0" dirty="0" smtClean="0"/>
              <a:t>The labels can describe things like </a:t>
            </a:r>
            <a:r>
              <a:rPr lang="en-US" b="0" baseline="0" dirty="0" smtClean="0"/>
              <a:t>the types of object in the scene, and the activities happening in the scene. </a:t>
            </a:r>
          </a:p>
          <a:p>
            <a:endParaRPr lang="en-US" b="0" baseline="0" dirty="0" smtClean="0"/>
          </a:p>
          <a:p>
            <a:r>
              <a:rPr lang="en-US" b="1" baseline="0" dirty="0" smtClean="0"/>
              <a:t>This list ultimately serves as the contextual knowledge </a:t>
            </a:r>
            <a:r>
              <a:rPr lang="en-US" b="0" baseline="0" dirty="0" smtClean="0"/>
              <a:t>about the scene and is given as the input into our information extraction system.</a:t>
            </a:r>
            <a:endParaRPr lang="en-US" b="1" baseline="0" dirty="0" smtClean="0"/>
          </a:p>
        </p:txBody>
      </p:sp>
      <p:sp>
        <p:nvSpPr>
          <p:cNvPr id="4" name="Slide Number Placeholder 3"/>
          <p:cNvSpPr>
            <a:spLocks noGrp="1"/>
          </p:cNvSpPr>
          <p:nvPr>
            <p:ph type="sldNum" sz="quarter" idx="10"/>
          </p:nvPr>
        </p:nvSpPr>
        <p:spPr/>
        <p:txBody>
          <a:bodyPr/>
          <a:lstStyle/>
          <a:p>
            <a:fld id="{F0EA4FAC-3B65-B24F-83AF-B28292591E08}" type="slidenum">
              <a:rPr lang="en-US" smtClean="0"/>
              <a:pPr/>
              <a:t>6</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baseline="0" dirty="0" smtClean="0"/>
              <a:t>Our system then uses large text </a:t>
            </a:r>
            <a:r>
              <a:rPr lang="en-US" b="0" baseline="0" dirty="0" smtClean="0"/>
              <a:t>corpora to extract mental state labels associated with the input detections.</a:t>
            </a:r>
          </a:p>
          <a:p>
            <a:endParaRPr lang="en-US" b="0" baseline="0" dirty="0" smtClean="0"/>
          </a:p>
          <a:p>
            <a:r>
              <a:rPr lang="en-US" b="1" baseline="0" dirty="0" smtClean="0"/>
              <a:t>Specifically, our system produces a </a:t>
            </a:r>
            <a:r>
              <a:rPr lang="en-US" b="0" baseline="0" dirty="0" smtClean="0"/>
              <a:t>distribution over mental state labels as the output, such as this one.</a:t>
            </a:r>
            <a:endParaRPr lang="en-US" b="1" baseline="0" dirty="0" smtClean="0"/>
          </a:p>
        </p:txBody>
      </p:sp>
      <p:sp>
        <p:nvSpPr>
          <p:cNvPr id="4" name="Slide Number Placeholder 3"/>
          <p:cNvSpPr>
            <a:spLocks noGrp="1"/>
          </p:cNvSpPr>
          <p:nvPr>
            <p:ph type="sldNum" sz="quarter" idx="10"/>
          </p:nvPr>
        </p:nvSpPr>
        <p:spPr/>
        <p:txBody>
          <a:bodyPr/>
          <a:lstStyle/>
          <a:p>
            <a:fld id="{F0EA4FAC-3B65-B24F-83AF-B28292591E08}" type="slidenum">
              <a:rPr lang="en-US" smtClean="0"/>
              <a:pPr/>
              <a:t>7</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1" baseline="0" dirty="0" smtClean="0"/>
              <a:t>To avoid the daunting task </a:t>
            </a:r>
            <a:r>
              <a:rPr lang="en-US" baseline="0" dirty="0" smtClean="0"/>
              <a:t>of building a fully functional computer vision detection system, however, we decided to rely on Amazon Mechanical Turks to collect detection information for each video.</a:t>
            </a:r>
          </a:p>
          <a:p>
            <a:r>
              <a:rPr lang="en-US" b="0" baseline="0" dirty="0" smtClean="0"/>
              <a:t>-</a:t>
            </a:r>
          </a:p>
          <a:p>
            <a:r>
              <a:rPr lang="en-US" b="1" baseline="0" dirty="0" smtClean="0"/>
              <a:t>In essence, we </a:t>
            </a:r>
            <a:r>
              <a:rPr lang="en-US" baseline="0" dirty="0" smtClean="0"/>
              <a:t>used the </a:t>
            </a:r>
            <a:r>
              <a:rPr lang="en-US" baseline="0" dirty="0" err="1" smtClean="0"/>
              <a:t>MTurk</a:t>
            </a:r>
            <a:r>
              <a:rPr lang="en-US" baseline="0" dirty="0" smtClean="0"/>
              <a:t> workers as a proxy for an automatic detection system that operates at human-level performance. </a:t>
            </a:r>
            <a:r>
              <a:rPr lang="en-US" b="1" baseline="0" dirty="0" smtClean="0"/>
              <a:t>For each video, we </a:t>
            </a:r>
            <a:r>
              <a:rPr lang="en-US" baseline="0" dirty="0" smtClean="0"/>
              <a:t>asked the workers to select, from a predefined list of tags, things that apply to the video.  </a:t>
            </a:r>
            <a:r>
              <a:rPr lang="en-US" b="1" baseline="0" dirty="0" smtClean="0"/>
              <a:t>We take care to use </a:t>
            </a:r>
            <a:r>
              <a:rPr lang="en-US" baseline="0" dirty="0" smtClean="0"/>
              <a:t>only tags that can be reasonably expected from existing detection algorithms.</a:t>
            </a:r>
          </a:p>
          <a:p>
            <a:endParaRPr lang="en-US" baseline="0" dirty="0" smtClean="0"/>
          </a:p>
          <a:p>
            <a:r>
              <a:rPr lang="en-US" b="1" baseline="0" dirty="0" smtClean="0"/>
              <a:t>We then use these annotated </a:t>
            </a:r>
            <a:r>
              <a:rPr lang="en-US" baseline="0" dirty="0" smtClean="0"/>
              <a:t>tags as the detections input for our system.</a:t>
            </a:r>
            <a:endParaRPr lang="en-US" b="1" baseline="0" dirty="0" smtClean="0"/>
          </a:p>
          <a:p>
            <a:r>
              <a:rPr lang="en-US" b="1" baseline="0" dirty="0" smtClean="0"/>
              <a:t>-</a:t>
            </a:r>
          </a:p>
          <a:p>
            <a:r>
              <a:rPr lang="en-US" b="1" baseline="0" dirty="0" smtClean="0"/>
              <a:t>Additionally, we also collected the mental </a:t>
            </a:r>
            <a:r>
              <a:rPr lang="en-US" baseline="0" dirty="0" smtClean="0"/>
              <a:t>state label descriptions about each participating actor.  </a:t>
            </a:r>
            <a:r>
              <a:rPr lang="en-US" b="1" baseline="0" dirty="0" smtClean="0"/>
              <a:t>We asked 10</a:t>
            </a:r>
            <a:r>
              <a:rPr lang="en-US" baseline="0" dirty="0" smtClean="0"/>
              <a:t> different workers to annotate each video and aggregated their answers to create a frequency distribution of mental state labels for each video.  </a:t>
            </a:r>
            <a:r>
              <a:rPr lang="en-US" b="1" baseline="0" dirty="0" smtClean="0"/>
              <a:t>It is important to note </a:t>
            </a:r>
            <a:r>
              <a:rPr lang="en-US" baseline="0" dirty="0" smtClean="0"/>
              <a:t>here that we did not restrict the vocabulary of the workers in any way.  They were free to use any mental state term.</a:t>
            </a:r>
          </a:p>
          <a:p>
            <a:endParaRPr lang="en-US" baseline="0" dirty="0" smtClean="0"/>
          </a:p>
          <a:p>
            <a:r>
              <a:rPr lang="en-US" baseline="0" dirty="0" smtClean="0"/>
              <a:t>We use this data as the ground-truth mental state descriptions for evaluation purposes.</a:t>
            </a:r>
          </a:p>
          <a:p>
            <a:r>
              <a:rPr lang="en-US" baseline="0" dirty="0" smtClean="0"/>
              <a:t>-</a:t>
            </a:r>
          </a:p>
          <a:p>
            <a:r>
              <a:rPr lang="en-US" b="1" baseline="0" dirty="0" smtClean="0"/>
              <a:t>Moreover, asides from detections</a:t>
            </a:r>
            <a:r>
              <a:rPr lang="en-US" b="0" baseline="0" dirty="0" smtClean="0"/>
              <a:t>, our system also needs text corpora to query information from.</a:t>
            </a:r>
          </a:p>
          <a:p>
            <a:endParaRPr lang="en-US" b="0"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1" baseline="0" dirty="0" smtClean="0"/>
              <a:t>In our experiments, we chose to use the English </a:t>
            </a:r>
            <a:r>
              <a:rPr lang="en-US" b="1" baseline="0" dirty="0" err="1" smtClean="0"/>
              <a:t>Gigaword</a:t>
            </a:r>
            <a:r>
              <a:rPr lang="en-US" b="1" baseline="0" dirty="0" smtClean="0"/>
              <a:t> 5</a:t>
            </a:r>
            <a:r>
              <a:rPr lang="en-US" b="1" baseline="30000" dirty="0" smtClean="0"/>
              <a:t>th</a:t>
            </a:r>
            <a:r>
              <a:rPr lang="en-US" b="1" baseline="0" dirty="0" smtClean="0"/>
              <a:t> edition corpus</a:t>
            </a:r>
            <a:r>
              <a:rPr lang="en-US" baseline="0" dirty="0" smtClean="0"/>
              <a:t>, which is a comprehensive archive of newswire articles.  Though, one could use any other corpora here, such as the world wide web.</a:t>
            </a:r>
          </a:p>
          <a:p>
            <a:endParaRPr lang="en-US" b="0" baseline="0" dirty="0" smtClean="0"/>
          </a:p>
        </p:txBody>
      </p:sp>
      <p:sp>
        <p:nvSpPr>
          <p:cNvPr id="4" name="Slide Number Placeholder 3"/>
          <p:cNvSpPr>
            <a:spLocks noGrp="1"/>
          </p:cNvSpPr>
          <p:nvPr>
            <p:ph type="sldNum" sz="quarter" idx="10"/>
          </p:nvPr>
        </p:nvSpPr>
        <p:spPr/>
        <p:txBody>
          <a:bodyPr/>
          <a:lstStyle/>
          <a:p>
            <a:fld id="{F0EA4FAC-3B65-B24F-83AF-B28292591E08}" type="slidenum">
              <a:rPr lang="en-US" smtClean="0"/>
              <a:pPr/>
              <a:t>8</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To test</a:t>
            </a:r>
            <a:r>
              <a:rPr lang="en-US" b="1" baseline="0" dirty="0" smtClean="0"/>
              <a:t> our system, we </a:t>
            </a:r>
            <a:r>
              <a:rPr lang="en-US" baseline="0" dirty="0" smtClean="0"/>
              <a:t>chose to focus on chase videos.  Chases often invoke clear mental state inferences in humans, which makes it a good test candidate. </a:t>
            </a:r>
          </a:p>
          <a:p>
            <a:endParaRPr lang="en-US" baseline="0" dirty="0" smtClean="0"/>
          </a:p>
          <a:p>
            <a:r>
              <a:rPr lang="en-US" b="1" baseline="0" dirty="0" smtClean="0"/>
              <a:t>We generated </a:t>
            </a:r>
            <a:r>
              <a:rPr lang="en-US" baseline="0" dirty="0" smtClean="0"/>
              <a:t>a new video dataset by collecting videos on the Web.  We found a total of 26 different videos with varying chase scenarios.</a:t>
            </a:r>
          </a:p>
        </p:txBody>
      </p:sp>
      <p:sp>
        <p:nvSpPr>
          <p:cNvPr id="4" name="Slide Number Placeholder 3"/>
          <p:cNvSpPr>
            <a:spLocks noGrp="1"/>
          </p:cNvSpPr>
          <p:nvPr>
            <p:ph type="sldNum" sz="quarter" idx="10"/>
          </p:nvPr>
        </p:nvSpPr>
        <p:spPr/>
        <p:txBody>
          <a:bodyPr/>
          <a:lstStyle/>
          <a:p>
            <a:fld id="{F0EA4FAC-3B65-B24F-83AF-B28292591E08}" type="slidenum">
              <a:rPr lang="en-US" smtClean="0"/>
              <a:pPr/>
              <a:t>9</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4" Type="http://schemas.openxmlformats.org/officeDocument/2006/relationships/image" Target="../media/image4.png"/><Relationship Id="rId5" Type="http://schemas.microsoft.com/office/2007/relationships/hdphoto" Target="../media/hdphoto1.wdp"/><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1.wdp"/><Relationship Id="rId4"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type="title" preserve="1">
  <p:cSld name="Title Slide">
    <p:spTree>
      <p:nvGrpSpPr>
        <p:cNvPr id="1" name=""/>
        <p:cNvGrpSpPr/>
        <p:nvPr/>
      </p:nvGrpSpPr>
      <p:grpSpPr>
        <a:xfrm>
          <a:off x="0" y="0"/>
          <a:ext cx="0" cy="0"/>
          <a:chOff x="0" y="0"/>
          <a:chExt cx="0" cy="0"/>
        </a:xfrm>
      </p:grpSpPr>
      <p:grpSp>
        <p:nvGrpSpPr>
          <p:cNvPr id="9" name="Group 13"/>
          <p:cNvGrpSpPr/>
          <p:nvPr/>
        </p:nvGrpSpPr>
        <p:grpSpPr>
          <a:xfrm>
            <a:off x="0" y="1143001"/>
            <a:ext cx="9144000" cy="63125"/>
            <a:chOff x="507492" y="1501519"/>
            <a:chExt cx="8129016" cy="63125"/>
          </a:xfrm>
          <a:solidFill>
            <a:srgbClr val="002147"/>
          </a:solidFill>
        </p:grpSpPr>
        <p:cxnSp>
          <p:nvCxnSpPr>
            <p:cNvPr id="15" name="Straight Connector 14"/>
            <p:cNvCxnSpPr/>
            <p:nvPr/>
          </p:nvCxnSpPr>
          <p:spPr>
            <a:xfrm>
              <a:off x="507492" y="1564644"/>
              <a:ext cx="8129016" cy="0"/>
            </a:xfrm>
            <a:prstGeom prst="line">
              <a:avLst/>
            </a:prstGeom>
            <a:grpFill/>
            <a:ln w="38100" cap="flat">
              <a:solidFill>
                <a:srgbClr val="800000"/>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507492" y="1501519"/>
              <a:ext cx="8129016" cy="0"/>
            </a:xfrm>
            <a:prstGeom prst="line">
              <a:avLst/>
            </a:prstGeom>
            <a:grpFill/>
            <a:ln w="12700" cap="flat">
              <a:solidFill>
                <a:srgbClr val="800000"/>
              </a:solidFill>
              <a:miter lim="800000"/>
            </a:ln>
          </p:spPr>
          <p:style>
            <a:lnRef idx="1">
              <a:schemeClr val="accent1"/>
            </a:lnRef>
            <a:fillRef idx="0">
              <a:schemeClr val="accent1"/>
            </a:fillRef>
            <a:effectRef idx="0">
              <a:schemeClr val="accent1"/>
            </a:effectRef>
            <a:fontRef idx="minor">
              <a:schemeClr val="tx1"/>
            </a:fontRef>
          </p:style>
        </p:cxnSp>
      </p:grpSp>
      <p:sp>
        <p:nvSpPr>
          <p:cNvPr id="7" name="Rectangle 6"/>
          <p:cNvSpPr/>
          <p:nvPr/>
        </p:nvSpPr>
        <p:spPr>
          <a:xfrm>
            <a:off x="0" y="5778124"/>
            <a:ext cx="9144000" cy="1079876"/>
          </a:xfrm>
          <a:prstGeom prst="rect">
            <a:avLst/>
          </a:prstGeom>
          <a:solidFill>
            <a:srgbClr val="00214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8" name="Rectangle 7"/>
          <p:cNvSpPr/>
          <p:nvPr/>
        </p:nvSpPr>
        <p:spPr>
          <a:xfrm>
            <a:off x="0" y="0"/>
            <a:ext cx="9144000" cy="1079876"/>
          </a:xfrm>
          <a:prstGeom prst="rect">
            <a:avLst/>
          </a:prstGeom>
          <a:solidFill>
            <a:srgbClr val="00214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ctrTitle"/>
          </p:nvPr>
        </p:nvSpPr>
        <p:spPr>
          <a:xfrm>
            <a:off x="1225514" y="2629016"/>
            <a:ext cx="6798860" cy="1882770"/>
          </a:xfrm>
        </p:spPr>
        <p:txBody>
          <a:bodyPr anchor="ctr">
            <a:normAutofit/>
          </a:bodyPr>
          <a:lstStyle>
            <a:lvl1pPr algn="l">
              <a:defRPr sz="3100" cap="all" baseline="0">
                <a:solidFill>
                  <a:schemeClr val="accent3"/>
                </a:solidFill>
              </a:defRPr>
            </a:lvl1pPr>
          </a:lstStyle>
          <a:p>
            <a:r>
              <a:rPr lang="en-US" smtClean="0"/>
              <a:t>Click to edit Master title style</a:t>
            </a:r>
            <a:endParaRPr dirty="0"/>
          </a:p>
        </p:txBody>
      </p:sp>
      <p:sp>
        <p:nvSpPr>
          <p:cNvPr id="3" name="Subtitle 2"/>
          <p:cNvSpPr>
            <a:spLocks noGrp="1"/>
          </p:cNvSpPr>
          <p:nvPr>
            <p:ph type="subTitle" idx="1"/>
          </p:nvPr>
        </p:nvSpPr>
        <p:spPr>
          <a:xfrm>
            <a:off x="1225514" y="4793171"/>
            <a:ext cx="6798859" cy="674179"/>
          </a:xfrm>
        </p:spPr>
        <p:txBody>
          <a:bodyPr>
            <a:normAutofit/>
          </a:bodyPr>
          <a:lstStyle>
            <a:lvl1pPr marL="0" indent="0" algn="l">
              <a:spcBef>
                <a:spcPts val="0"/>
              </a:spcBef>
              <a:buNone/>
              <a:defRPr sz="1800">
                <a:solidFill>
                  <a:schemeClr val="accent4"/>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dirty="0"/>
          </a:p>
        </p:txBody>
      </p:sp>
      <p:sp>
        <p:nvSpPr>
          <p:cNvPr id="4" name="Date Placeholder 3"/>
          <p:cNvSpPr>
            <a:spLocks noGrp="1"/>
          </p:cNvSpPr>
          <p:nvPr>
            <p:ph type="dt" sz="half" idx="10"/>
          </p:nvPr>
        </p:nvSpPr>
        <p:spPr>
          <a:ln>
            <a:noFill/>
          </a:ln>
        </p:spPr>
        <p:txBody>
          <a:bodyPr/>
          <a:lstStyle>
            <a:lvl1pPr>
              <a:defRPr>
                <a:solidFill>
                  <a:schemeClr val="bg1"/>
                </a:solidFill>
              </a:defRPr>
            </a:lvl1pPr>
          </a:lstStyle>
          <a:p>
            <a:r>
              <a:rPr lang="en-US" smtClean="0"/>
              <a:t>August 24, 2014</a:t>
            </a:r>
            <a:endParaRPr lang="en-US" dirty="0"/>
          </a:p>
        </p:txBody>
      </p:sp>
      <p:sp>
        <p:nvSpPr>
          <p:cNvPr id="5" name="Footer Placeholder 4"/>
          <p:cNvSpPr>
            <a:spLocks noGrp="1"/>
          </p:cNvSpPr>
          <p:nvPr>
            <p:ph type="ftr" sz="quarter" idx="11"/>
          </p:nvPr>
        </p:nvSpPr>
        <p:spPr>
          <a:ln>
            <a:noFill/>
          </a:ln>
        </p:spPr>
        <p:txBody>
          <a:bodyPr/>
          <a:lstStyle>
            <a:lvl1pPr>
              <a:defRPr>
                <a:solidFill>
                  <a:schemeClr val="bg1"/>
                </a:solidFill>
              </a:defRPr>
            </a:lvl1pPr>
          </a:lstStyle>
          <a:p>
            <a:r>
              <a:rPr lang="en-US" smtClean="0"/>
              <a:t>*SEM 2014, Dublin</a:t>
            </a:r>
            <a:endParaRPr lang="en-US" dirty="0"/>
          </a:p>
        </p:txBody>
      </p:sp>
      <p:sp>
        <p:nvSpPr>
          <p:cNvPr id="6" name="Slide Number Placeholder 5"/>
          <p:cNvSpPr>
            <a:spLocks noGrp="1"/>
          </p:cNvSpPr>
          <p:nvPr>
            <p:ph type="sldNum" sz="quarter" idx="12"/>
          </p:nvPr>
        </p:nvSpPr>
        <p:spPr>
          <a:ln>
            <a:noFill/>
          </a:ln>
        </p:spPr>
        <p:txBody>
          <a:bodyPr/>
          <a:lstStyle>
            <a:lvl1pPr>
              <a:defRPr>
                <a:solidFill>
                  <a:schemeClr val="bg1"/>
                </a:solidFill>
              </a:defRPr>
            </a:lvl1pPr>
          </a:lstStyle>
          <a:p>
            <a:fld id="{D251BFE7-20A4-0B42-889B-682D60CD3310}" type="slidenum">
              <a:rPr lang="en-US" smtClean="0"/>
              <a:pPr/>
              <a:t>‹#›</a:t>
            </a:fld>
            <a:endParaRPr lang="en-US" dirty="0"/>
          </a:p>
        </p:txBody>
      </p:sp>
      <p:pic>
        <p:nvPicPr>
          <p:cNvPr id="17" name="Picture 16"/>
          <p:cNvPicPr>
            <a:picLocks noChangeAspect="1"/>
          </p:cNvPicPr>
          <p:nvPr/>
        </p:nvPicPr>
        <p:blipFill rotWithShape="1">
          <a:blip r:embed="rId2" cstate="print">
            <a:duotone>
              <a:srgbClr val="800000"/>
              <a:srgbClr val="FFF1C1"/>
            </a:duotone>
            <a:extLst>
              <a:ext uri="{BEBA8EAE-BF5A-486C-A8C5-ECC9F3942E4B}">
                <a14:imgProp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14:imgLayer r:embed="rId3">
                    <a14:imgEffect>
                      <a14:saturation sat="30000"/>
                    </a14:imgEffect>
                  </a14:imgLayer>
                </a14:imgProps>
              </a:ex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p:blipFill>
        <p:spPr>
          <a:xfrm>
            <a:off x="994410" y="0"/>
            <a:ext cx="1310643" cy="2292094"/>
          </a:xfrm>
          <a:prstGeom prst="rect">
            <a:avLst/>
          </a:prstGeom>
        </p:spPr>
      </p:pic>
      <p:pic>
        <p:nvPicPr>
          <p:cNvPr id="16" name="Picture 15" descr="dwnld_ua_blocka_az_rgb.png"/>
          <p:cNvPicPr>
            <a:picLocks noChangeAspect="1"/>
          </p:cNvPicPr>
          <p:nvPr/>
        </p:nvPicPr>
        <p:blipFill>
          <a:blip r:embed="rId4"/>
          <a:stretch>
            <a:fillRect/>
          </a:stretch>
        </p:blipFill>
        <p:spPr>
          <a:xfrm>
            <a:off x="1381396" y="259392"/>
            <a:ext cx="568178" cy="560345"/>
          </a:xfrm>
          <a:prstGeom prst="rect">
            <a:avLst/>
          </a:prstGeom>
          <a:ln>
            <a:noFill/>
          </a:ln>
          <a:effectLst>
            <a:outerShdw blurRad="292100" dist="139700" dir="2700000" algn="tl" rotWithShape="0">
              <a:srgbClr val="333333">
                <a:alpha val="65000"/>
              </a:srgbClr>
            </a:outerShdw>
          </a:effectLst>
        </p:spPr>
      </p:pic>
      <p:grpSp>
        <p:nvGrpSpPr>
          <p:cNvPr id="10" name="Group 12"/>
          <p:cNvGrpSpPr/>
          <p:nvPr/>
        </p:nvGrpSpPr>
        <p:grpSpPr>
          <a:xfrm rot="10800000">
            <a:off x="0" y="5645511"/>
            <a:ext cx="9144000" cy="63125"/>
            <a:chOff x="507492" y="1501519"/>
            <a:chExt cx="8129016" cy="63125"/>
          </a:xfrm>
        </p:grpSpPr>
        <p:cxnSp>
          <p:nvCxnSpPr>
            <p:cNvPr id="12" name="Straight Connector 11"/>
            <p:cNvCxnSpPr/>
            <p:nvPr/>
          </p:nvCxnSpPr>
          <p:spPr>
            <a:xfrm>
              <a:off x="507492" y="1564644"/>
              <a:ext cx="8129016" cy="0"/>
            </a:xfrm>
            <a:prstGeom prst="line">
              <a:avLst/>
            </a:prstGeom>
            <a:ln w="38100" cap="flat">
              <a:solidFill>
                <a:srgbClr val="800000"/>
              </a:solidFill>
              <a:miter lim="800000"/>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507492" y="1501519"/>
              <a:ext cx="8129016" cy="0"/>
            </a:xfrm>
            <a:prstGeom prst="line">
              <a:avLst/>
            </a:prstGeom>
            <a:ln w="12700" cap="flat">
              <a:solidFill>
                <a:srgbClr val="800000"/>
              </a:solidFill>
              <a:miter lim="800000"/>
            </a:ln>
          </p:spPr>
          <p:style>
            <a:lnRef idx="1">
              <a:schemeClr val="accent1"/>
            </a:lnRef>
            <a:fillRef idx="0">
              <a:schemeClr val="accent1"/>
            </a:fillRef>
            <a:effectRef idx="0">
              <a:schemeClr val="accent1"/>
            </a:effectRef>
            <a:fontRef idx="minor">
              <a:schemeClr val="tx1"/>
            </a:fontRef>
          </p:style>
        </p:cxnSp>
      </p:grpSp>
      <p:pic>
        <p:nvPicPr>
          <p:cNvPr id="19" name="Picture 18"/>
          <p:cNvPicPr>
            <a:picLocks noChangeAspect="1"/>
          </p:cNvPicPr>
          <p:nvPr userDrawn="1"/>
        </p:nvPicPr>
        <p:blipFill rotWithShape="1">
          <a:blip r:embed="rId2" cstate="print">
            <a:duotone>
              <a:srgbClr val="800000"/>
              <a:srgbClr val="FFF1C1"/>
            </a:duotone>
            <a:extLst>
              <a:ext uri="{BEBA8EAE-BF5A-486C-A8C5-ECC9F3942E4B}">
                <a14:imgProp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14:imgLayer r:embed="rId5">
                    <a14:imgEffect>
                      <a14:saturation sat="30000"/>
                    </a14:imgEffect>
                  </a14:imgLayer>
                </a14:imgProps>
              </a:ex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p:blipFill>
        <p:spPr>
          <a:xfrm>
            <a:off x="994410" y="0"/>
            <a:ext cx="1310643" cy="2292094"/>
          </a:xfrm>
          <a:prstGeom prst="rect">
            <a:avLst/>
          </a:prstGeom>
        </p:spPr>
      </p:pic>
      <p:pic>
        <p:nvPicPr>
          <p:cNvPr id="20" name="Picture 19" descr="dwnld_ua_blocka_az_rgb.png"/>
          <p:cNvPicPr>
            <a:picLocks noChangeAspect="1"/>
          </p:cNvPicPr>
          <p:nvPr userDrawn="1"/>
        </p:nvPicPr>
        <p:blipFill>
          <a:blip r:embed="rId4"/>
          <a:stretch>
            <a:fillRect/>
          </a:stretch>
        </p:blipFill>
        <p:spPr>
          <a:xfrm>
            <a:off x="1359500" y="183322"/>
            <a:ext cx="568178" cy="56034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1659756515"/>
      </p:ext>
    </p:extLst>
  </p:cSld>
  <p:clrMapOvr>
    <a:masterClrMapping/>
  </p:clrMapOvr>
  <p:transition spd="med"/>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lvl1pPr>
              <a:defRPr sz="3200"/>
            </a:lvl1pPr>
          </a:lstStyle>
          <a:p>
            <a:r>
              <a:rPr lang="en-US" smtClean="0"/>
              <a:t>Click to edit Master title style</a:t>
            </a:r>
            <a:endParaRPr/>
          </a:p>
        </p:txBody>
      </p:sp>
      <p:sp>
        <p:nvSpPr>
          <p:cNvPr id="3" name="Picture Placeholder 2"/>
          <p:cNvSpPr>
            <a:spLocks noGrp="1"/>
          </p:cNvSpPr>
          <p:nvPr>
            <p:ph type="pic" idx="1"/>
          </p:nvPr>
        </p:nvSpPr>
        <p:spPr>
          <a:xfrm>
            <a:off x="3491003" y="1600200"/>
            <a:ext cx="4823184" cy="4572001"/>
          </a:xfrm>
        </p:spPr>
        <p:txBody>
          <a:bodyPr tIns="118872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a:p>
        </p:txBody>
      </p:sp>
      <p:sp>
        <p:nvSpPr>
          <p:cNvPr id="4" name="Text Placeholder 3"/>
          <p:cNvSpPr>
            <a:spLocks noGrp="1"/>
          </p:cNvSpPr>
          <p:nvPr>
            <p:ph type="body" sz="half" idx="2"/>
          </p:nvPr>
        </p:nvSpPr>
        <p:spPr>
          <a:xfrm>
            <a:off x="828675" y="1600200"/>
            <a:ext cx="2547747" cy="4572000"/>
          </a:xfrm>
        </p:spPr>
        <p:txBody>
          <a:bodyPr>
            <a:normAutofit/>
          </a:bodyPr>
          <a:lstStyle>
            <a:lvl1pPr marL="0" indent="0">
              <a:spcBef>
                <a:spcPts val="1200"/>
              </a:spcBef>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r>
              <a:rPr lang="en-US" smtClean="0"/>
              <a:t>August 24, 2014</a:t>
            </a:r>
            <a:endParaRPr lang="en-US"/>
          </a:p>
        </p:txBody>
      </p:sp>
      <p:sp>
        <p:nvSpPr>
          <p:cNvPr id="6" name="Footer Placeholder 5"/>
          <p:cNvSpPr>
            <a:spLocks noGrp="1"/>
          </p:cNvSpPr>
          <p:nvPr>
            <p:ph type="ftr" sz="quarter" idx="11"/>
          </p:nvPr>
        </p:nvSpPr>
        <p:spPr/>
        <p:txBody>
          <a:bodyPr/>
          <a:lstStyle/>
          <a:p>
            <a:r>
              <a:rPr lang="en-US" smtClean="0"/>
              <a:t>*SEM 2014, Dublin</a:t>
            </a:r>
            <a:endParaRPr lang="en-US"/>
          </a:p>
        </p:txBody>
      </p:sp>
      <p:sp>
        <p:nvSpPr>
          <p:cNvPr id="7" name="Slide Number Placeholder 6"/>
          <p:cNvSpPr>
            <a:spLocks noGrp="1"/>
          </p:cNvSpPr>
          <p:nvPr>
            <p:ph type="sldNum" sz="quarter" idx="12"/>
          </p:nvPr>
        </p:nvSpPr>
        <p:spPr/>
        <p:txBody>
          <a:bodyPr/>
          <a:lstStyle/>
          <a:p>
            <a:fld id="{D251BFE7-20A4-0B42-889B-682D60CD3310}" type="slidenum">
              <a:rPr lang="en-US" smtClean="0"/>
              <a:pPr/>
              <a:t>‹#›</a:t>
            </a:fld>
            <a:endParaRPr lang="en-US"/>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769637093"/>
      </p:ext>
    </p:extLst>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r>
              <a:rPr lang="en-US" smtClean="0"/>
              <a:t>August 24, 2014</a:t>
            </a:r>
            <a:endParaRPr lang="en-US"/>
          </a:p>
        </p:txBody>
      </p:sp>
      <p:sp>
        <p:nvSpPr>
          <p:cNvPr id="5" name="Footer Placeholder 4"/>
          <p:cNvSpPr>
            <a:spLocks noGrp="1"/>
          </p:cNvSpPr>
          <p:nvPr>
            <p:ph type="ftr" sz="quarter" idx="11"/>
          </p:nvPr>
        </p:nvSpPr>
        <p:spPr/>
        <p:txBody>
          <a:bodyPr/>
          <a:lstStyle/>
          <a:p>
            <a:r>
              <a:rPr lang="en-US" smtClean="0"/>
              <a:t>*SEM 2014, Dublin</a:t>
            </a:r>
            <a:endParaRPr lang="en-US"/>
          </a:p>
        </p:txBody>
      </p:sp>
      <p:sp>
        <p:nvSpPr>
          <p:cNvPr id="6" name="Slide Number Placeholder 5"/>
          <p:cNvSpPr>
            <a:spLocks noGrp="1"/>
          </p:cNvSpPr>
          <p:nvPr>
            <p:ph type="sldNum" sz="quarter" idx="12"/>
          </p:nvPr>
        </p:nvSpPr>
        <p:spPr/>
        <p:txBody>
          <a:bodyPr/>
          <a:lstStyle/>
          <a:p>
            <a:fld id="{D251BFE7-20A4-0B42-889B-682D60CD3310}" type="slidenum">
              <a:rPr lang="en-US" smtClean="0"/>
              <a:pPr/>
              <a:t>‹#›</a:t>
            </a:fld>
            <a:endParaRPr lang="en-US"/>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2012076707"/>
      </p:ext>
    </p:extLst>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029450" y="365125"/>
            <a:ext cx="1285875" cy="5722272"/>
          </a:xfrm>
        </p:spPr>
        <p:txBody>
          <a:bodyPr vert="eaVert"/>
          <a:lstStyle/>
          <a:p>
            <a:r>
              <a:rPr lang="en-US" smtClean="0"/>
              <a:t>Click to edit Master title style</a:t>
            </a:r>
            <a:endParaRPr/>
          </a:p>
        </p:txBody>
      </p:sp>
      <p:sp>
        <p:nvSpPr>
          <p:cNvPr id="3" name="Vertical Text Placeholder 2"/>
          <p:cNvSpPr>
            <a:spLocks noGrp="1"/>
          </p:cNvSpPr>
          <p:nvPr>
            <p:ph type="body" orient="vert" idx="1"/>
          </p:nvPr>
        </p:nvSpPr>
        <p:spPr>
          <a:xfrm>
            <a:off x="828675" y="365125"/>
            <a:ext cx="6074172"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r>
              <a:rPr lang="en-US" smtClean="0"/>
              <a:t>August 24, 2014</a:t>
            </a:r>
            <a:endParaRPr lang="en-US"/>
          </a:p>
        </p:txBody>
      </p:sp>
      <p:sp>
        <p:nvSpPr>
          <p:cNvPr id="5" name="Footer Placeholder 4"/>
          <p:cNvSpPr>
            <a:spLocks noGrp="1"/>
          </p:cNvSpPr>
          <p:nvPr>
            <p:ph type="ftr" sz="quarter" idx="11"/>
          </p:nvPr>
        </p:nvSpPr>
        <p:spPr/>
        <p:txBody>
          <a:bodyPr/>
          <a:lstStyle/>
          <a:p>
            <a:r>
              <a:rPr lang="en-US" smtClean="0"/>
              <a:t>*SEM 2014, Dublin</a:t>
            </a:r>
            <a:endParaRPr lang="en-US"/>
          </a:p>
        </p:txBody>
      </p:sp>
      <p:sp>
        <p:nvSpPr>
          <p:cNvPr id="6" name="Slide Number Placeholder 5"/>
          <p:cNvSpPr>
            <a:spLocks noGrp="1"/>
          </p:cNvSpPr>
          <p:nvPr>
            <p:ph type="sldNum" sz="quarter" idx="12"/>
          </p:nvPr>
        </p:nvSpPr>
        <p:spPr/>
        <p:txBody>
          <a:bodyPr/>
          <a:lstStyle/>
          <a:p>
            <a:fld id="{D251BFE7-20A4-0B42-889B-682D60CD3310}" type="slidenum">
              <a:rPr lang="en-US" smtClean="0"/>
              <a:pPr/>
              <a:t>‹#›</a:t>
            </a:fld>
            <a:endParaRPr lang="en-US"/>
          </a:p>
        </p:txBody>
      </p:sp>
      <p:grpSp>
        <p:nvGrpSpPr>
          <p:cNvPr id="7" name="Group 6"/>
          <p:cNvGrpSpPr/>
          <p:nvPr/>
        </p:nvGrpSpPr>
        <p:grpSpPr>
          <a:xfrm rot="5400000">
            <a:off x="4181447" y="3239394"/>
            <a:ext cx="5632704" cy="63302"/>
            <a:chOff x="1073150" y="1219201"/>
            <a:chExt cx="10058400" cy="63125"/>
          </a:xfrm>
        </p:grpSpPr>
        <p:cxnSp>
          <p:nvCxnSpPr>
            <p:cNvPr id="8" name="Straight Connector 7"/>
            <p:cNvCxnSpPr/>
            <p:nvPr/>
          </p:nvCxnSpPr>
          <p:spPr>
            <a:xfrm rot="10800000">
              <a:off x="1073150" y="1219201"/>
              <a:ext cx="10058400" cy="0"/>
            </a:xfrm>
            <a:prstGeom prst="line">
              <a:avLst/>
            </a:prstGeom>
            <a:ln w="38100" cap="flat">
              <a:solidFill>
                <a:srgbClr val="800000"/>
              </a:solidFill>
              <a:miter lim="800000"/>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rot="10800000">
              <a:off x="1073150" y="1282326"/>
              <a:ext cx="10058400" cy="0"/>
            </a:xfrm>
            <a:prstGeom prst="line">
              <a:avLst/>
            </a:prstGeom>
            <a:ln w="12700" cap="flat">
              <a:solidFill>
                <a:srgbClr val="800000"/>
              </a:solidFill>
              <a:miter lim="800000"/>
            </a:ln>
          </p:spPr>
          <p:style>
            <a:lnRef idx="1">
              <a:schemeClr val="accent1"/>
            </a:lnRef>
            <a:fillRef idx="0">
              <a:schemeClr val="accent1"/>
            </a:fillRef>
            <a:effectRef idx="0">
              <a:schemeClr val="accent1"/>
            </a:effectRef>
            <a:fontRef idx="minor">
              <a:schemeClr val="tx1"/>
            </a:fontRef>
          </p:style>
        </p:cxnSp>
      </p:grpSp>
      <p:pic>
        <p:nvPicPr>
          <p:cNvPr id="11" name="Picture 10"/>
          <p:cNvPicPr>
            <a:picLocks noChangeAspect="1"/>
          </p:cNvPicPr>
          <p:nvPr/>
        </p:nvPicPr>
        <p:blipFill>
          <a:blip r:embed="rId2" cstate="print">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r="25000"/>
          <a:stretch>
            <a:fillRect/>
          </a:stretch>
        </p:blipFill>
        <p:spPr>
          <a:xfrm rot="5400000">
            <a:off x="5486400" y="3200400"/>
            <a:ext cx="6858000" cy="457200"/>
          </a:xfrm>
          <a:prstGeom prst="rect">
            <a:avLst/>
          </a:prstGeom>
          <a:effectLst>
            <a:glow rad="101600">
              <a:srgbClr val="002147">
                <a:alpha val="75000"/>
              </a:srgbClr>
            </a:glow>
          </a:effectLst>
        </p:spPr>
      </p:pic>
      <p:pic>
        <p:nvPicPr>
          <p:cNvPr id="12" name="Picture 11" descr="dwnld_ua_shadow_wilbur_blue.png"/>
          <p:cNvPicPr>
            <a:picLocks noChangeAspect="1"/>
          </p:cNvPicPr>
          <p:nvPr/>
        </p:nvPicPr>
        <p:blipFill>
          <a:blip r:embed="rId3">
            <a:alphaModFix amt="85000"/>
          </a:blip>
          <a:stretch>
            <a:fillRect/>
          </a:stretch>
        </p:blipFill>
        <p:spPr>
          <a:xfrm>
            <a:off x="8024374" y="6365968"/>
            <a:ext cx="302122" cy="310101"/>
          </a:xfrm>
          <a:prstGeom prst="rect">
            <a:avLst/>
          </a:prstGeom>
        </p:spPr>
      </p:pic>
      <p:pic>
        <p:nvPicPr>
          <p:cNvPr id="13" name="Picture 12"/>
          <p:cNvPicPr>
            <a:picLocks noChangeAspect="1"/>
          </p:cNvPicPr>
          <p:nvPr userDrawn="1"/>
        </p:nvPicPr>
        <p:blipFill>
          <a:blip r:embed="rId2" cstate="print">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r="25000"/>
          <a:stretch>
            <a:fillRect/>
          </a:stretch>
        </p:blipFill>
        <p:spPr>
          <a:xfrm rot="5400000">
            <a:off x="5486400" y="3200400"/>
            <a:ext cx="6858000" cy="457200"/>
          </a:xfrm>
          <a:prstGeom prst="rect">
            <a:avLst/>
          </a:prstGeom>
          <a:effectLst>
            <a:glow rad="101600">
              <a:srgbClr val="002147">
                <a:alpha val="75000"/>
              </a:srgbClr>
            </a:glow>
          </a:effectLst>
        </p:spPr>
      </p:pic>
      <p:pic>
        <p:nvPicPr>
          <p:cNvPr id="14" name="Picture 13" descr="dwnld_ua_shadow_wilbur_blue.png"/>
          <p:cNvPicPr>
            <a:picLocks noChangeAspect="1"/>
          </p:cNvPicPr>
          <p:nvPr userDrawn="1"/>
        </p:nvPicPr>
        <p:blipFill>
          <a:blip r:embed="rId3">
            <a:alphaModFix amt="85000"/>
          </a:blip>
          <a:stretch>
            <a:fillRect/>
          </a:stretch>
        </p:blipFill>
        <p:spPr>
          <a:xfrm>
            <a:off x="8024374" y="6365968"/>
            <a:ext cx="302122" cy="310101"/>
          </a:xfrm>
          <a:prstGeom prst="rect">
            <a:avLst/>
          </a:prstGeom>
        </p:spPr>
      </p:pic>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445927127"/>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p>
            <a:r>
              <a:rPr lang="en-US" smtClean="0"/>
              <a:t>August 24, 2014</a:t>
            </a:r>
            <a:endParaRPr lang="en-US"/>
          </a:p>
        </p:txBody>
      </p:sp>
      <p:sp>
        <p:nvSpPr>
          <p:cNvPr id="5" name="Footer Placeholder 4"/>
          <p:cNvSpPr>
            <a:spLocks noGrp="1"/>
          </p:cNvSpPr>
          <p:nvPr>
            <p:ph type="ftr" sz="quarter" idx="11"/>
          </p:nvPr>
        </p:nvSpPr>
        <p:spPr/>
        <p:txBody>
          <a:bodyPr/>
          <a:lstStyle/>
          <a:p>
            <a:r>
              <a:rPr lang="en-US" smtClean="0"/>
              <a:t>*SEM 2014, Dublin</a:t>
            </a:r>
            <a:endParaRPr lang="en-US"/>
          </a:p>
        </p:txBody>
      </p:sp>
      <p:sp>
        <p:nvSpPr>
          <p:cNvPr id="6" name="Slide Number Placeholder 5"/>
          <p:cNvSpPr>
            <a:spLocks noGrp="1"/>
          </p:cNvSpPr>
          <p:nvPr>
            <p:ph type="sldNum" sz="quarter" idx="12"/>
          </p:nvPr>
        </p:nvSpPr>
        <p:spPr/>
        <p:txBody>
          <a:bodyPr/>
          <a:lstStyle/>
          <a:p>
            <a:fld id="{D251BFE7-20A4-0B42-889B-682D60CD3310}" type="slidenum">
              <a:rPr lang="en-US" smtClean="0"/>
              <a:pPr/>
              <a:t>‹#›</a:t>
            </a:fld>
            <a:endParaRPr lang="en-US" dirty="0"/>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3786876825"/>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preserve="1">
  <p:cSld name="Title Slide with Picture">
    <p:spTree>
      <p:nvGrpSpPr>
        <p:cNvPr id="1" name=""/>
        <p:cNvGrpSpPr/>
        <p:nvPr/>
      </p:nvGrpSpPr>
      <p:grpSpPr>
        <a:xfrm>
          <a:off x="0" y="0"/>
          <a:ext cx="0" cy="0"/>
          <a:chOff x="0" y="0"/>
          <a:chExt cx="0" cy="0"/>
        </a:xfrm>
      </p:grpSpPr>
      <p:sp>
        <p:nvSpPr>
          <p:cNvPr id="7" name="Rectangle 6"/>
          <p:cNvSpPr/>
          <p:nvPr/>
        </p:nvSpPr>
        <p:spPr>
          <a:xfrm>
            <a:off x="0" y="5778124"/>
            <a:ext cx="9144000" cy="1079876"/>
          </a:xfrm>
          <a:prstGeom prst="rect">
            <a:avLst/>
          </a:prstGeom>
          <a:solidFill>
            <a:srgbClr val="0021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nvGrpSpPr>
          <p:cNvPr id="4" name="Group 12"/>
          <p:cNvGrpSpPr/>
          <p:nvPr/>
        </p:nvGrpSpPr>
        <p:grpSpPr>
          <a:xfrm rot="10800000">
            <a:off x="0" y="5645511"/>
            <a:ext cx="9144000" cy="63125"/>
            <a:chOff x="507492" y="1501519"/>
            <a:chExt cx="8129016" cy="63125"/>
          </a:xfrm>
        </p:grpSpPr>
        <p:cxnSp>
          <p:nvCxnSpPr>
            <p:cNvPr id="17" name="Straight Connector 16"/>
            <p:cNvCxnSpPr/>
            <p:nvPr/>
          </p:nvCxnSpPr>
          <p:spPr>
            <a:xfrm>
              <a:off x="507492" y="1564644"/>
              <a:ext cx="8129016" cy="0"/>
            </a:xfrm>
            <a:prstGeom prst="line">
              <a:avLst/>
            </a:prstGeom>
            <a:ln w="38100" cap="flat">
              <a:solidFill>
                <a:srgbClr val="002147"/>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507492" y="1501519"/>
              <a:ext cx="8129016" cy="0"/>
            </a:xfrm>
            <a:prstGeom prst="line">
              <a:avLst/>
            </a:prstGeom>
            <a:ln w="12700" cap="flat">
              <a:solidFill>
                <a:srgbClr val="002147"/>
              </a:solidFill>
              <a:miter lim="800000"/>
            </a:ln>
          </p:spPr>
          <p:style>
            <a:lnRef idx="1">
              <a:schemeClr val="accent1"/>
            </a:lnRef>
            <a:fillRef idx="0">
              <a:schemeClr val="accent1"/>
            </a:fillRef>
            <a:effectRef idx="0">
              <a:schemeClr val="accent1"/>
            </a:effectRef>
            <a:fontRef idx="minor">
              <a:schemeClr val="tx1"/>
            </a:fontRef>
          </p:style>
        </p:cxnSp>
      </p:grpSp>
      <p:grpSp>
        <p:nvGrpSpPr>
          <p:cNvPr id="5" name="Group 13"/>
          <p:cNvGrpSpPr/>
          <p:nvPr/>
        </p:nvGrpSpPr>
        <p:grpSpPr>
          <a:xfrm>
            <a:off x="0" y="1143001"/>
            <a:ext cx="9144000" cy="63125"/>
            <a:chOff x="507492" y="1501519"/>
            <a:chExt cx="8129016" cy="63125"/>
          </a:xfrm>
          <a:solidFill>
            <a:srgbClr val="002147"/>
          </a:solidFill>
        </p:grpSpPr>
        <p:cxnSp>
          <p:nvCxnSpPr>
            <p:cNvPr id="15" name="Straight Connector 14"/>
            <p:cNvCxnSpPr/>
            <p:nvPr/>
          </p:nvCxnSpPr>
          <p:spPr>
            <a:xfrm>
              <a:off x="507492" y="1564644"/>
              <a:ext cx="8129016" cy="0"/>
            </a:xfrm>
            <a:prstGeom prst="line">
              <a:avLst/>
            </a:prstGeom>
            <a:grpFill/>
            <a:ln w="38100" cap="flat">
              <a:solidFill>
                <a:srgbClr val="002147"/>
              </a:solidFill>
              <a:miter lim="800000"/>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507492" y="1501519"/>
              <a:ext cx="8129016" cy="0"/>
            </a:xfrm>
            <a:prstGeom prst="line">
              <a:avLst/>
            </a:prstGeom>
            <a:grpFill/>
            <a:ln w="12700" cap="flat">
              <a:solidFill>
                <a:srgbClr val="002147"/>
              </a:solidFill>
              <a:miter lim="800000"/>
            </a:ln>
          </p:spPr>
          <p:style>
            <a:lnRef idx="1">
              <a:schemeClr val="accent1"/>
            </a:lnRef>
            <a:fillRef idx="0">
              <a:schemeClr val="accent1"/>
            </a:fillRef>
            <a:effectRef idx="0">
              <a:schemeClr val="accent1"/>
            </a:effectRef>
            <a:fontRef idx="minor">
              <a:schemeClr val="tx1"/>
            </a:fontRef>
          </p:style>
        </p:cxnSp>
      </p:grpSp>
      <p:sp>
        <p:nvSpPr>
          <p:cNvPr id="8" name="Rectangle 7"/>
          <p:cNvSpPr/>
          <p:nvPr/>
        </p:nvSpPr>
        <p:spPr>
          <a:xfrm>
            <a:off x="0" y="0"/>
            <a:ext cx="9144000" cy="1079876"/>
          </a:xfrm>
          <a:prstGeom prst="rect">
            <a:avLst/>
          </a:prstGeom>
          <a:solidFill>
            <a:srgbClr val="0021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ctrTitle"/>
          </p:nvPr>
        </p:nvSpPr>
        <p:spPr>
          <a:xfrm>
            <a:off x="828675" y="2292095"/>
            <a:ext cx="4300538" cy="2219691"/>
          </a:xfrm>
        </p:spPr>
        <p:txBody>
          <a:bodyPr anchor="ctr">
            <a:normAutofit/>
          </a:bodyPr>
          <a:lstStyle>
            <a:lvl1pPr algn="l">
              <a:defRPr sz="4400" cap="all" baseline="0">
                <a:solidFill>
                  <a:schemeClr val="accent3"/>
                </a:solidFill>
              </a:defRPr>
            </a:lvl1pPr>
          </a:lstStyle>
          <a:p>
            <a:r>
              <a:rPr lang="en-US" smtClean="0"/>
              <a:t>Click to edit Master title style</a:t>
            </a:r>
            <a:endParaRPr dirty="0"/>
          </a:p>
        </p:txBody>
      </p:sp>
      <p:sp>
        <p:nvSpPr>
          <p:cNvPr id="3" name="Subtitle 2"/>
          <p:cNvSpPr>
            <a:spLocks noGrp="1"/>
          </p:cNvSpPr>
          <p:nvPr>
            <p:ph type="subTitle" idx="1"/>
          </p:nvPr>
        </p:nvSpPr>
        <p:spPr>
          <a:xfrm>
            <a:off x="828675" y="4511785"/>
            <a:ext cx="4300538" cy="955565"/>
          </a:xfrm>
        </p:spPr>
        <p:txBody>
          <a:bodyPr>
            <a:normAutofit/>
          </a:bodyPr>
          <a:lstStyle>
            <a:lvl1pPr marL="0" indent="0" algn="l">
              <a:spcBef>
                <a:spcPts val="0"/>
              </a:spcBef>
              <a:buNone/>
              <a:defRPr sz="1800">
                <a:solidFill>
                  <a:schemeClr val="accent6"/>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a:p>
        </p:txBody>
      </p:sp>
      <p:pic>
        <p:nvPicPr>
          <p:cNvPr id="10" name="Picture 9"/>
          <p:cNvPicPr>
            <a:picLocks noChangeAspect="1"/>
          </p:cNvPicPr>
          <p:nvPr/>
        </p:nvPicPr>
        <p:blipFill rotWithShape="1">
          <a:blip r:embed="rId2" cstate="print">
            <a:duotone>
              <a:srgbClr val="800000"/>
              <a:srgbClr val="FFF1C1"/>
            </a:duotone>
            <a:extLst>
              <a:ext uri="{BEBA8EAE-BF5A-486C-A8C5-ECC9F3942E4B}">
                <a14:imgProp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14:imgLayer r:embed="rId3">
                    <a14:imgEffect>
                      <a14:saturation sat="30000"/>
                    </a14:imgEffect>
                  </a14:imgLayer>
                </a14:imgProps>
              </a:ex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p:blipFill>
        <p:spPr>
          <a:xfrm>
            <a:off x="994410" y="0"/>
            <a:ext cx="1310643" cy="2292094"/>
          </a:xfrm>
          <a:prstGeom prst="rect">
            <a:avLst/>
          </a:prstGeom>
        </p:spPr>
      </p:pic>
      <p:sp>
        <p:nvSpPr>
          <p:cNvPr id="11" name="Picture Placeholder 10"/>
          <p:cNvSpPr>
            <a:spLocks noGrp="1"/>
          </p:cNvSpPr>
          <p:nvPr>
            <p:ph type="pic" sz="quarter" idx="13"/>
          </p:nvPr>
        </p:nvSpPr>
        <p:spPr>
          <a:xfrm>
            <a:off x="5235798" y="1310656"/>
            <a:ext cx="3908203" cy="4208604"/>
          </a:xfrm>
          <a:solidFill>
            <a:schemeClr val="tx1">
              <a:lumMod val="20000"/>
              <a:lumOff val="80000"/>
            </a:schemeClr>
          </a:solidFill>
        </p:spPr>
        <p:txBody>
          <a:bodyPr tIns="1005840"/>
          <a:lstStyle>
            <a:lvl1pPr marL="0" indent="0" algn="ctr">
              <a:buNone/>
              <a:defRPr/>
            </a:lvl1pPr>
          </a:lstStyle>
          <a:p>
            <a:r>
              <a:rPr lang="en-US" smtClean="0"/>
              <a:t>Click icon to add picture</a:t>
            </a:r>
            <a:endParaRPr/>
          </a:p>
        </p:txBody>
      </p:sp>
      <p:sp>
        <p:nvSpPr>
          <p:cNvPr id="19" name="Instructional Text"/>
          <p:cNvSpPr/>
          <p:nvPr/>
        </p:nvSpPr>
        <p:spPr>
          <a:xfrm>
            <a:off x="9258300" y="0"/>
            <a:ext cx="971550" cy="6858000"/>
          </a:xfrm>
          <a:prstGeom prst="roundRect">
            <a:avLst>
              <a:gd name="adj" fmla="val 9717"/>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sz="1200" b="1" i="1">
                <a:latin typeface="Arial" pitchFamily="34" charset="0"/>
                <a:cs typeface="Arial" pitchFamily="34" charset="0"/>
              </a:rPr>
              <a:t>NOTE:</a:t>
            </a:r>
          </a:p>
          <a:p>
            <a:r>
              <a:rPr sz="1200" i="1">
                <a:latin typeface="Arial" pitchFamily="34" charset="0"/>
                <a:cs typeface="Arial" pitchFamily="34" charset="0"/>
              </a:rPr>
              <a:t>To change the  image on this slide, select the picture and delete it. Then click the Pictures icon in the placeholder to insert your own image.</a:t>
            </a:r>
          </a:p>
        </p:txBody>
      </p:sp>
      <p:pic>
        <p:nvPicPr>
          <p:cNvPr id="21" name="Picture 20" descr="dwnld_ua_blocka_az_rgb.png"/>
          <p:cNvPicPr>
            <a:picLocks noChangeAspect="1"/>
          </p:cNvPicPr>
          <p:nvPr/>
        </p:nvPicPr>
        <p:blipFill>
          <a:blip r:embed="rId4"/>
          <a:stretch>
            <a:fillRect/>
          </a:stretch>
        </p:blipFill>
        <p:spPr>
          <a:xfrm>
            <a:off x="1381782" y="261302"/>
            <a:ext cx="568178" cy="560345"/>
          </a:xfrm>
          <a:prstGeom prst="rect">
            <a:avLst/>
          </a:prstGeom>
          <a:ln>
            <a:noFill/>
          </a:ln>
          <a:effectLst>
            <a:outerShdw blurRad="190500" algn="tl" rotWithShape="0">
              <a:srgbClr val="000000">
                <a:alpha val="70000"/>
              </a:srgbClr>
            </a:outerShdw>
          </a:effectLst>
        </p:spPr>
      </p:pic>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2673943605"/>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2514601"/>
            <a:ext cx="9144000" cy="3194035"/>
            <a:chOff x="647402" y="2514600"/>
            <a:chExt cx="10838688" cy="3194035"/>
          </a:xfrm>
          <a:solidFill>
            <a:srgbClr val="002147"/>
          </a:solidFill>
        </p:grpSpPr>
        <p:grpSp>
          <p:nvGrpSpPr>
            <p:cNvPr id="9" name="Group 8"/>
            <p:cNvGrpSpPr/>
            <p:nvPr/>
          </p:nvGrpSpPr>
          <p:grpSpPr>
            <a:xfrm>
              <a:off x="647402" y="2514600"/>
              <a:ext cx="10838688" cy="63125"/>
              <a:chOff x="507492" y="1501519"/>
              <a:chExt cx="8129016" cy="63125"/>
            </a:xfrm>
            <a:grpFill/>
          </p:grpSpPr>
          <p:cxnSp>
            <p:nvCxnSpPr>
              <p:cNvPr id="14" name="Straight Connector 13"/>
              <p:cNvCxnSpPr/>
              <p:nvPr/>
            </p:nvCxnSpPr>
            <p:spPr>
              <a:xfrm>
                <a:off x="507492" y="1564644"/>
                <a:ext cx="8129016" cy="0"/>
              </a:xfrm>
              <a:prstGeom prst="line">
                <a:avLst/>
              </a:prstGeom>
              <a:grpFill/>
              <a:ln w="38100" cap="flat">
                <a:solidFill>
                  <a:srgbClr val="002147"/>
                </a:solidFill>
                <a:miter lim="800000"/>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507492" y="1501519"/>
                <a:ext cx="8129016" cy="0"/>
              </a:xfrm>
              <a:prstGeom prst="line">
                <a:avLst/>
              </a:prstGeom>
              <a:grpFill/>
              <a:ln w="12700" cap="flat">
                <a:solidFill>
                  <a:srgbClr val="002147"/>
                </a:solidFill>
                <a:miter lim="800000"/>
              </a:ln>
            </p:spPr>
            <p:style>
              <a:lnRef idx="1">
                <a:schemeClr val="accent1"/>
              </a:lnRef>
              <a:fillRef idx="0">
                <a:schemeClr val="accent1"/>
              </a:fillRef>
              <a:effectRef idx="0">
                <a:schemeClr val="accent1"/>
              </a:effectRef>
              <a:fontRef idx="minor">
                <a:schemeClr val="tx1"/>
              </a:fontRef>
            </p:style>
          </p:cxnSp>
        </p:grpSp>
        <p:sp>
          <p:nvSpPr>
            <p:cNvPr id="10" name="Rectangle 9"/>
            <p:cNvSpPr/>
            <p:nvPr/>
          </p:nvSpPr>
          <p:spPr>
            <a:xfrm>
              <a:off x="647402" y="2640850"/>
              <a:ext cx="10838688" cy="2941536"/>
            </a:xfrm>
            <a:prstGeom prst="rect">
              <a:avLst/>
            </a:prstGeom>
            <a:grpFill/>
            <a:ln>
              <a:solidFill>
                <a:srgbClr val="0021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nvGrpSpPr>
            <p:cNvPr id="11" name="Group 10"/>
            <p:cNvGrpSpPr/>
            <p:nvPr/>
          </p:nvGrpSpPr>
          <p:grpSpPr>
            <a:xfrm rot="10800000">
              <a:off x="647402" y="5645510"/>
              <a:ext cx="10838688" cy="63125"/>
              <a:chOff x="507492" y="1501519"/>
              <a:chExt cx="8129016" cy="63125"/>
            </a:xfrm>
            <a:grpFill/>
          </p:grpSpPr>
          <p:cxnSp>
            <p:nvCxnSpPr>
              <p:cNvPr id="12" name="Straight Connector 11"/>
              <p:cNvCxnSpPr/>
              <p:nvPr/>
            </p:nvCxnSpPr>
            <p:spPr>
              <a:xfrm>
                <a:off x="507492" y="1564644"/>
                <a:ext cx="8129016" cy="0"/>
              </a:xfrm>
              <a:prstGeom prst="line">
                <a:avLst/>
              </a:prstGeom>
              <a:grpFill/>
              <a:ln w="38100" cap="flat">
                <a:solidFill>
                  <a:srgbClr val="002147"/>
                </a:solidFill>
                <a:miter lim="800000"/>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507492" y="1501519"/>
                <a:ext cx="8129016" cy="0"/>
              </a:xfrm>
              <a:prstGeom prst="line">
                <a:avLst/>
              </a:prstGeom>
              <a:grpFill/>
              <a:ln w="12700" cap="flat">
                <a:solidFill>
                  <a:srgbClr val="002147"/>
                </a:solidFill>
                <a:miter lim="800000"/>
              </a:ln>
            </p:spPr>
            <p:style>
              <a:lnRef idx="1">
                <a:schemeClr val="accent1"/>
              </a:lnRef>
              <a:fillRef idx="0">
                <a:schemeClr val="accent1"/>
              </a:fillRef>
              <a:effectRef idx="0">
                <a:schemeClr val="accent1"/>
              </a:effectRef>
              <a:fontRef idx="minor">
                <a:schemeClr val="tx1"/>
              </a:fontRef>
            </p:style>
          </p:cxnSp>
        </p:grpSp>
      </p:grpSp>
      <p:sp>
        <p:nvSpPr>
          <p:cNvPr id="2" name="Title 1"/>
          <p:cNvSpPr>
            <a:spLocks noGrp="1"/>
          </p:cNvSpPr>
          <p:nvPr>
            <p:ph type="title"/>
          </p:nvPr>
        </p:nvSpPr>
        <p:spPr>
          <a:xfrm>
            <a:off x="1215186" y="3186074"/>
            <a:ext cx="6721839" cy="1469881"/>
          </a:xfrm>
        </p:spPr>
        <p:txBody>
          <a:bodyPr anchor="ctr">
            <a:normAutofit/>
          </a:bodyPr>
          <a:lstStyle>
            <a:lvl1pPr>
              <a:defRPr sz="3600" cap="all" baseline="0">
                <a:solidFill>
                  <a:schemeClr val="bg1"/>
                </a:solidFill>
              </a:defRPr>
            </a:lvl1pPr>
          </a:lstStyle>
          <a:p>
            <a:r>
              <a:rPr lang="en-US" smtClean="0"/>
              <a:t>Click to edit Master title style</a:t>
            </a:r>
            <a:endParaRPr dirty="0"/>
          </a:p>
        </p:txBody>
      </p:sp>
      <p:sp>
        <p:nvSpPr>
          <p:cNvPr id="3" name="Text Placeholder 2"/>
          <p:cNvSpPr>
            <a:spLocks noGrp="1"/>
          </p:cNvSpPr>
          <p:nvPr>
            <p:ph type="body" idx="1"/>
          </p:nvPr>
        </p:nvSpPr>
        <p:spPr>
          <a:xfrm>
            <a:off x="1215186" y="4751740"/>
            <a:ext cx="6721840" cy="413965"/>
          </a:xfrm>
        </p:spPr>
        <p:txBody>
          <a:bodyPr>
            <a:normAutofit/>
          </a:bodyPr>
          <a:lstStyle>
            <a:lvl1pPr marL="0" indent="0">
              <a:spcBef>
                <a:spcPts val="0"/>
              </a:spcBef>
              <a:buNone/>
              <a:defRPr sz="15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r>
              <a:rPr lang="en-US" smtClean="0"/>
              <a:t>August 24, 2014</a:t>
            </a:r>
            <a:endParaRPr lang="en-US"/>
          </a:p>
        </p:txBody>
      </p:sp>
      <p:sp>
        <p:nvSpPr>
          <p:cNvPr id="5" name="Footer Placeholder 4"/>
          <p:cNvSpPr>
            <a:spLocks noGrp="1"/>
          </p:cNvSpPr>
          <p:nvPr>
            <p:ph type="ftr" sz="quarter" idx="11"/>
          </p:nvPr>
        </p:nvSpPr>
        <p:spPr/>
        <p:txBody>
          <a:bodyPr/>
          <a:lstStyle/>
          <a:p>
            <a:r>
              <a:rPr kumimoji="0" lang="en-US" smtClean="0"/>
              <a:t>*SEM 2014, Dublin</a:t>
            </a:r>
            <a:endParaRPr kumimoji="0" lang="en-US"/>
          </a:p>
        </p:txBody>
      </p:sp>
      <p:sp>
        <p:nvSpPr>
          <p:cNvPr id="6" name="Slide Number Placeholder 5"/>
          <p:cNvSpPr>
            <a:spLocks noGrp="1"/>
          </p:cNvSpPr>
          <p:nvPr>
            <p:ph type="sldNum" sz="quarter" idx="12"/>
          </p:nvPr>
        </p:nvSpPr>
        <p:spPr/>
        <p:txBody>
          <a:bodyPr/>
          <a:lstStyle>
            <a:lvl1pPr>
              <a:defRPr>
                <a:solidFill>
                  <a:schemeClr val="accent6"/>
                </a:solidFill>
              </a:defRPr>
            </a:lvl1pPr>
          </a:lstStyle>
          <a:p>
            <a:fld id="{CA15C064-DD44-4CAC-873E-2D1F54821676}" type="slidenum">
              <a:rPr lang="en-US" smtClean="0"/>
              <a:pPr/>
              <a:t>‹#›</a:t>
            </a:fld>
            <a:endParaRPr lang="en-US" dirty="0"/>
          </a:p>
        </p:txBody>
      </p:sp>
      <p:pic>
        <p:nvPicPr>
          <p:cNvPr id="7" name="Picture 6"/>
          <p:cNvPicPr>
            <a:picLocks noChangeAspect="1"/>
          </p:cNvPicPr>
          <p:nvPr/>
        </p:nvPicPr>
        <p:blipFill>
          <a:blip r:embed="rId2" cstate="print">
            <a:duotone>
              <a:srgbClr val="800000"/>
              <a:srgbClr val="FFF1C1"/>
            </a:duotone>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tretch>
            <a:fillRect/>
          </a:stretch>
        </p:blipFill>
        <p:spPr>
          <a:xfrm>
            <a:off x="994410" y="0"/>
            <a:ext cx="1337391" cy="2971806"/>
          </a:xfrm>
          <a:prstGeom prst="rect">
            <a:avLst/>
          </a:prstGeom>
        </p:spPr>
      </p:pic>
      <p:pic>
        <p:nvPicPr>
          <p:cNvPr id="16" name="Picture 15" descr="dwnld_ua_blocka_az_rgb.png"/>
          <p:cNvPicPr>
            <a:picLocks noChangeAspect="1"/>
          </p:cNvPicPr>
          <p:nvPr/>
        </p:nvPicPr>
        <p:blipFill>
          <a:blip r:embed="rId3"/>
          <a:stretch>
            <a:fillRect/>
          </a:stretch>
        </p:blipFill>
        <p:spPr>
          <a:xfrm>
            <a:off x="1392923" y="272442"/>
            <a:ext cx="568178" cy="560345"/>
          </a:xfrm>
          <a:prstGeom prst="rect">
            <a:avLst/>
          </a:prstGeom>
          <a:ln>
            <a:noFill/>
          </a:ln>
          <a:effectLst>
            <a:outerShdw blurRad="190500" algn="tl" rotWithShape="0">
              <a:srgbClr val="000000">
                <a:alpha val="70000"/>
              </a:srgbClr>
            </a:outerShdw>
          </a:effectLst>
        </p:spPr>
      </p:pic>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3602678805"/>
      </p:ext>
    </p:extLst>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sz="half" idx="1"/>
          </p:nvPr>
        </p:nvSpPr>
        <p:spPr>
          <a:xfrm>
            <a:off x="828675" y="1600201"/>
            <a:ext cx="3686175" cy="4571999"/>
          </a:xfrm>
        </p:spPr>
        <p:txBody>
          <a:bodyPr/>
          <a:lstStyle>
            <a:lvl5pPr>
              <a:defRPr/>
            </a:lvl5pPr>
            <a:lvl6pPr>
              <a:defRPr/>
            </a:lvl6pPr>
            <a:lvl7pPr>
              <a:defRPr/>
            </a:lvl7pPr>
            <a:lvl8pPr>
              <a:defRPr/>
            </a:lvl8pPr>
            <a:lvl9pPr>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Content Placeholder 3"/>
          <p:cNvSpPr>
            <a:spLocks noGrp="1"/>
          </p:cNvSpPr>
          <p:nvPr>
            <p:ph sz="half" idx="2"/>
          </p:nvPr>
        </p:nvSpPr>
        <p:spPr>
          <a:xfrm>
            <a:off x="4629150" y="1600201"/>
            <a:ext cx="3686175" cy="4571999"/>
          </a:xfrm>
        </p:spPr>
        <p:txBody>
          <a:bodyPr/>
          <a:lstStyle>
            <a:lvl5pPr>
              <a:defRPr/>
            </a:lvl5pPr>
            <a:lvl6pPr>
              <a:defRPr/>
            </a:lvl6pPr>
            <a:lvl7pPr>
              <a:defRPr/>
            </a:lvl7pPr>
            <a:lvl8pPr>
              <a:defRPr/>
            </a:lvl8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Date Placeholder 4"/>
          <p:cNvSpPr>
            <a:spLocks noGrp="1"/>
          </p:cNvSpPr>
          <p:nvPr>
            <p:ph type="dt" sz="half" idx="10"/>
          </p:nvPr>
        </p:nvSpPr>
        <p:spPr/>
        <p:txBody>
          <a:bodyPr/>
          <a:lstStyle/>
          <a:p>
            <a:r>
              <a:rPr lang="en-US" smtClean="0"/>
              <a:t>August 24, 2014</a:t>
            </a:r>
            <a:endParaRPr lang="en-US"/>
          </a:p>
        </p:txBody>
      </p:sp>
      <p:sp>
        <p:nvSpPr>
          <p:cNvPr id="6" name="Footer Placeholder 5"/>
          <p:cNvSpPr>
            <a:spLocks noGrp="1"/>
          </p:cNvSpPr>
          <p:nvPr>
            <p:ph type="ftr" sz="quarter" idx="11"/>
          </p:nvPr>
        </p:nvSpPr>
        <p:spPr/>
        <p:txBody>
          <a:bodyPr/>
          <a:lstStyle/>
          <a:p>
            <a:r>
              <a:rPr lang="en-US" smtClean="0"/>
              <a:t>*SEM 2014, Dublin</a:t>
            </a:r>
            <a:endParaRPr lang="en-US"/>
          </a:p>
        </p:txBody>
      </p:sp>
      <p:sp>
        <p:nvSpPr>
          <p:cNvPr id="7" name="Slide Number Placeholder 6"/>
          <p:cNvSpPr>
            <a:spLocks noGrp="1"/>
          </p:cNvSpPr>
          <p:nvPr>
            <p:ph type="sldNum" sz="quarter" idx="12"/>
          </p:nvPr>
        </p:nvSpPr>
        <p:spPr/>
        <p:txBody>
          <a:bodyPr/>
          <a:lstStyle/>
          <a:p>
            <a:fld id="{D251BFE7-20A4-0B42-889B-682D60CD3310}" type="slidenum">
              <a:rPr lang="en-US" smtClean="0"/>
              <a:pPr/>
              <a:t>‹#›</a:t>
            </a:fld>
            <a:endParaRPr lang="en-US"/>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3527791066"/>
      </p:ext>
    </p:extLst>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Text Placeholder 2"/>
          <p:cNvSpPr>
            <a:spLocks noGrp="1"/>
          </p:cNvSpPr>
          <p:nvPr>
            <p:ph type="body" idx="1"/>
          </p:nvPr>
        </p:nvSpPr>
        <p:spPr>
          <a:xfrm>
            <a:off x="828675" y="1600200"/>
            <a:ext cx="3689604" cy="823912"/>
          </a:xfrm>
        </p:spPr>
        <p:txBody>
          <a:bodyPr anchor="b"/>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28675" y="2424112"/>
            <a:ext cx="3689604" cy="37480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Text Placeholder 4"/>
          <p:cNvSpPr>
            <a:spLocks noGrp="1"/>
          </p:cNvSpPr>
          <p:nvPr>
            <p:ph type="body" sz="quarter" idx="3"/>
          </p:nvPr>
        </p:nvSpPr>
        <p:spPr>
          <a:xfrm>
            <a:off x="4624583" y="1600200"/>
            <a:ext cx="3689604" cy="823912"/>
          </a:xfrm>
        </p:spPr>
        <p:txBody>
          <a:bodyPr anchor="b"/>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24583" y="2424112"/>
            <a:ext cx="3689604" cy="37480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7" name="Date Placeholder 6"/>
          <p:cNvSpPr>
            <a:spLocks noGrp="1"/>
          </p:cNvSpPr>
          <p:nvPr>
            <p:ph type="dt" sz="half" idx="10"/>
          </p:nvPr>
        </p:nvSpPr>
        <p:spPr/>
        <p:txBody>
          <a:bodyPr/>
          <a:lstStyle/>
          <a:p>
            <a:r>
              <a:rPr lang="en-US" smtClean="0"/>
              <a:t>August 24, 2014</a:t>
            </a:r>
            <a:endParaRPr lang="en-US"/>
          </a:p>
        </p:txBody>
      </p:sp>
      <p:sp>
        <p:nvSpPr>
          <p:cNvPr id="8" name="Footer Placeholder 7"/>
          <p:cNvSpPr>
            <a:spLocks noGrp="1"/>
          </p:cNvSpPr>
          <p:nvPr>
            <p:ph type="ftr" sz="quarter" idx="11"/>
          </p:nvPr>
        </p:nvSpPr>
        <p:spPr/>
        <p:txBody>
          <a:bodyPr/>
          <a:lstStyle/>
          <a:p>
            <a:r>
              <a:rPr lang="en-US" smtClean="0"/>
              <a:t>*SEM 2014, Dublin</a:t>
            </a:r>
            <a:endParaRPr lang="en-US"/>
          </a:p>
        </p:txBody>
      </p:sp>
      <p:sp>
        <p:nvSpPr>
          <p:cNvPr id="9" name="Slide Number Placeholder 8"/>
          <p:cNvSpPr>
            <a:spLocks noGrp="1"/>
          </p:cNvSpPr>
          <p:nvPr>
            <p:ph type="sldNum" sz="quarter" idx="12"/>
          </p:nvPr>
        </p:nvSpPr>
        <p:spPr/>
        <p:txBody>
          <a:bodyPr/>
          <a:lstStyle/>
          <a:p>
            <a:fld id="{D251BFE7-20A4-0B42-889B-682D60CD3310}" type="slidenum">
              <a:rPr lang="en-US" smtClean="0"/>
              <a:pPr/>
              <a:t>‹#›</a:t>
            </a:fld>
            <a:endParaRPr lang="en-US"/>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3971016106"/>
      </p:ext>
    </p:extLst>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Date Placeholder 2"/>
          <p:cNvSpPr>
            <a:spLocks noGrp="1"/>
          </p:cNvSpPr>
          <p:nvPr>
            <p:ph type="dt" sz="half" idx="10"/>
          </p:nvPr>
        </p:nvSpPr>
        <p:spPr/>
        <p:txBody>
          <a:bodyPr/>
          <a:lstStyle/>
          <a:p>
            <a:r>
              <a:rPr lang="en-US" smtClean="0"/>
              <a:t>August 24, 2014</a:t>
            </a:r>
            <a:endParaRPr lang="en-US"/>
          </a:p>
        </p:txBody>
      </p:sp>
      <p:sp>
        <p:nvSpPr>
          <p:cNvPr id="4" name="Footer Placeholder 3"/>
          <p:cNvSpPr>
            <a:spLocks noGrp="1"/>
          </p:cNvSpPr>
          <p:nvPr>
            <p:ph type="ftr" sz="quarter" idx="11"/>
          </p:nvPr>
        </p:nvSpPr>
        <p:spPr/>
        <p:txBody>
          <a:bodyPr/>
          <a:lstStyle/>
          <a:p>
            <a:r>
              <a:rPr lang="en-US" smtClean="0"/>
              <a:t>*SEM 2014, Dublin</a:t>
            </a:r>
            <a:endParaRPr lang="en-US"/>
          </a:p>
        </p:txBody>
      </p:sp>
      <p:sp>
        <p:nvSpPr>
          <p:cNvPr id="5" name="Slide Number Placeholder 4"/>
          <p:cNvSpPr>
            <a:spLocks noGrp="1"/>
          </p:cNvSpPr>
          <p:nvPr>
            <p:ph type="sldNum" sz="quarter" idx="12"/>
          </p:nvPr>
        </p:nvSpPr>
        <p:spPr/>
        <p:txBody>
          <a:bodyPr/>
          <a:lstStyle/>
          <a:p>
            <a:fld id="{D251BFE7-20A4-0B42-889B-682D60CD3310}" type="slidenum">
              <a:rPr lang="en-US" smtClean="0"/>
              <a:pPr/>
              <a:t>‹#›</a:t>
            </a:fld>
            <a:endParaRPr lang="en-US"/>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1758111529"/>
      </p:ext>
    </p:extLst>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type="blank" preserve="1">
  <p:cSld name="Blank">
    <p:bg>
      <p:bgPr>
        <a:solidFill>
          <a:srgbClr val="FFFFDF"/>
        </a:solidFill>
        <a:effectLst/>
      </p:bgPr>
    </p:bg>
    <p:spTree>
      <p:nvGrpSpPr>
        <p:cNvPr id="1" name=""/>
        <p:cNvGrpSpPr/>
        <p:nvPr/>
      </p:nvGrpSpPr>
      <p:grpSpPr>
        <a:xfrm>
          <a:off x="0" y="0"/>
          <a:ext cx="0" cy="0"/>
          <a:chOff x="0" y="0"/>
          <a:chExt cx="0" cy="0"/>
        </a:xfrm>
      </p:grpSpPr>
      <p:grpSp>
        <p:nvGrpSpPr>
          <p:cNvPr id="5" name="Group 4"/>
          <p:cNvGrpSpPr/>
          <p:nvPr/>
        </p:nvGrpSpPr>
        <p:grpSpPr>
          <a:xfrm>
            <a:off x="0" y="0"/>
            <a:ext cx="9144000" cy="6721478"/>
            <a:chOff x="0" y="0"/>
            <a:chExt cx="9144000" cy="6721478"/>
          </a:xfrm>
        </p:grpSpPr>
        <p:sp>
          <p:nvSpPr>
            <p:cNvPr id="6" name="Rectangle 5"/>
            <p:cNvSpPr/>
            <p:nvPr userDrawn="1"/>
          </p:nvSpPr>
          <p:spPr>
            <a:xfrm>
              <a:off x="149416" y="149426"/>
              <a:ext cx="8840497" cy="6572052"/>
            </a:xfrm>
            <a:prstGeom prst="rect">
              <a:avLst/>
            </a:prstGeom>
            <a:noFill/>
            <a:ln>
              <a:solidFill>
                <a:srgbClr val="002147"/>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pic>
          <p:nvPicPr>
            <p:cNvPr id="7" name="Picture 6"/>
            <p:cNvPicPr>
              <a:picLocks noChangeAspect="1"/>
            </p:cNvPicPr>
            <p:nvPr userDrawn="1"/>
          </p:nvPicPr>
          <p:blipFill>
            <a:blip r:embed="rId2" cstate="print">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tretch>
              <a:fillRect/>
            </a:stretch>
          </p:blipFill>
          <p:spPr>
            <a:xfrm>
              <a:off x="0" y="0"/>
              <a:ext cx="9144000" cy="457200"/>
            </a:xfrm>
            <a:prstGeom prst="rect">
              <a:avLst/>
            </a:prstGeom>
            <a:effectLst>
              <a:glow rad="101600">
                <a:srgbClr val="002147">
                  <a:alpha val="75000"/>
                </a:srgbClr>
              </a:glow>
            </a:effectLst>
          </p:spPr>
        </p:pic>
      </p:grpSp>
      <p:sp>
        <p:nvSpPr>
          <p:cNvPr id="2" name="Date Placeholder 1"/>
          <p:cNvSpPr>
            <a:spLocks noGrp="1"/>
          </p:cNvSpPr>
          <p:nvPr>
            <p:ph type="dt" sz="half" idx="10"/>
          </p:nvPr>
        </p:nvSpPr>
        <p:spPr/>
        <p:txBody>
          <a:bodyPr/>
          <a:lstStyle/>
          <a:p>
            <a:r>
              <a:rPr lang="en-US" smtClean="0"/>
              <a:t>August 24, 2014</a:t>
            </a:r>
            <a:endParaRPr lang="en-US"/>
          </a:p>
        </p:txBody>
      </p:sp>
      <p:sp>
        <p:nvSpPr>
          <p:cNvPr id="3" name="Footer Placeholder 2"/>
          <p:cNvSpPr>
            <a:spLocks noGrp="1"/>
          </p:cNvSpPr>
          <p:nvPr>
            <p:ph type="ftr" sz="quarter" idx="11"/>
          </p:nvPr>
        </p:nvSpPr>
        <p:spPr/>
        <p:txBody>
          <a:bodyPr/>
          <a:lstStyle/>
          <a:p>
            <a:r>
              <a:rPr lang="en-US" smtClean="0"/>
              <a:t>*SEM 2014, Dublin</a:t>
            </a:r>
            <a:endParaRPr lang="en-US"/>
          </a:p>
        </p:txBody>
      </p:sp>
      <p:sp>
        <p:nvSpPr>
          <p:cNvPr id="4" name="Slide Number Placeholder 3"/>
          <p:cNvSpPr>
            <a:spLocks noGrp="1"/>
          </p:cNvSpPr>
          <p:nvPr>
            <p:ph type="sldNum" sz="quarter" idx="12"/>
          </p:nvPr>
        </p:nvSpPr>
        <p:spPr/>
        <p:txBody>
          <a:bodyPr/>
          <a:lstStyle/>
          <a:p>
            <a:fld id="{D251BFE7-20A4-0B42-889B-682D60CD3310}" type="slidenum">
              <a:rPr lang="en-US" smtClean="0"/>
              <a:pPr/>
              <a:t>‹#›</a:t>
            </a:fld>
            <a:endParaRPr lang="en-US"/>
          </a:p>
        </p:txBody>
      </p:sp>
      <p:grpSp>
        <p:nvGrpSpPr>
          <p:cNvPr id="8" name="Group 7"/>
          <p:cNvGrpSpPr/>
          <p:nvPr userDrawn="1"/>
        </p:nvGrpSpPr>
        <p:grpSpPr>
          <a:xfrm>
            <a:off x="0" y="0"/>
            <a:ext cx="9144000" cy="6721478"/>
            <a:chOff x="0" y="0"/>
            <a:chExt cx="9144000" cy="6721478"/>
          </a:xfrm>
        </p:grpSpPr>
        <p:sp>
          <p:nvSpPr>
            <p:cNvPr id="9" name="Rectangle 8"/>
            <p:cNvSpPr/>
            <p:nvPr userDrawn="1"/>
          </p:nvSpPr>
          <p:spPr>
            <a:xfrm>
              <a:off x="149416" y="149426"/>
              <a:ext cx="8840497" cy="6572052"/>
            </a:xfrm>
            <a:prstGeom prst="rect">
              <a:avLst/>
            </a:prstGeom>
            <a:noFill/>
            <a:ln>
              <a:solidFill>
                <a:srgbClr val="002147"/>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pic>
          <p:nvPicPr>
            <p:cNvPr id="10" name="Picture 9"/>
            <p:cNvPicPr>
              <a:picLocks noChangeAspect="1"/>
            </p:cNvPicPr>
            <p:nvPr userDrawn="1"/>
          </p:nvPicPr>
          <p:blipFill>
            <a:blip r:embed="rId2" cstate="print">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tretch>
              <a:fillRect/>
            </a:stretch>
          </p:blipFill>
          <p:spPr>
            <a:xfrm>
              <a:off x="0" y="0"/>
              <a:ext cx="9144000" cy="457200"/>
            </a:xfrm>
            <a:prstGeom prst="rect">
              <a:avLst/>
            </a:prstGeom>
            <a:effectLst>
              <a:glow rad="101600">
                <a:srgbClr val="002147">
                  <a:alpha val="75000"/>
                </a:srgbClr>
              </a:glow>
            </a:effectLst>
          </p:spPr>
        </p:pic>
      </p:gr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302416926"/>
      </p:ext>
    </p:extLst>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lvl1pPr>
              <a:defRPr sz="3200"/>
            </a:lvl1pPr>
          </a:lstStyle>
          <a:p>
            <a:r>
              <a:rPr lang="en-US" smtClean="0"/>
              <a:t>Click to edit Master title style</a:t>
            </a:r>
            <a:endParaRPr/>
          </a:p>
        </p:txBody>
      </p:sp>
      <p:sp>
        <p:nvSpPr>
          <p:cNvPr id="3" name="Content Placeholder 2"/>
          <p:cNvSpPr>
            <a:spLocks noGrp="1"/>
          </p:cNvSpPr>
          <p:nvPr>
            <p:ph idx="1"/>
          </p:nvPr>
        </p:nvSpPr>
        <p:spPr>
          <a:xfrm>
            <a:off x="4231386" y="1600200"/>
            <a:ext cx="4083939" cy="4572001"/>
          </a:xfrm>
        </p:spPr>
        <p:txBody>
          <a:bodyPr>
            <a:normAutofit/>
          </a:bodyPr>
          <a:lstStyle>
            <a:lvl1pPr>
              <a:defRPr sz="2000"/>
            </a:lvl1pPr>
            <a:lvl2pPr>
              <a:defRPr sz="16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Text Placeholder 3"/>
          <p:cNvSpPr>
            <a:spLocks noGrp="1"/>
          </p:cNvSpPr>
          <p:nvPr>
            <p:ph type="body" sz="half" idx="2"/>
          </p:nvPr>
        </p:nvSpPr>
        <p:spPr>
          <a:xfrm>
            <a:off x="828675" y="1600200"/>
            <a:ext cx="3288411" cy="4572000"/>
          </a:xfrm>
        </p:spPr>
        <p:txBody>
          <a:bodyPr>
            <a:normAutofit/>
          </a:bodyPr>
          <a:lstStyle>
            <a:lvl1pPr marL="0" indent="0">
              <a:spcBef>
                <a:spcPts val="1200"/>
              </a:spcBef>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r>
              <a:rPr lang="en-US" smtClean="0"/>
              <a:t>August 24, 2014</a:t>
            </a:r>
            <a:endParaRPr lang="en-US"/>
          </a:p>
        </p:txBody>
      </p:sp>
      <p:sp>
        <p:nvSpPr>
          <p:cNvPr id="6" name="Footer Placeholder 5"/>
          <p:cNvSpPr>
            <a:spLocks noGrp="1"/>
          </p:cNvSpPr>
          <p:nvPr>
            <p:ph type="ftr" sz="quarter" idx="11"/>
          </p:nvPr>
        </p:nvSpPr>
        <p:spPr/>
        <p:txBody>
          <a:bodyPr/>
          <a:lstStyle/>
          <a:p>
            <a:r>
              <a:rPr lang="en-US" smtClean="0"/>
              <a:t>*SEM 2014, Dublin</a:t>
            </a:r>
            <a:endParaRPr lang="en-US"/>
          </a:p>
        </p:txBody>
      </p:sp>
      <p:sp>
        <p:nvSpPr>
          <p:cNvPr id="7" name="Slide Number Placeholder 6"/>
          <p:cNvSpPr>
            <a:spLocks noGrp="1"/>
          </p:cNvSpPr>
          <p:nvPr>
            <p:ph type="sldNum" sz="quarter" idx="12"/>
          </p:nvPr>
        </p:nvSpPr>
        <p:spPr/>
        <p:txBody>
          <a:bodyPr/>
          <a:lstStyle/>
          <a:p>
            <a:fld id="{D251BFE7-20A4-0B42-889B-682D60CD3310}" type="slidenum">
              <a:rPr lang="en-US" smtClean="0"/>
              <a:pPr/>
              <a:t>‹#›</a:t>
            </a:fld>
            <a:endParaRPr lang="en-US"/>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3769764688"/>
      </p:ext>
    </p:extLst>
  </p:cSld>
  <p:clrMapOvr>
    <a:masterClrMapping/>
  </p:clrMapOvr>
  <p:transition spd="med"/>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4" Type="http://schemas.openxmlformats.org/officeDocument/2006/relationships/image" Target="../media/image1.png"/><Relationship Id="rId15" Type="http://schemas.openxmlformats.org/officeDocument/2006/relationships/image" Target="../media/image2.pdf"/><Relationship Id="rId16" Type="http://schemas.openxmlformats.org/officeDocument/2006/relationships/image" Target="../media/image31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rgbClr val="FFFFDF"/>
        </a:solidFill>
        <a:effectLst/>
      </p:bgPr>
    </p:bg>
    <p:spTree>
      <p:nvGrpSpPr>
        <p:cNvPr id="1" name=""/>
        <p:cNvGrpSpPr/>
        <p:nvPr/>
      </p:nvGrpSpPr>
      <p:grpSpPr>
        <a:xfrm>
          <a:off x="0" y="0"/>
          <a:ext cx="0" cy="0"/>
          <a:chOff x="0" y="0"/>
          <a:chExt cx="0" cy="0"/>
        </a:xfrm>
      </p:grpSpPr>
      <p:pic>
        <p:nvPicPr>
          <p:cNvPr id="15" name="Picture 14" descr="dwnld_ua_shadow_wilbur_blue.png"/>
          <p:cNvPicPr>
            <a:picLocks noChangeAspect="1"/>
          </p:cNvPicPr>
          <p:nvPr/>
        </p:nvPicPr>
        <p:blipFill>
          <a:blip r:embed="rId14">
            <a:alphaModFix amt="85000"/>
          </a:blip>
          <a:stretch>
            <a:fillRect/>
          </a:stretch>
        </p:blipFill>
        <p:spPr>
          <a:xfrm>
            <a:off x="8024373" y="6376640"/>
            <a:ext cx="292608" cy="300335"/>
          </a:xfrm>
          <a:prstGeom prst="rect">
            <a:avLst/>
          </a:prstGeom>
        </p:spPr>
      </p:pic>
      <p:sp>
        <p:nvSpPr>
          <p:cNvPr id="2" name="Title Placeholder 1"/>
          <p:cNvSpPr>
            <a:spLocks noGrp="1"/>
          </p:cNvSpPr>
          <p:nvPr>
            <p:ph type="title"/>
          </p:nvPr>
        </p:nvSpPr>
        <p:spPr>
          <a:xfrm>
            <a:off x="830956" y="480316"/>
            <a:ext cx="7487793" cy="774694"/>
          </a:xfrm>
          <a:prstGeom prst="rect">
            <a:avLst/>
          </a:prstGeom>
        </p:spPr>
        <p:txBody>
          <a:bodyPr vert="horz" lIns="0" tIns="45720" rIns="0" bIns="45720" rtlCol="0" anchor="b">
            <a:normAutofit/>
          </a:bodyPr>
          <a:lstStyle/>
          <a:p>
            <a:r>
              <a:rPr lang="en-US" smtClean="0"/>
              <a:t>Click to edit Master title style</a:t>
            </a:r>
            <a:endParaRPr dirty="0"/>
          </a:p>
        </p:txBody>
      </p:sp>
      <p:sp>
        <p:nvSpPr>
          <p:cNvPr id="3" name="Text Placeholder 2"/>
          <p:cNvSpPr>
            <a:spLocks noGrp="1"/>
          </p:cNvSpPr>
          <p:nvPr>
            <p:ph type="body" idx="1"/>
          </p:nvPr>
        </p:nvSpPr>
        <p:spPr>
          <a:xfrm>
            <a:off x="828675" y="1600200"/>
            <a:ext cx="7486650" cy="4572000"/>
          </a:xfrm>
          <a:prstGeom prst="rect">
            <a:avLst/>
          </a:prstGeom>
        </p:spPr>
        <p:txBody>
          <a:bodyPr vert="horz" lIns="0" tIns="45720" rIns="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2"/>
          </p:nvPr>
        </p:nvSpPr>
        <p:spPr>
          <a:xfrm>
            <a:off x="828675" y="6356352"/>
            <a:ext cx="1372169" cy="365125"/>
          </a:xfrm>
          <a:prstGeom prst="rect">
            <a:avLst/>
          </a:prstGeom>
        </p:spPr>
        <p:txBody>
          <a:bodyPr vert="horz" lIns="0" tIns="45720" rIns="0" bIns="45720" rtlCol="0" anchor="ctr"/>
          <a:lstStyle>
            <a:lvl1pPr algn="l">
              <a:defRPr sz="1100" b="0" i="0">
                <a:solidFill>
                  <a:schemeClr val="tx1">
                    <a:lumMod val="60000"/>
                    <a:lumOff val="40000"/>
                  </a:schemeClr>
                </a:solidFill>
                <a:latin typeface="+mn-lt"/>
              </a:defRPr>
            </a:lvl1pPr>
          </a:lstStyle>
          <a:p>
            <a:r>
              <a:rPr lang="en-US" smtClean="0"/>
              <a:t>August 24, 2014</a:t>
            </a:r>
            <a:endParaRPr lang="en-US" dirty="0"/>
          </a:p>
        </p:txBody>
      </p:sp>
      <p:sp>
        <p:nvSpPr>
          <p:cNvPr id="5" name="Footer Placeholder 4"/>
          <p:cNvSpPr>
            <a:spLocks noGrp="1"/>
          </p:cNvSpPr>
          <p:nvPr>
            <p:ph type="ftr" sz="quarter" idx="3"/>
          </p:nvPr>
        </p:nvSpPr>
        <p:spPr>
          <a:xfrm>
            <a:off x="2200844" y="6356350"/>
            <a:ext cx="4742312" cy="365126"/>
          </a:xfrm>
          <a:prstGeom prst="rect">
            <a:avLst/>
          </a:prstGeom>
        </p:spPr>
        <p:txBody>
          <a:bodyPr vert="horz" lIns="0" tIns="45720" rIns="0" bIns="45720" rtlCol="0" anchor="ctr"/>
          <a:lstStyle>
            <a:lvl1pPr algn="ctr">
              <a:defRPr sz="1100" b="0" i="0">
                <a:solidFill>
                  <a:schemeClr val="tx1">
                    <a:lumMod val="60000"/>
                    <a:lumOff val="40000"/>
                  </a:schemeClr>
                </a:solidFill>
                <a:latin typeface="+mn-lt"/>
              </a:defRPr>
            </a:lvl1pPr>
          </a:lstStyle>
          <a:p>
            <a:r>
              <a:rPr lang="en-US" smtClean="0"/>
              <a:t>*SEM 2014, Dublin</a:t>
            </a:r>
            <a:endParaRPr lang="en-US" dirty="0"/>
          </a:p>
        </p:txBody>
      </p:sp>
      <p:sp>
        <p:nvSpPr>
          <p:cNvPr id="6" name="Slide Number Placeholder 5"/>
          <p:cNvSpPr>
            <a:spLocks noGrp="1"/>
          </p:cNvSpPr>
          <p:nvPr>
            <p:ph type="sldNum" sz="quarter" idx="4"/>
          </p:nvPr>
        </p:nvSpPr>
        <p:spPr>
          <a:xfrm>
            <a:off x="8024373" y="6356352"/>
            <a:ext cx="289813" cy="365125"/>
          </a:xfrm>
          <a:prstGeom prst="rect">
            <a:avLst/>
          </a:prstGeom>
        </p:spPr>
        <p:txBody>
          <a:bodyPr vert="horz" lIns="0" tIns="45720" rIns="0" bIns="45720" rtlCol="0" anchor="ctr"/>
          <a:lstStyle>
            <a:lvl1pPr algn="ctr">
              <a:defRPr sz="1100">
                <a:solidFill>
                  <a:schemeClr val="bg1"/>
                </a:solidFill>
                <a:latin typeface="+mn-lt"/>
              </a:defRPr>
            </a:lvl1pPr>
          </a:lstStyle>
          <a:p>
            <a:fld id="{D251BFE7-20A4-0B42-889B-682D60CD3310}" type="slidenum">
              <a:rPr lang="en-US" smtClean="0"/>
              <a:pPr/>
              <a:t>‹#›</a:t>
            </a:fld>
            <a:endParaRPr lang="en-US" dirty="0"/>
          </a:p>
        </p:txBody>
      </p:sp>
      <p:grpSp>
        <p:nvGrpSpPr>
          <p:cNvPr id="8" name="Group 14"/>
          <p:cNvGrpSpPr/>
          <p:nvPr/>
        </p:nvGrpSpPr>
        <p:grpSpPr>
          <a:xfrm>
            <a:off x="829813" y="1301050"/>
            <a:ext cx="7488936" cy="84403"/>
            <a:chOff x="1073150" y="1219201"/>
            <a:chExt cx="10058400" cy="63125"/>
          </a:xfrm>
        </p:grpSpPr>
        <p:cxnSp>
          <p:nvCxnSpPr>
            <p:cNvPr id="13" name="Straight Connector 12"/>
            <p:cNvCxnSpPr/>
            <p:nvPr/>
          </p:nvCxnSpPr>
          <p:spPr>
            <a:xfrm rot="10800000">
              <a:off x="1073150" y="1219201"/>
              <a:ext cx="10058400" cy="0"/>
            </a:xfrm>
            <a:prstGeom prst="line">
              <a:avLst/>
            </a:prstGeom>
            <a:ln w="38100" cap="flat">
              <a:solidFill>
                <a:srgbClr val="800000"/>
              </a:solidFill>
              <a:miter lim="800000"/>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rot="10800000">
              <a:off x="1073150" y="1282326"/>
              <a:ext cx="10058400" cy="0"/>
            </a:xfrm>
            <a:prstGeom prst="line">
              <a:avLst/>
            </a:prstGeom>
            <a:ln w="12700" cap="flat">
              <a:solidFill>
                <a:srgbClr val="800000"/>
              </a:solidFill>
              <a:miter lim="800000"/>
            </a:ln>
          </p:spPr>
          <p:style>
            <a:lnRef idx="1">
              <a:schemeClr val="accent1"/>
            </a:lnRef>
            <a:fillRef idx="0">
              <a:schemeClr val="accent1"/>
            </a:fillRef>
            <a:effectRef idx="0">
              <a:schemeClr val="accent1"/>
            </a:effectRef>
            <a:fontRef idx="minor">
              <a:schemeClr val="tx1"/>
            </a:fontRef>
          </p:style>
        </p:cxnSp>
      </p:grpSp>
      <p:pic>
        <p:nvPicPr>
          <p:cNvPr id="16" name="Picture 15" descr="dwnld_ua_shadow_wilbur_blue.png"/>
          <p:cNvPicPr>
            <a:picLocks noChangeAspect="1"/>
          </p:cNvPicPr>
          <p:nvPr/>
        </p:nvPicPr>
        <p:blipFill>
          <a:blip r:embed="rId14">
            <a:alphaModFix amt="85000"/>
          </a:blip>
          <a:stretch>
            <a:fillRect/>
          </a:stretch>
        </p:blipFill>
        <p:spPr>
          <a:xfrm>
            <a:off x="8024373" y="6376640"/>
            <a:ext cx="292608" cy="300335"/>
          </a:xfrm>
          <a:prstGeom prst="rect">
            <a:avLst/>
          </a:prstGeom>
        </p:spPr>
      </p:pic>
      <p:grpSp>
        <p:nvGrpSpPr>
          <p:cNvPr id="24" name="Group 23"/>
          <p:cNvGrpSpPr/>
          <p:nvPr userDrawn="1"/>
        </p:nvGrpSpPr>
        <p:grpSpPr>
          <a:xfrm>
            <a:off x="-1" y="0"/>
            <a:ext cx="9144001" cy="6721478"/>
            <a:chOff x="-1" y="0"/>
            <a:chExt cx="9144001" cy="6721478"/>
          </a:xfrm>
        </p:grpSpPr>
        <p:sp>
          <p:nvSpPr>
            <p:cNvPr id="19" name="Rectangle 18"/>
            <p:cNvSpPr/>
            <p:nvPr userDrawn="1"/>
          </p:nvSpPr>
          <p:spPr>
            <a:xfrm>
              <a:off x="149416" y="149426"/>
              <a:ext cx="8840497" cy="6572052"/>
            </a:xfrm>
            <a:prstGeom prst="rect">
              <a:avLst/>
            </a:prstGeom>
            <a:noFill/>
            <a:ln>
              <a:solidFill>
                <a:srgbClr val="002147"/>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grpSp>
          <p:nvGrpSpPr>
            <p:cNvPr id="23" name="Group 22"/>
            <p:cNvGrpSpPr/>
            <p:nvPr userDrawn="1"/>
          </p:nvGrpSpPr>
          <p:grpSpPr>
            <a:xfrm>
              <a:off x="-1" y="0"/>
              <a:ext cx="9144001" cy="457200"/>
              <a:chOff x="-1" y="0"/>
              <a:chExt cx="9144001" cy="457200"/>
            </a:xfrm>
          </p:grpSpPr>
          <p:sp>
            <p:nvSpPr>
              <p:cNvPr id="18" name="Rectangle 17"/>
              <p:cNvSpPr/>
              <p:nvPr userDrawn="1"/>
            </p:nvSpPr>
            <p:spPr>
              <a:xfrm>
                <a:off x="-1" y="0"/>
                <a:ext cx="9144001" cy="457200"/>
              </a:xfrm>
              <a:prstGeom prst="rect">
                <a:avLst/>
              </a:prstGeom>
              <a:solidFill>
                <a:srgbClr val="002147"/>
              </a:solidFill>
              <a:ln>
                <a:noFill/>
              </a:ln>
              <a:effectLst>
                <a:glow rad="101600">
                  <a:srgbClr val="002147">
                    <a:alpha val="75000"/>
                  </a:srgbClr>
                </a:glow>
                <a:outerShdw blurRad="39000" dist="25400" dir="5400000" rotWithShape="0">
                  <a:srgbClr val="000000">
                    <a:alpha val="38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1" name="Picture 20" descr="rev_ua_a-line_200-281.eps"/>
              <p:cNvPicPr>
                <a:picLocks noChangeAspect="1"/>
              </p:cNvPicPr>
              <p:nvPr userDrawn="1"/>
            </p:nvPicPr>
            <mc:AlternateContent xmlns:ma="http://schemas.microsoft.com/office/mac/drawingml/2008/main">
              <mc:Choice Requires="ma">
                <p:blipFill>
                  <a:blip r:embed="rId15"/>
                  <a:stretch>
                    <a:fillRect/>
                  </a:stretch>
                </p:blipFill>
              </mc:Choice>
              <mc:Fallback xmlns:ma="http://schemas.microsoft.com/office/mac/drawingml/2008/main" xmlns="" xmlns:a="http://schemas.openxmlformats.org/drawingml/2006/main" xmlns:r="http://schemas.openxmlformats.org/officeDocument/2006/relationships" xmlns:mc="http://schemas.openxmlformats.org/markup-compatibility/2006" xmlns:mv="urn:schemas-microsoft-com:mac:vml" xmlns:p="http://schemas.openxmlformats.org/presentationml/2006/main">
                <p:blipFill>
                  <a:blip r:embed="rId16"/>
                  <a:stretch>
                    <a:fillRect/>
                  </a:stretch>
                </p:blipFill>
              </mc:Fallback>
            </mc:AlternateContent>
            <p:spPr>
              <a:xfrm>
                <a:off x="313631" y="69850"/>
                <a:ext cx="3492500" cy="317500"/>
              </a:xfrm>
              <a:prstGeom prst="rect">
                <a:avLst/>
              </a:prstGeom>
            </p:spPr>
          </p:pic>
        </p:grpSp>
      </p:gr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2346251051"/>
      </p:ext>
    </p:extLst>
  </p:cSld>
  <p:clrMap bg1="lt1" tx1="dk1" bg2="lt2" tx2="dk2" accent1="accent1" accent2="accent2" accent3="accent3" accent4="accent4" accent5="accent5" accent6="accent6" hlink="hlink" folHlink="folHlink"/>
  <p:sldLayoutIdLst>
    <p:sldLayoutId id="2147484031" r:id="rId1"/>
    <p:sldLayoutId id="2147484032" r:id="rId2"/>
    <p:sldLayoutId id="2147484033" r:id="rId3"/>
    <p:sldLayoutId id="2147484034" r:id="rId4"/>
    <p:sldLayoutId id="2147484035" r:id="rId5"/>
    <p:sldLayoutId id="2147484036" r:id="rId6"/>
    <p:sldLayoutId id="2147484037" r:id="rId7"/>
    <p:sldLayoutId id="2147484038" r:id="rId8"/>
    <p:sldLayoutId id="2147484039" r:id="rId9"/>
    <p:sldLayoutId id="2147484040" r:id="rId10"/>
    <p:sldLayoutId id="2147484041" r:id="rId11"/>
    <p:sldLayoutId id="2147484042" r:id="rId12"/>
  </p:sldLayoutIdLst>
  <p:transition spd="med"/>
  <p:timing>
    <p:tnLst>
      <p:par>
        <p:cTn id="1" dur="indefinite" restart="never" nodeType="tmRoot"/>
      </p:par>
    </p:tnLst>
  </p:timing>
  <p:hf hdr="0"/>
  <p:txStyles>
    <p:titleStyle>
      <a:lvl1pPr algn="l" defTabSz="914400" rtl="0" eaLnBrk="1" latinLnBrk="0" hangingPunct="1">
        <a:lnSpc>
          <a:spcPct val="90000"/>
        </a:lnSpc>
        <a:spcBef>
          <a:spcPct val="0"/>
        </a:spcBef>
        <a:buNone/>
        <a:defRPr sz="2800" kern="1200">
          <a:solidFill>
            <a:srgbClr val="002147"/>
          </a:solidFill>
          <a:latin typeface="+mj-lt"/>
          <a:ea typeface="+mj-ea"/>
          <a:cs typeface="+mj-cs"/>
        </a:defRPr>
      </a:lvl1pPr>
    </p:titleStyle>
    <p:bodyStyle>
      <a:lvl1pPr marL="228600" indent="-228600" algn="l" defTabSz="914400" rtl="0" eaLnBrk="1" latinLnBrk="0" hangingPunct="1">
        <a:lnSpc>
          <a:spcPct val="90000"/>
        </a:lnSpc>
        <a:spcBef>
          <a:spcPts val="1800"/>
        </a:spcBef>
        <a:buFont typeface="Wingdings" panose="05000000000000000000" pitchFamily="2" charset="2"/>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600"/>
        </a:spcBef>
        <a:buFont typeface="Wingdings" panose="05000000000000000000" pitchFamily="2" charset="2"/>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600"/>
        </a:spcBef>
        <a:buFont typeface="Wingdings" panose="05000000000000000000" pitchFamily="2" charset="2"/>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600"/>
        </a:spcBef>
        <a:buFont typeface="Wingdings" panose="05000000000000000000" pitchFamily="2" charset="2"/>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600"/>
        </a:spcBef>
        <a:buFont typeface="Wingdings" panose="05000000000000000000" pitchFamily="2" charset="2"/>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a="http://schemas.openxmlformats.org/drawingml/2006/main" xmlns:r="http://schemas.openxmlformats.org/officeDocument/2006/relationships" xmlns:p="http://schemas.openxmlformats.org/presentationml/2006/main" xmlns:mc="http://schemas.openxmlformats.org/markup-compatibility/2006" xmlns:mv="urn:schemas-microsoft-com:mac:vml" xmlns:p15="http://schemas.microsoft.com/office/powerpoint/2012/main" xmlns="">
        <p15:guide id="1" pos="696">
          <p15:clr>
            <a:srgbClr val="F26B43"/>
          </p15:clr>
        </p15:guide>
        <p15:guide id="2" pos="6984">
          <p15:clr>
            <a:srgbClr val="F26B43"/>
          </p15:clr>
        </p15:guide>
        <p15:guide id="3" orient="horz" pos="1008">
          <p15:clr>
            <a:srgbClr val="F26B43"/>
          </p15:clr>
        </p15:guide>
        <p15:guide id="4" orient="horz" pos="3888">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6.jpeg"/><Relationship Id="rId4" Type="http://schemas.openxmlformats.org/officeDocument/2006/relationships/image" Target="../media/image7.jpeg"/><Relationship Id="rId5" Type="http://schemas.openxmlformats.org/officeDocument/2006/relationships/image" Target="../media/image8.jpeg"/><Relationship Id="rId6" Type="http://schemas.openxmlformats.org/officeDocument/2006/relationships/image" Target="../media/image9.jpeg"/><Relationship Id="rId7" Type="http://schemas.openxmlformats.org/officeDocument/2006/relationships/image" Target="../media/image10.jpeg"/><Relationship Id="rId1" Type="http://schemas.openxmlformats.org/officeDocument/2006/relationships/slideLayout" Target="../slideLayouts/slideLayout8.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19.pdf"/><Relationship Id="rId4" Type="http://schemas.openxmlformats.org/officeDocument/2006/relationships/image" Target="../media/image20.png"/><Relationship Id="rId5" Type="http://schemas.openxmlformats.org/officeDocument/2006/relationships/image" Target="../media/image6.jpeg"/><Relationship Id="rId6" Type="http://schemas.openxmlformats.org/officeDocument/2006/relationships/image" Target="../media/image7.jpeg"/><Relationship Id="rId7" Type="http://schemas.openxmlformats.org/officeDocument/2006/relationships/image" Target="../media/image8.jpeg"/><Relationship Id="rId8" Type="http://schemas.openxmlformats.org/officeDocument/2006/relationships/image" Target="../media/image9.jpeg"/><Relationship Id="rId9" Type="http://schemas.openxmlformats.org/officeDocument/2006/relationships/image" Target="../media/image10.jpeg"/><Relationship Id="rId1" Type="http://schemas.openxmlformats.org/officeDocument/2006/relationships/slideLayout" Target="../slideLayouts/slideLayout8.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6.jpeg"/><Relationship Id="rId4" Type="http://schemas.openxmlformats.org/officeDocument/2006/relationships/image" Target="../media/image7.jpeg"/><Relationship Id="rId5" Type="http://schemas.openxmlformats.org/officeDocument/2006/relationships/image" Target="../media/image8.jpeg"/><Relationship Id="rId6" Type="http://schemas.openxmlformats.org/officeDocument/2006/relationships/image" Target="../media/image9.jpeg"/><Relationship Id="rId7" Type="http://schemas.openxmlformats.org/officeDocument/2006/relationships/image" Target="../media/image10.jpeg"/><Relationship Id="rId1" Type="http://schemas.openxmlformats.org/officeDocument/2006/relationships/slideLayout" Target="../slideLayouts/slideLayout8.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6.jpeg"/><Relationship Id="rId4" Type="http://schemas.openxmlformats.org/officeDocument/2006/relationships/image" Target="../media/image7.jpeg"/><Relationship Id="rId5" Type="http://schemas.openxmlformats.org/officeDocument/2006/relationships/image" Target="../media/image8.jpeg"/><Relationship Id="rId6" Type="http://schemas.openxmlformats.org/officeDocument/2006/relationships/image" Target="../media/image9.jpeg"/><Relationship Id="rId7" Type="http://schemas.openxmlformats.org/officeDocument/2006/relationships/image" Target="../media/image10.jpe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6.jpeg"/><Relationship Id="rId4" Type="http://schemas.openxmlformats.org/officeDocument/2006/relationships/image" Target="../media/image7.jpeg"/><Relationship Id="rId5" Type="http://schemas.openxmlformats.org/officeDocument/2006/relationships/image" Target="../media/image8.jpeg"/><Relationship Id="rId6" Type="http://schemas.openxmlformats.org/officeDocument/2006/relationships/image" Target="../media/image9.jpeg"/><Relationship Id="rId7" Type="http://schemas.openxmlformats.org/officeDocument/2006/relationships/image" Target="../media/image10.jpe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20.pdf"/><Relationship Id="rId4" Type="http://schemas.openxmlformats.org/officeDocument/2006/relationships/image" Target="../media/image22.png"/><Relationship Id="rId5" Type="http://schemas.openxmlformats.org/officeDocument/2006/relationships/image" Target="../media/image21.pdf"/><Relationship Id="rId6" Type="http://schemas.openxmlformats.org/officeDocument/2006/relationships/image" Target="../media/image24.png"/><Relationship Id="rId7" Type="http://schemas.openxmlformats.org/officeDocument/2006/relationships/image" Target="../media/image6.jpeg"/><Relationship Id="rId8" Type="http://schemas.openxmlformats.org/officeDocument/2006/relationships/image" Target="../media/image7.jpeg"/><Relationship Id="rId9" Type="http://schemas.openxmlformats.org/officeDocument/2006/relationships/image" Target="../media/image8.jpeg"/><Relationship Id="rId10" Type="http://schemas.openxmlformats.org/officeDocument/2006/relationships/image" Target="../media/image9.jpeg"/><Relationship Id="rId11" Type="http://schemas.openxmlformats.org/officeDocument/2006/relationships/image" Target="../media/image10.jpe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22.pdf"/><Relationship Id="rId4" Type="http://schemas.openxmlformats.org/officeDocument/2006/relationships/image" Target="../media/image26.png"/><Relationship Id="rId5" Type="http://schemas.openxmlformats.org/officeDocument/2006/relationships/image" Target="../media/image23.pdf"/><Relationship Id="rId6" Type="http://schemas.openxmlformats.org/officeDocument/2006/relationships/image" Target="../media/image281.png"/><Relationship Id="rId7" Type="http://schemas.openxmlformats.org/officeDocument/2006/relationships/image" Target="../media/image6.jpeg"/><Relationship Id="rId8" Type="http://schemas.openxmlformats.org/officeDocument/2006/relationships/image" Target="../media/image7.jpeg"/><Relationship Id="rId9" Type="http://schemas.openxmlformats.org/officeDocument/2006/relationships/image" Target="../media/image8.jpeg"/><Relationship Id="rId10" Type="http://schemas.openxmlformats.org/officeDocument/2006/relationships/image" Target="../media/image9.jpeg"/><Relationship Id="rId11" Type="http://schemas.openxmlformats.org/officeDocument/2006/relationships/image" Target="../media/image10.jpe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1" Type="http://schemas.openxmlformats.org/officeDocument/2006/relationships/image" Target="../media/image8.jpeg"/><Relationship Id="rId12" Type="http://schemas.openxmlformats.org/officeDocument/2006/relationships/image" Target="../media/image9.jpeg"/><Relationship Id="rId13" Type="http://schemas.openxmlformats.org/officeDocument/2006/relationships/image" Target="../media/image10.jpeg"/><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4.pdf"/><Relationship Id="rId4" Type="http://schemas.openxmlformats.org/officeDocument/2006/relationships/image" Target="../media/image301.png"/><Relationship Id="rId5" Type="http://schemas.openxmlformats.org/officeDocument/2006/relationships/image" Target="../media/image25.pdf"/><Relationship Id="rId6" Type="http://schemas.openxmlformats.org/officeDocument/2006/relationships/image" Target="../media/image32.png"/><Relationship Id="rId7" Type="http://schemas.openxmlformats.org/officeDocument/2006/relationships/image" Target="../media/image26.pdf"/><Relationship Id="rId8" Type="http://schemas.openxmlformats.org/officeDocument/2006/relationships/image" Target="../media/image34.png"/><Relationship Id="rId9" Type="http://schemas.openxmlformats.org/officeDocument/2006/relationships/image" Target="../media/image6.jpeg"/><Relationship Id="rId10" Type="http://schemas.openxmlformats.org/officeDocument/2006/relationships/image" Target="../media/image7.jpeg"/></Relationships>
</file>

<file path=ppt/slides/_rels/slide18.xml.rels><?xml version="1.0" encoding="UTF-8" standalone="yes"?>
<Relationships xmlns="http://schemas.openxmlformats.org/package/2006/relationships"><Relationship Id="rId3" Type="http://schemas.openxmlformats.org/officeDocument/2006/relationships/image" Target="../media/image6.jpeg"/><Relationship Id="rId4" Type="http://schemas.openxmlformats.org/officeDocument/2006/relationships/image" Target="../media/image7.jpeg"/><Relationship Id="rId5" Type="http://schemas.openxmlformats.org/officeDocument/2006/relationships/image" Target="../media/image8.jpeg"/><Relationship Id="rId6" Type="http://schemas.openxmlformats.org/officeDocument/2006/relationships/image" Target="../media/image9.jpeg"/><Relationship Id="rId7" Type="http://schemas.openxmlformats.org/officeDocument/2006/relationships/image" Target="../media/image10.jpeg"/><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8.png"/><Relationship Id="rId5" Type="http://schemas.openxmlformats.org/officeDocument/2006/relationships/image" Target="../media/image6.jpeg"/><Relationship Id="rId6" Type="http://schemas.openxmlformats.org/officeDocument/2006/relationships/image" Target="../media/image7.jpeg"/><Relationship Id="rId7" Type="http://schemas.openxmlformats.org/officeDocument/2006/relationships/image" Target="../media/image8.jpeg"/><Relationship Id="rId8" Type="http://schemas.openxmlformats.org/officeDocument/2006/relationships/image" Target="../media/image9.jpeg"/><Relationship Id="rId9" Type="http://schemas.openxmlformats.org/officeDocument/2006/relationships/image" Target="../media/image10.jpeg"/><Relationship Id="rId1" Type="http://schemas.openxmlformats.org/officeDocument/2006/relationships/slideLayout" Target="../slideLayouts/slideLayout8.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2.xml"/><Relationship Id="rId5" Type="http://schemas.openxmlformats.org/officeDocument/2006/relationships/image" Target="../media/image6.jpeg"/><Relationship Id="rId6" Type="http://schemas.openxmlformats.org/officeDocument/2006/relationships/image" Target="../media/image7.jpeg"/><Relationship Id="rId7" Type="http://schemas.openxmlformats.org/officeDocument/2006/relationships/image" Target="../media/image8.jpeg"/><Relationship Id="rId8" Type="http://schemas.openxmlformats.org/officeDocument/2006/relationships/image" Target="../media/image9.jpeg"/><Relationship Id="rId9" Type="http://schemas.openxmlformats.org/officeDocument/2006/relationships/image" Target="../media/image10.jpeg"/><Relationship Id="rId10" Type="http://schemas.openxmlformats.org/officeDocument/2006/relationships/image" Target="../media/image11.png"/><Relationship Id="rId11" Type="http://schemas.openxmlformats.org/officeDocument/2006/relationships/image" Target="../media/image12.png"/><Relationship Id="rId1" Type="http://schemas.openxmlformats.org/officeDocument/2006/relationships/video" Target="file://localhost/Users/trananh/Dropbox/Documents/Research/Dissertation/documents/presentations/defense/resources/chase13.mov" TargetMode="External"/><Relationship Id="rId2" Type="http://schemas.openxmlformats.org/officeDocument/2006/relationships/video" Target="file://localhost/Users/trananh/Dropbox/Documents/Research/Dissertation/documents/presentations/defense/resources/chase26.mov"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6.jpeg"/><Relationship Id="rId4" Type="http://schemas.openxmlformats.org/officeDocument/2006/relationships/image" Target="../media/image7.jpeg"/><Relationship Id="rId5" Type="http://schemas.openxmlformats.org/officeDocument/2006/relationships/image" Target="../media/image8.jpeg"/><Relationship Id="rId6" Type="http://schemas.openxmlformats.org/officeDocument/2006/relationships/image" Target="../media/image9.jpeg"/><Relationship Id="rId7" Type="http://schemas.openxmlformats.org/officeDocument/2006/relationships/image" Target="../media/image10.jpeg"/><Relationship Id="rId8" Type="http://schemas.openxmlformats.org/officeDocument/2006/relationships/image" Target="../media/image29.pdf"/><Relationship Id="rId9" Type="http://schemas.openxmlformats.org/officeDocument/2006/relationships/image" Target="../media/image381.png"/><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1" Type="http://schemas.openxmlformats.org/officeDocument/2006/relationships/image" Target="../media/image9.jpeg"/><Relationship Id="rId12" Type="http://schemas.openxmlformats.org/officeDocument/2006/relationships/image" Target="../media/image10.jpeg"/><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5.png"/><Relationship Id="rId4" Type="http://schemas.openxmlformats.org/officeDocument/2006/relationships/image" Target="../media/image30.png"/><Relationship Id="rId5" Type="http://schemas.openxmlformats.org/officeDocument/2006/relationships/image" Target="../media/image31.png"/><Relationship Id="rId6" Type="http://schemas.openxmlformats.org/officeDocument/2006/relationships/image" Target="../media/image29.pdf"/><Relationship Id="rId7" Type="http://schemas.openxmlformats.org/officeDocument/2006/relationships/image" Target="../media/image381.png"/><Relationship Id="rId8" Type="http://schemas.openxmlformats.org/officeDocument/2006/relationships/image" Target="../media/image6.jpeg"/><Relationship Id="rId9" Type="http://schemas.openxmlformats.org/officeDocument/2006/relationships/image" Target="../media/image7.jpeg"/><Relationship Id="rId10" Type="http://schemas.openxmlformats.org/officeDocument/2006/relationships/image" Target="../media/image8.jpeg"/></Relationships>
</file>

<file path=ppt/slides/_rels/slide22.xml.rels><?xml version="1.0" encoding="UTF-8" standalone="yes"?>
<Relationships xmlns="http://schemas.openxmlformats.org/package/2006/relationships"><Relationship Id="rId11" Type="http://schemas.openxmlformats.org/officeDocument/2006/relationships/image" Target="../media/image9.jpeg"/><Relationship Id="rId12" Type="http://schemas.openxmlformats.org/officeDocument/2006/relationships/image" Target="../media/image10.jpeg"/><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32.pdf"/><Relationship Id="rId4" Type="http://schemas.openxmlformats.org/officeDocument/2006/relationships/image" Target="../media/image42.png"/><Relationship Id="rId5" Type="http://schemas.openxmlformats.org/officeDocument/2006/relationships/image" Target="../media/image15.png"/><Relationship Id="rId6" Type="http://schemas.openxmlformats.org/officeDocument/2006/relationships/image" Target="../media/image30.png"/><Relationship Id="rId7" Type="http://schemas.openxmlformats.org/officeDocument/2006/relationships/image" Target="../media/image31.png"/><Relationship Id="rId8" Type="http://schemas.openxmlformats.org/officeDocument/2006/relationships/image" Target="../media/image6.jpeg"/><Relationship Id="rId9" Type="http://schemas.openxmlformats.org/officeDocument/2006/relationships/image" Target="../media/image7.jpeg"/><Relationship Id="rId10" Type="http://schemas.openxmlformats.org/officeDocument/2006/relationships/image" Target="../media/image8.jpeg"/></Relationships>
</file>

<file path=ppt/slides/_rels/slide23.xml.rels><?xml version="1.0" encoding="UTF-8" standalone="yes"?>
<Relationships xmlns="http://schemas.openxmlformats.org/package/2006/relationships"><Relationship Id="rId3" Type="http://schemas.openxmlformats.org/officeDocument/2006/relationships/image" Target="../media/image33.pdf"/><Relationship Id="rId4" Type="http://schemas.openxmlformats.org/officeDocument/2006/relationships/image" Target="../media/image441.png"/><Relationship Id="rId5" Type="http://schemas.openxmlformats.org/officeDocument/2006/relationships/image" Target="../media/image6.jpeg"/><Relationship Id="rId6" Type="http://schemas.openxmlformats.org/officeDocument/2006/relationships/image" Target="../media/image7.jpeg"/><Relationship Id="rId7" Type="http://schemas.openxmlformats.org/officeDocument/2006/relationships/image" Target="../media/image8.jpeg"/><Relationship Id="rId8" Type="http://schemas.openxmlformats.org/officeDocument/2006/relationships/image" Target="../media/image9.jpeg"/><Relationship Id="rId9" Type="http://schemas.openxmlformats.org/officeDocument/2006/relationships/image" Target="../media/image10.jpeg"/><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image" Target="../media/image33.pdf"/><Relationship Id="rId4" Type="http://schemas.openxmlformats.org/officeDocument/2006/relationships/image" Target="../media/image441.png"/><Relationship Id="rId5" Type="http://schemas.openxmlformats.org/officeDocument/2006/relationships/image" Target="../media/image6.jpeg"/><Relationship Id="rId6" Type="http://schemas.openxmlformats.org/officeDocument/2006/relationships/image" Target="../media/image7.jpeg"/><Relationship Id="rId7" Type="http://schemas.openxmlformats.org/officeDocument/2006/relationships/image" Target="../media/image8.jpeg"/><Relationship Id="rId8" Type="http://schemas.openxmlformats.org/officeDocument/2006/relationships/image" Target="../media/image9.jpeg"/><Relationship Id="rId9" Type="http://schemas.openxmlformats.org/officeDocument/2006/relationships/image" Target="../media/image10.jpeg"/><Relationship Id="rId1" Type="http://schemas.openxmlformats.org/officeDocument/2006/relationships/slideLayout" Target="../slideLayouts/slideLayout5.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3" Type="http://schemas.openxmlformats.org/officeDocument/2006/relationships/image" Target="../media/image34.pdf"/><Relationship Id="rId4" Type="http://schemas.openxmlformats.org/officeDocument/2006/relationships/image" Target="../media/image461.png"/><Relationship Id="rId5" Type="http://schemas.openxmlformats.org/officeDocument/2006/relationships/image" Target="../media/image35.pdf"/><Relationship Id="rId6" Type="http://schemas.openxmlformats.org/officeDocument/2006/relationships/image" Target="../media/image481.png"/><Relationship Id="rId7" Type="http://schemas.openxmlformats.org/officeDocument/2006/relationships/image" Target="../media/image6.jpeg"/><Relationship Id="rId8" Type="http://schemas.openxmlformats.org/officeDocument/2006/relationships/image" Target="../media/image7.jpeg"/><Relationship Id="rId9" Type="http://schemas.openxmlformats.org/officeDocument/2006/relationships/image" Target="../media/image8.jpeg"/><Relationship Id="rId10" Type="http://schemas.openxmlformats.org/officeDocument/2006/relationships/image" Target="../media/image9.jpeg"/><Relationship Id="rId11" Type="http://schemas.openxmlformats.org/officeDocument/2006/relationships/image" Target="../media/image10.jpeg"/><Relationship Id="rId1" Type="http://schemas.openxmlformats.org/officeDocument/2006/relationships/slideLayout" Target="../slideLayouts/slideLayout5.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1" Type="http://schemas.openxmlformats.org/officeDocument/2006/relationships/image" Target="../media/image9.jpeg"/><Relationship Id="rId12" Type="http://schemas.openxmlformats.org/officeDocument/2006/relationships/image" Target="../media/image10.jpeg"/><Relationship Id="rId1" Type="http://schemas.openxmlformats.org/officeDocument/2006/relationships/slideLayout" Target="../slideLayouts/slideLayout5.xml"/><Relationship Id="rId2" Type="http://schemas.openxmlformats.org/officeDocument/2006/relationships/notesSlide" Target="../notesSlides/notesSlide26.xml"/><Relationship Id="rId3" Type="http://schemas.openxmlformats.org/officeDocument/2006/relationships/image" Target="../media/image36.png"/><Relationship Id="rId4" Type="http://schemas.openxmlformats.org/officeDocument/2006/relationships/image" Target="../media/image37.pdf"/><Relationship Id="rId5" Type="http://schemas.openxmlformats.org/officeDocument/2006/relationships/image" Target="../media/image511.png"/><Relationship Id="rId6" Type="http://schemas.openxmlformats.org/officeDocument/2006/relationships/image" Target="../media/image38.png"/><Relationship Id="rId7" Type="http://schemas.openxmlformats.org/officeDocument/2006/relationships/image" Target="../media/image39.png"/><Relationship Id="rId8" Type="http://schemas.openxmlformats.org/officeDocument/2006/relationships/image" Target="../media/image6.jpeg"/><Relationship Id="rId9" Type="http://schemas.openxmlformats.org/officeDocument/2006/relationships/image" Target="../media/image7.jpeg"/><Relationship Id="rId10" Type="http://schemas.openxmlformats.org/officeDocument/2006/relationships/image" Target="../media/image8.jpeg"/></Relationships>
</file>

<file path=ppt/slides/_rels/slide27.xml.rels><?xml version="1.0" encoding="UTF-8" standalone="yes"?>
<Relationships xmlns="http://schemas.openxmlformats.org/package/2006/relationships"><Relationship Id="rId3" Type="http://schemas.openxmlformats.org/officeDocument/2006/relationships/image" Target="../media/image40.pdf"/><Relationship Id="rId4" Type="http://schemas.openxmlformats.org/officeDocument/2006/relationships/image" Target="../media/image551.png"/><Relationship Id="rId5" Type="http://schemas.openxmlformats.org/officeDocument/2006/relationships/image" Target="../media/image41.pdf"/><Relationship Id="rId6" Type="http://schemas.openxmlformats.org/officeDocument/2006/relationships/image" Target="../media/image571.png"/><Relationship Id="rId7" Type="http://schemas.openxmlformats.org/officeDocument/2006/relationships/image" Target="../media/image6.jpeg"/><Relationship Id="rId8" Type="http://schemas.openxmlformats.org/officeDocument/2006/relationships/image" Target="../media/image7.jpeg"/><Relationship Id="rId9" Type="http://schemas.openxmlformats.org/officeDocument/2006/relationships/image" Target="../media/image8.jpeg"/><Relationship Id="rId10" Type="http://schemas.openxmlformats.org/officeDocument/2006/relationships/image" Target="../media/image9.jpeg"/><Relationship Id="rId11" Type="http://schemas.openxmlformats.org/officeDocument/2006/relationships/image" Target="../media/image10.jpeg"/><Relationship Id="rId1" Type="http://schemas.openxmlformats.org/officeDocument/2006/relationships/slideLayout" Target="../slideLayouts/slideLayout5.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3" Type="http://schemas.openxmlformats.org/officeDocument/2006/relationships/image" Target="../media/image6.jpeg"/><Relationship Id="rId4" Type="http://schemas.openxmlformats.org/officeDocument/2006/relationships/image" Target="../media/image7.jpeg"/><Relationship Id="rId5" Type="http://schemas.openxmlformats.org/officeDocument/2006/relationships/image" Target="../media/image8.jpeg"/><Relationship Id="rId6" Type="http://schemas.openxmlformats.org/officeDocument/2006/relationships/image" Target="../media/image9.jpeg"/><Relationship Id="rId7" Type="http://schemas.openxmlformats.org/officeDocument/2006/relationships/image" Target="../media/image10.jpeg"/><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4" Type="http://schemas.openxmlformats.org/officeDocument/2006/relationships/image" Target="../media/image7.jpeg"/><Relationship Id="rId5" Type="http://schemas.openxmlformats.org/officeDocument/2006/relationships/image" Target="../media/image8.jpeg"/><Relationship Id="rId6" Type="http://schemas.openxmlformats.org/officeDocument/2006/relationships/image" Target="../media/image9.jpeg"/><Relationship Id="rId7" Type="http://schemas.openxmlformats.org/officeDocument/2006/relationships/image" Target="../media/image10.jpe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42.pdf"/><Relationship Id="rId4" Type="http://schemas.openxmlformats.org/officeDocument/2006/relationships/image" Target="../media/image591.png"/><Relationship Id="rId1" Type="http://schemas.openxmlformats.org/officeDocument/2006/relationships/slideLayout" Target="../slideLayouts/slideLayout8.xml"/><Relationship Id="rId2" Type="http://schemas.openxmlformats.org/officeDocument/2006/relationships/notesSlide" Target="../notesSlides/notesSlide30.xml"/></Relationships>
</file>

<file path=ppt/slides/_rels/slide32.xml.rels><?xml version="1.0" encoding="UTF-8" standalone="yes"?>
<Relationships xmlns="http://schemas.openxmlformats.org/package/2006/relationships"><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image" Target="../media/image45.png"/><Relationship Id="rId6" Type="http://schemas.openxmlformats.org/officeDocument/2006/relationships/image" Target="../media/image46.png"/><Relationship Id="rId7" Type="http://schemas.openxmlformats.org/officeDocument/2006/relationships/image" Target="../media/image47.png"/><Relationship Id="rId8" Type="http://schemas.openxmlformats.org/officeDocument/2006/relationships/image" Target="../media/image48.png"/><Relationship Id="rId9" Type="http://schemas.openxmlformats.org/officeDocument/2006/relationships/image" Target="../media/image49.png"/><Relationship Id="rId10" Type="http://schemas.openxmlformats.org/officeDocument/2006/relationships/image" Target="../media/image50.png"/><Relationship Id="rId1" Type="http://schemas.openxmlformats.org/officeDocument/2006/relationships/slideLayout" Target="../slideLayouts/slideLayout8.xml"/><Relationship Id="rId2" Type="http://schemas.openxmlformats.org/officeDocument/2006/relationships/notesSlide" Target="../notesSlides/notesSlide31.xml"/></Relationships>
</file>

<file path=ppt/slides/_rels/slide33.xml.rels><?xml version="1.0" encoding="UTF-8" standalone="yes"?>
<Relationships xmlns="http://schemas.openxmlformats.org/package/2006/relationships"><Relationship Id="rId3" Type="http://schemas.openxmlformats.org/officeDocument/2006/relationships/image" Target="../media/image51.png"/><Relationship Id="rId4" Type="http://schemas.openxmlformats.org/officeDocument/2006/relationships/image" Target="../media/image52.png"/><Relationship Id="rId5" Type="http://schemas.openxmlformats.org/officeDocument/2006/relationships/image" Target="../media/image53.png"/><Relationship Id="rId6" Type="http://schemas.openxmlformats.org/officeDocument/2006/relationships/image" Target="../media/image54.png"/><Relationship Id="rId7" Type="http://schemas.openxmlformats.org/officeDocument/2006/relationships/image" Target="../media/image55.png"/><Relationship Id="rId8" Type="http://schemas.openxmlformats.org/officeDocument/2006/relationships/image" Target="../media/image56.png"/><Relationship Id="rId9" Type="http://schemas.openxmlformats.org/officeDocument/2006/relationships/image" Target="../media/image57.png"/><Relationship Id="rId10" Type="http://schemas.openxmlformats.org/officeDocument/2006/relationships/image" Target="../media/image58.png"/><Relationship Id="rId1" Type="http://schemas.openxmlformats.org/officeDocument/2006/relationships/slideLayout" Target="../slideLayouts/slideLayout8.xml"/><Relationship Id="rId2" Type="http://schemas.openxmlformats.org/officeDocument/2006/relationships/notesSlide" Target="../notesSlides/notesSlide3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3.xml"/><Relationship Id="rId3" Type="http://schemas.openxmlformats.org/officeDocument/2006/relationships/image" Target="../media/image59.png"/></Relationships>
</file>

<file path=ppt/slides/_rels/slide35.xml.rels><?xml version="1.0" encoding="UTF-8" standalone="yes"?>
<Relationships xmlns="http://schemas.openxmlformats.org/package/2006/relationships"><Relationship Id="rId9" Type="http://schemas.openxmlformats.org/officeDocument/2006/relationships/image" Target="../media/image63.pdf"/><Relationship Id="rId20" Type="http://schemas.openxmlformats.org/officeDocument/2006/relationships/image" Target="../media/image7.jpeg"/><Relationship Id="rId21" Type="http://schemas.openxmlformats.org/officeDocument/2006/relationships/image" Target="../media/image8.jpeg"/><Relationship Id="rId22" Type="http://schemas.openxmlformats.org/officeDocument/2006/relationships/image" Target="../media/image9.jpeg"/><Relationship Id="rId23" Type="http://schemas.openxmlformats.org/officeDocument/2006/relationships/image" Target="../media/image10.jpeg"/><Relationship Id="rId10" Type="http://schemas.openxmlformats.org/officeDocument/2006/relationships/image" Target="../media/image84.png"/><Relationship Id="rId11" Type="http://schemas.openxmlformats.org/officeDocument/2006/relationships/image" Target="../media/image64.pdf"/><Relationship Id="rId12" Type="http://schemas.openxmlformats.org/officeDocument/2006/relationships/image" Target="../media/image86.png"/><Relationship Id="rId13" Type="http://schemas.openxmlformats.org/officeDocument/2006/relationships/image" Target="../media/image65.pdf"/><Relationship Id="rId14" Type="http://schemas.openxmlformats.org/officeDocument/2006/relationships/image" Target="../media/image88.png"/><Relationship Id="rId15" Type="http://schemas.openxmlformats.org/officeDocument/2006/relationships/image" Target="../media/image66.pdf"/><Relationship Id="rId16" Type="http://schemas.openxmlformats.org/officeDocument/2006/relationships/image" Target="../media/image90.png"/><Relationship Id="rId17" Type="http://schemas.openxmlformats.org/officeDocument/2006/relationships/image" Target="../media/image67.pdf"/><Relationship Id="rId18" Type="http://schemas.openxmlformats.org/officeDocument/2006/relationships/image" Target="../media/image92.png"/><Relationship Id="rId19" Type="http://schemas.openxmlformats.org/officeDocument/2006/relationships/image" Target="../media/image6.jpeg"/><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60.pdf"/><Relationship Id="rId4" Type="http://schemas.openxmlformats.org/officeDocument/2006/relationships/image" Target="../media/image78.png"/><Relationship Id="rId5" Type="http://schemas.openxmlformats.org/officeDocument/2006/relationships/image" Target="../media/image61.pdf"/><Relationship Id="rId6" Type="http://schemas.openxmlformats.org/officeDocument/2006/relationships/image" Target="../media/image80.png"/><Relationship Id="rId7" Type="http://schemas.openxmlformats.org/officeDocument/2006/relationships/image" Target="../media/image62.pdf"/><Relationship Id="rId8" Type="http://schemas.openxmlformats.org/officeDocument/2006/relationships/image" Target="../media/image82.png"/></Relationships>
</file>

<file path=ppt/slides/_rels/slide36.xml.rels><?xml version="1.0" encoding="UTF-8" standalone="yes"?>
<Relationships xmlns="http://schemas.openxmlformats.org/package/2006/relationships"><Relationship Id="rId9" Type="http://schemas.openxmlformats.org/officeDocument/2006/relationships/image" Target="../media/image63.pdf"/><Relationship Id="rId20" Type="http://schemas.openxmlformats.org/officeDocument/2006/relationships/image" Target="../media/image7.jpeg"/><Relationship Id="rId21" Type="http://schemas.openxmlformats.org/officeDocument/2006/relationships/image" Target="../media/image8.jpeg"/><Relationship Id="rId22" Type="http://schemas.openxmlformats.org/officeDocument/2006/relationships/image" Target="../media/image9.jpeg"/><Relationship Id="rId23" Type="http://schemas.openxmlformats.org/officeDocument/2006/relationships/image" Target="../media/image10.jpeg"/><Relationship Id="rId10" Type="http://schemas.openxmlformats.org/officeDocument/2006/relationships/image" Target="../media/image84.png"/><Relationship Id="rId11" Type="http://schemas.openxmlformats.org/officeDocument/2006/relationships/image" Target="../media/image64.pdf"/><Relationship Id="rId12" Type="http://schemas.openxmlformats.org/officeDocument/2006/relationships/image" Target="../media/image86.png"/><Relationship Id="rId13" Type="http://schemas.openxmlformats.org/officeDocument/2006/relationships/image" Target="../media/image65.pdf"/><Relationship Id="rId14" Type="http://schemas.openxmlformats.org/officeDocument/2006/relationships/image" Target="../media/image88.png"/><Relationship Id="rId15" Type="http://schemas.openxmlformats.org/officeDocument/2006/relationships/image" Target="../media/image66.pdf"/><Relationship Id="rId16" Type="http://schemas.openxmlformats.org/officeDocument/2006/relationships/image" Target="../media/image90.png"/><Relationship Id="rId17" Type="http://schemas.openxmlformats.org/officeDocument/2006/relationships/image" Target="../media/image67.pdf"/><Relationship Id="rId18" Type="http://schemas.openxmlformats.org/officeDocument/2006/relationships/image" Target="../media/image92.png"/><Relationship Id="rId19" Type="http://schemas.openxmlformats.org/officeDocument/2006/relationships/image" Target="../media/image6.jpeg"/><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60.pdf"/><Relationship Id="rId4" Type="http://schemas.openxmlformats.org/officeDocument/2006/relationships/image" Target="../media/image78.png"/><Relationship Id="rId5" Type="http://schemas.openxmlformats.org/officeDocument/2006/relationships/image" Target="../media/image61.pdf"/><Relationship Id="rId6" Type="http://schemas.openxmlformats.org/officeDocument/2006/relationships/image" Target="../media/image80.png"/><Relationship Id="rId7" Type="http://schemas.openxmlformats.org/officeDocument/2006/relationships/image" Target="../media/image62.pdf"/><Relationship Id="rId8" Type="http://schemas.openxmlformats.org/officeDocument/2006/relationships/image" Target="../media/image82.png"/></Relationships>
</file>

<file path=ppt/slides/_rels/slide37.xml.rels><?xml version="1.0" encoding="UTF-8" standalone="yes"?>
<Relationships xmlns="http://schemas.openxmlformats.org/package/2006/relationships"><Relationship Id="rId3" Type="http://schemas.openxmlformats.org/officeDocument/2006/relationships/image" Target="../media/image68.pdf"/><Relationship Id="rId4" Type="http://schemas.openxmlformats.org/officeDocument/2006/relationships/image" Target="../media/image94.png"/><Relationship Id="rId5" Type="http://schemas.openxmlformats.org/officeDocument/2006/relationships/image" Target="../media/image6.jpeg"/><Relationship Id="rId6" Type="http://schemas.openxmlformats.org/officeDocument/2006/relationships/image" Target="../media/image7.jpeg"/><Relationship Id="rId7" Type="http://schemas.openxmlformats.org/officeDocument/2006/relationships/image" Target="../media/image8.jpeg"/><Relationship Id="rId8" Type="http://schemas.openxmlformats.org/officeDocument/2006/relationships/image" Target="../media/image9.jpeg"/><Relationship Id="rId9" Type="http://schemas.openxmlformats.org/officeDocument/2006/relationships/image" Target="../media/image10.jpeg"/><Relationship Id="rId1" Type="http://schemas.openxmlformats.org/officeDocument/2006/relationships/slideLayout" Target="../slideLayouts/slideLayout5.xml"/><Relationship Id="rId2" Type="http://schemas.openxmlformats.org/officeDocument/2006/relationships/notesSlide" Target="../notesSlides/notesSlide36.xml"/></Relationships>
</file>

<file path=ppt/slides/_rels/slide38.xml.rels><?xml version="1.0" encoding="UTF-8" standalone="yes"?>
<Relationships xmlns="http://schemas.openxmlformats.org/package/2006/relationships"><Relationship Id="rId3" Type="http://schemas.openxmlformats.org/officeDocument/2006/relationships/image" Target="../media/image68.pdf"/><Relationship Id="rId4" Type="http://schemas.openxmlformats.org/officeDocument/2006/relationships/image" Target="../media/image94.png"/><Relationship Id="rId5" Type="http://schemas.openxmlformats.org/officeDocument/2006/relationships/image" Target="../media/image6.jpeg"/><Relationship Id="rId6" Type="http://schemas.openxmlformats.org/officeDocument/2006/relationships/image" Target="../media/image7.jpeg"/><Relationship Id="rId7" Type="http://schemas.openxmlformats.org/officeDocument/2006/relationships/image" Target="../media/image8.jpeg"/><Relationship Id="rId8" Type="http://schemas.openxmlformats.org/officeDocument/2006/relationships/image" Target="../media/image9.jpeg"/><Relationship Id="rId9" Type="http://schemas.openxmlformats.org/officeDocument/2006/relationships/image" Target="../media/image10.jpeg"/><Relationship Id="rId1" Type="http://schemas.openxmlformats.org/officeDocument/2006/relationships/slideLayout" Target="../slideLayouts/slideLayout5.xml"/><Relationship Id="rId2" Type="http://schemas.openxmlformats.org/officeDocument/2006/relationships/notesSlide" Target="../notesSlides/notesSlide37.xml"/></Relationships>
</file>

<file path=ppt/slides/_rels/slide39.xml.rels><?xml version="1.0" encoding="UTF-8" standalone="yes"?>
<Relationships xmlns="http://schemas.openxmlformats.org/package/2006/relationships"><Relationship Id="rId3" Type="http://schemas.openxmlformats.org/officeDocument/2006/relationships/image" Target="../media/image69.pdf"/><Relationship Id="rId4" Type="http://schemas.openxmlformats.org/officeDocument/2006/relationships/image" Target="../media/image96.png"/><Relationship Id="rId5" Type="http://schemas.openxmlformats.org/officeDocument/2006/relationships/image" Target="../media/image6.jpeg"/><Relationship Id="rId6" Type="http://schemas.openxmlformats.org/officeDocument/2006/relationships/image" Target="../media/image7.jpeg"/><Relationship Id="rId7" Type="http://schemas.openxmlformats.org/officeDocument/2006/relationships/image" Target="../media/image8.jpeg"/><Relationship Id="rId8" Type="http://schemas.openxmlformats.org/officeDocument/2006/relationships/image" Target="../media/image9.jpeg"/><Relationship Id="rId9" Type="http://schemas.openxmlformats.org/officeDocument/2006/relationships/image" Target="../media/image10.jpeg"/><Relationship Id="rId1" Type="http://schemas.openxmlformats.org/officeDocument/2006/relationships/slideLayout" Target="../slideLayouts/slideLayout5.xml"/><Relationship Id="rId2" Type="http://schemas.openxmlformats.org/officeDocument/2006/relationships/notesSlide" Target="../notesSlides/notesSlide38.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4" Type="http://schemas.openxmlformats.org/officeDocument/2006/relationships/image" Target="../media/image7.jpeg"/><Relationship Id="rId5" Type="http://schemas.openxmlformats.org/officeDocument/2006/relationships/image" Target="../media/image8.jpeg"/><Relationship Id="rId6" Type="http://schemas.openxmlformats.org/officeDocument/2006/relationships/image" Target="../media/image9.jpeg"/><Relationship Id="rId7" Type="http://schemas.openxmlformats.org/officeDocument/2006/relationships/image" Target="../media/image10.jpe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3" Type="http://schemas.openxmlformats.org/officeDocument/2006/relationships/image" Target="../media/image69.pdf"/><Relationship Id="rId4" Type="http://schemas.openxmlformats.org/officeDocument/2006/relationships/image" Target="../media/image96.png"/><Relationship Id="rId5" Type="http://schemas.openxmlformats.org/officeDocument/2006/relationships/image" Target="../media/image70.pdf"/><Relationship Id="rId6" Type="http://schemas.openxmlformats.org/officeDocument/2006/relationships/image" Target="../media/image98.png"/><Relationship Id="rId7" Type="http://schemas.openxmlformats.org/officeDocument/2006/relationships/image" Target="../media/image6.jpeg"/><Relationship Id="rId8" Type="http://schemas.openxmlformats.org/officeDocument/2006/relationships/image" Target="../media/image7.jpeg"/><Relationship Id="rId9" Type="http://schemas.openxmlformats.org/officeDocument/2006/relationships/image" Target="../media/image8.jpeg"/><Relationship Id="rId10" Type="http://schemas.openxmlformats.org/officeDocument/2006/relationships/image" Target="../media/image9.jpeg"/><Relationship Id="rId11" Type="http://schemas.openxmlformats.org/officeDocument/2006/relationships/image" Target="../media/image10.jpeg"/><Relationship Id="rId1" Type="http://schemas.openxmlformats.org/officeDocument/2006/relationships/slideLayout" Target="../slideLayouts/slideLayout5.xml"/><Relationship Id="rId2" Type="http://schemas.openxmlformats.org/officeDocument/2006/relationships/notesSlide" Target="../notesSlides/notesSlide39.xml"/></Relationships>
</file>

<file path=ppt/slides/_rels/slide41.xml.rels><?xml version="1.0" encoding="UTF-8" standalone="yes"?>
<Relationships xmlns="http://schemas.openxmlformats.org/package/2006/relationships"><Relationship Id="rId3" Type="http://schemas.openxmlformats.org/officeDocument/2006/relationships/image" Target="../media/image71.pdf"/><Relationship Id="rId4" Type="http://schemas.openxmlformats.org/officeDocument/2006/relationships/image" Target="../media/image100.png"/><Relationship Id="rId5" Type="http://schemas.openxmlformats.org/officeDocument/2006/relationships/image" Target="../media/image6.jpeg"/><Relationship Id="rId6" Type="http://schemas.openxmlformats.org/officeDocument/2006/relationships/image" Target="../media/image7.jpeg"/><Relationship Id="rId7" Type="http://schemas.openxmlformats.org/officeDocument/2006/relationships/image" Target="../media/image8.jpeg"/><Relationship Id="rId8" Type="http://schemas.openxmlformats.org/officeDocument/2006/relationships/image" Target="../media/image9.jpeg"/><Relationship Id="rId9" Type="http://schemas.openxmlformats.org/officeDocument/2006/relationships/image" Target="../media/image10.jpeg"/><Relationship Id="rId1" Type="http://schemas.openxmlformats.org/officeDocument/2006/relationships/slideLayout" Target="../slideLayouts/slideLayout5.xml"/><Relationship Id="rId2" Type="http://schemas.openxmlformats.org/officeDocument/2006/relationships/notesSlide" Target="../notesSlides/notesSlide40.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4" Type="http://schemas.openxmlformats.org/officeDocument/2006/relationships/image" Target="../media/image13.png"/><Relationship Id="rId5" Type="http://schemas.openxmlformats.org/officeDocument/2006/relationships/image" Target="../media/image6.jpeg"/><Relationship Id="rId6" Type="http://schemas.openxmlformats.org/officeDocument/2006/relationships/image" Target="../media/image7.jpeg"/><Relationship Id="rId7" Type="http://schemas.openxmlformats.org/officeDocument/2006/relationships/image" Target="../media/image8.jpeg"/><Relationship Id="rId8" Type="http://schemas.openxmlformats.org/officeDocument/2006/relationships/image" Target="../media/image9.jpeg"/><Relationship Id="rId9" Type="http://schemas.openxmlformats.org/officeDocument/2006/relationships/image" Target="../media/image10.jpeg"/><Relationship Id="rId1" Type="http://schemas.openxmlformats.org/officeDocument/2006/relationships/video" Target="file://localhost/Users/trananh/Dropbox/Documents/Research/Dissertation/documents/presentations/defense/resources/chase15.mov" TargetMode="External"/><Relationship Id="rId2"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6.jpeg"/><Relationship Id="rId5" Type="http://schemas.openxmlformats.org/officeDocument/2006/relationships/image" Target="../media/image7.jpeg"/><Relationship Id="rId6" Type="http://schemas.openxmlformats.org/officeDocument/2006/relationships/image" Target="../media/image8.jpeg"/><Relationship Id="rId7" Type="http://schemas.openxmlformats.org/officeDocument/2006/relationships/image" Target="../media/image9.jpeg"/><Relationship Id="rId8" Type="http://schemas.openxmlformats.org/officeDocument/2006/relationships/image" Target="../media/image10.jpe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4.png"/><Relationship Id="rId5" Type="http://schemas.openxmlformats.org/officeDocument/2006/relationships/image" Target="../media/image6.jpeg"/><Relationship Id="rId6" Type="http://schemas.openxmlformats.org/officeDocument/2006/relationships/image" Target="../media/image7.jpeg"/><Relationship Id="rId7" Type="http://schemas.openxmlformats.org/officeDocument/2006/relationships/image" Target="../media/image8.jpeg"/><Relationship Id="rId8" Type="http://schemas.openxmlformats.org/officeDocument/2006/relationships/image" Target="../media/image9.jpeg"/><Relationship Id="rId9" Type="http://schemas.openxmlformats.org/officeDocument/2006/relationships/image" Target="../media/image10.jpe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4" Type="http://schemas.openxmlformats.org/officeDocument/2006/relationships/image" Target="../media/image7.jpeg"/><Relationship Id="rId5" Type="http://schemas.openxmlformats.org/officeDocument/2006/relationships/image" Target="../media/image8.jpeg"/><Relationship Id="rId6" Type="http://schemas.openxmlformats.org/officeDocument/2006/relationships/image" Target="../media/image9.jpeg"/><Relationship Id="rId7" Type="http://schemas.openxmlformats.org/officeDocument/2006/relationships/image" Target="../media/image10.jpe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18.png"/><Relationship Id="rId6" Type="http://schemas.openxmlformats.org/officeDocument/2006/relationships/image" Target="../media/image6.jpeg"/><Relationship Id="rId7" Type="http://schemas.openxmlformats.org/officeDocument/2006/relationships/image" Target="../media/image7.jpeg"/><Relationship Id="rId8" Type="http://schemas.openxmlformats.org/officeDocument/2006/relationships/image" Target="../media/image8.jpeg"/><Relationship Id="rId9" Type="http://schemas.openxmlformats.org/officeDocument/2006/relationships/image" Target="../media/image9.jpeg"/><Relationship Id="rId10" Type="http://schemas.openxmlformats.org/officeDocument/2006/relationships/image" Target="../media/image10.jpe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Title 6"/>
          <p:cNvSpPr>
            <a:spLocks noGrp="1"/>
          </p:cNvSpPr>
          <p:nvPr>
            <p:ph type="ctrTitle"/>
          </p:nvPr>
        </p:nvSpPr>
        <p:spPr>
          <a:xfrm>
            <a:off x="1225514" y="2283939"/>
            <a:ext cx="6798860" cy="1882770"/>
          </a:xfrm>
        </p:spPr>
        <p:txBody>
          <a:bodyPr>
            <a:normAutofit/>
          </a:bodyPr>
          <a:lstStyle/>
          <a:p>
            <a:r>
              <a:rPr lang="en-US" sz="3200" dirty="0" smtClean="0"/>
              <a:t>Extracting Latent Attributes from Video Scenes Using Text as Background Knowledge</a:t>
            </a:r>
            <a:endParaRPr lang="en-US" dirty="0"/>
          </a:p>
        </p:txBody>
      </p:sp>
      <p:sp>
        <p:nvSpPr>
          <p:cNvPr id="8" name="Subtitle 7"/>
          <p:cNvSpPr>
            <a:spLocks noGrp="1"/>
          </p:cNvSpPr>
          <p:nvPr>
            <p:ph type="subTitle" idx="1"/>
          </p:nvPr>
        </p:nvSpPr>
        <p:spPr>
          <a:xfrm>
            <a:off x="1225514" y="4307818"/>
            <a:ext cx="6798859" cy="978654"/>
          </a:xfrm>
        </p:spPr>
        <p:txBody>
          <a:bodyPr>
            <a:normAutofit/>
          </a:bodyPr>
          <a:lstStyle/>
          <a:p>
            <a:r>
              <a:rPr lang="en-US" dirty="0" smtClean="0"/>
              <a:t>Anh Tran, </a:t>
            </a:r>
            <a:r>
              <a:rPr lang="en-US" dirty="0" err="1" smtClean="0"/>
              <a:t>Mihai</a:t>
            </a:r>
            <a:r>
              <a:rPr lang="en-US" dirty="0" smtClean="0"/>
              <a:t> </a:t>
            </a:r>
            <a:r>
              <a:rPr lang="en-US" dirty="0" err="1" smtClean="0"/>
              <a:t>Surdeanu</a:t>
            </a:r>
            <a:r>
              <a:rPr lang="en-US" dirty="0" smtClean="0"/>
              <a:t>, Paul Cohen</a:t>
            </a:r>
          </a:p>
          <a:p>
            <a:r>
              <a:rPr lang="en-US" i="1" dirty="0" smtClean="0"/>
              <a:t>University of Arizona</a:t>
            </a:r>
          </a:p>
          <a:p>
            <a:endParaRPr lang="en-US" sz="1400" i="1" dirty="0" smtClean="0"/>
          </a:p>
          <a:p>
            <a:r>
              <a:rPr lang="en-US" sz="1400" i="1" dirty="0" smtClean="0"/>
              <a:t>Third Joint Conference on Lexical and Computational Semantics (*SEM </a:t>
            </a:r>
            <a:r>
              <a:rPr lang="en-US" sz="1400" i="1" smtClean="0"/>
              <a:t>2014)</a:t>
            </a:r>
            <a:endParaRPr lang="en-US" sz="1400" i="1" dirty="0"/>
          </a:p>
        </p:txBody>
      </p:sp>
    </p:spTree>
  </p:cSld>
  <p:clrMapOvr>
    <a:masterClrMapping/>
  </p:clrMapOvr>
  <p:transition spd="med"/>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smtClean="0"/>
              <a:t>August 24, 2014</a:t>
            </a:r>
            <a:endParaRPr lang="en-US"/>
          </a:p>
        </p:txBody>
      </p:sp>
      <p:sp>
        <p:nvSpPr>
          <p:cNvPr id="5" name="Footer Placeholder 4"/>
          <p:cNvSpPr>
            <a:spLocks noGrp="1"/>
          </p:cNvSpPr>
          <p:nvPr>
            <p:ph type="ftr" sz="quarter" idx="11"/>
          </p:nvPr>
        </p:nvSpPr>
        <p:spPr/>
        <p:txBody>
          <a:bodyPr/>
          <a:lstStyle/>
          <a:p>
            <a:r>
              <a:rPr lang="en-US" smtClean="0"/>
              <a:t>*SEM 2014, Dublin</a:t>
            </a:r>
            <a:endParaRPr lang="en-US"/>
          </a:p>
        </p:txBody>
      </p:sp>
      <p:sp>
        <p:nvSpPr>
          <p:cNvPr id="6" name="Slide Number Placeholder 5"/>
          <p:cNvSpPr>
            <a:spLocks noGrp="1"/>
          </p:cNvSpPr>
          <p:nvPr>
            <p:ph type="sldNum" sz="quarter" idx="12"/>
          </p:nvPr>
        </p:nvSpPr>
        <p:spPr/>
        <p:txBody>
          <a:bodyPr/>
          <a:lstStyle/>
          <a:p>
            <a:fld id="{D251BFE7-20A4-0B42-889B-682D60CD3310}" type="slidenum">
              <a:rPr lang="en-US" smtClean="0"/>
              <a:pPr/>
              <a:t>10</a:t>
            </a:fld>
            <a:endParaRPr lang="en-US" dirty="0"/>
          </a:p>
        </p:txBody>
      </p:sp>
      <p:sp>
        <p:nvSpPr>
          <p:cNvPr id="2" name="Title 1"/>
          <p:cNvSpPr>
            <a:spLocks noGrp="1"/>
          </p:cNvSpPr>
          <p:nvPr>
            <p:ph type="title" idx="4294967295"/>
          </p:nvPr>
        </p:nvSpPr>
        <p:spPr>
          <a:xfrm>
            <a:off x="1655763" y="481013"/>
            <a:ext cx="7488237" cy="774700"/>
          </a:xfrm>
        </p:spPr>
        <p:txBody>
          <a:bodyPr/>
          <a:lstStyle/>
          <a:p>
            <a:r>
              <a:rPr lang="en-US" dirty="0" smtClean="0"/>
              <a:t>Detailed System Overview</a:t>
            </a:r>
            <a:endParaRPr lang="en-US" dirty="0"/>
          </a:p>
        </p:txBody>
      </p:sp>
      <p:grpSp>
        <p:nvGrpSpPr>
          <p:cNvPr id="7" name="Group 6"/>
          <p:cNvGrpSpPr/>
          <p:nvPr/>
        </p:nvGrpSpPr>
        <p:grpSpPr>
          <a:xfrm>
            <a:off x="828675" y="1461655"/>
            <a:ext cx="7485511" cy="4747101"/>
            <a:chOff x="459021" y="1024180"/>
            <a:chExt cx="8253208" cy="5233939"/>
          </a:xfrm>
        </p:grpSpPr>
        <p:sp>
          <p:nvSpPr>
            <p:cNvPr id="9" name="Document 8"/>
            <p:cNvSpPr/>
            <p:nvPr/>
          </p:nvSpPr>
          <p:spPr>
            <a:xfrm>
              <a:off x="7309290" y="2507339"/>
              <a:ext cx="1079385" cy="734475"/>
            </a:xfrm>
            <a:prstGeom prst="flowChartDocumen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000" dirty="0" smtClean="0"/>
                <a:t>Mental State</a:t>
              </a:r>
            </a:p>
            <a:p>
              <a:pPr algn="ctr"/>
              <a:r>
                <a:rPr lang="en-US" sz="1000" dirty="0" smtClean="0"/>
                <a:t>Distribution</a:t>
              </a:r>
              <a:endParaRPr lang="en-US" sz="1000" dirty="0"/>
            </a:p>
          </p:txBody>
        </p:sp>
        <p:sp>
          <p:nvSpPr>
            <p:cNvPr id="10" name="Multidocument 9"/>
            <p:cNvSpPr/>
            <p:nvPr/>
          </p:nvSpPr>
          <p:spPr>
            <a:xfrm>
              <a:off x="498740" y="2505752"/>
              <a:ext cx="1233333" cy="732886"/>
            </a:xfrm>
            <a:prstGeom prst="flowChartMultidocumen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000" dirty="0" smtClean="0"/>
                <a:t>Detections</a:t>
              </a:r>
            </a:p>
          </p:txBody>
        </p:sp>
        <p:grpSp>
          <p:nvGrpSpPr>
            <p:cNvPr id="11" name="Group 43"/>
            <p:cNvGrpSpPr/>
            <p:nvPr/>
          </p:nvGrpSpPr>
          <p:grpSpPr>
            <a:xfrm>
              <a:off x="1732073" y="1024180"/>
              <a:ext cx="5229522" cy="2761260"/>
              <a:chOff x="1732067" y="1024180"/>
              <a:chExt cx="5229507" cy="2761260"/>
            </a:xfrm>
          </p:grpSpPr>
          <p:sp>
            <p:nvSpPr>
              <p:cNvPr id="36" name="Rectangle 35"/>
              <p:cNvSpPr/>
              <p:nvPr/>
            </p:nvSpPr>
            <p:spPr>
              <a:xfrm>
                <a:off x="1957662" y="1024180"/>
                <a:ext cx="5003912" cy="2761260"/>
              </a:xfrm>
              <a:prstGeom prst="rect">
                <a:avLst/>
              </a:prstGeom>
              <a:solidFill>
                <a:srgbClr val="6D7D66">
                  <a:alpha val="10000"/>
                </a:srgbClr>
              </a:solidFill>
              <a:ln w="38100" cap="rnd" cmpd="sng" algn="ctr">
                <a:solidFill>
                  <a:schemeClr val="accent2">
                    <a:lumMod val="20000"/>
                    <a:lumOff val="80000"/>
                  </a:schemeClr>
                </a:solidFill>
                <a:prstDash val="solid"/>
                <a:round/>
                <a:headEnd type="none" w="med" len="med"/>
                <a:tailEnd type="none" w="med" len="med"/>
              </a:ln>
              <a:effectLst>
                <a:outerShdw blurRad="50800" dist="38100" dir="2700000" algn="br">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vert="horz" lIns="731520" tIns="365760" rtlCol="0" anchor="t" anchorCtr="0"/>
              <a:lstStyle/>
              <a:p>
                <a:r>
                  <a:rPr lang="en-US" sz="2400" b="1" dirty="0" smtClean="0">
                    <a:solidFill>
                      <a:schemeClr val="tx1"/>
                    </a:solidFill>
                  </a:rPr>
                  <a:t>System</a:t>
                </a:r>
              </a:p>
            </p:txBody>
          </p:sp>
          <p:cxnSp>
            <p:nvCxnSpPr>
              <p:cNvPr id="37" name="Straight Arrow Connector 36"/>
              <p:cNvCxnSpPr>
                <a:stCxn id="10" idx="3"/>
                <a:endCxn id="42" idx="1"/>
              </p:cNvCxnSpPr>
              <p:nvPr/>
            </p:nvCxnSpPr>
            <p:spPr>
              <a:xfrm>
                <a:off x="1732067" y="2872195"/>
                <a:ext cx="614590"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nvGrpSpPr>
              <p:cNvPr id="38" name="Group 72"/>
              <p:cNvGrpSpPr/>
              <p:nvPr/>
            </p:nvGrpSpPr>
            <p:grpSpPr>
              <a:xfrm>
                <a:off x="2346657" y="1268851"/>
                <a:ext cx="4259122" cy="2173254"/>
                <a:chOff x="2469571" y="803911"/>
                <a:chExt cx="4259122" cy="2173254"/>
              </a:xfrm>
            </p:grpSpPr>
            <p:sp>
              <p:nvSpPr>
                <p:cNvPr id="39" name="Multidocument 38"/>
                <p:cNvSpPr/>
                <p:nvPr/>
              </p:nvSpPr>
              <p:spPr>
                <a:xfrm>
                  <a:off x="3663031" y="2040811"/>
                  <a:ext cx="1233330" cy="732886"/>
                </a:xfrm>
                <a:prstGeom prst="flowChartMultidocumen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000" dirty="0" smtClean="0"/>
                    <a:t>Query </a:t>
                  </a:r>
                  <a:r>
                    <a:rPr lang="en-US" sz="1000" dirty="0" err="1" smtClean="0"/>
                    <a:t>Tuples</a:t>
                  </a:r>
                  <a:endParaRPr lang="en-US" sz="1000" dirty="0"/>
                </a:p>
              </p:txBody>
            </p:sp>
            <p:sp>
              <p:nvSpPr>
                <p:cNvPr id="40" name="Document 39"/>
                <p:cNvSpPr/>
                <p:nvPr/>
              </p:nvSpPr>
              <p:spPr>
                <a:xfrm>
                  <a:off x="5487285" y="803911"/>
                  <a:ext cx="975258" cy="750921"/>
                </a:xfrm>
                <a:prstGeom prst="flowChartDocumen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000" dirty="0" smtClean="0"/>
                    <a:t>Seed Set of Mental State Labels</a:t>
                  </a:r>
                  <a:endParaRPr lang="en-US" sz="1000" dirty="0"/>
                </a:p>
              </p:txBody>
            </p:sp>
            <p:sp>
              <p:nvSpPr>
                <p:cNvPr id="41" name="Process 40"/>
                <p:cNvSpPr/>
                <p:nvPr/>
              </p:nvSpPr>
              <p:spPr>
                <a:xfrm>
                  <a:off x="5221134" y="1837342"/>
                  <a:ext cx="1507559" cy="1139823"/>
                </a:xfrm>
                <a:prstGeom prst="flowChartProcess">
                  <a:avLst/>
                </a:prstGeom>
                <a:ln/>
              </p:spPr>
              <p:style>
                <a:lnRef idx="3">
                  <a:schemeClr val="lt1"/>
                </a:lnRef>
                <a:fillRef idx="1">
                  <a:schemeClr val="accent2"/>
                </a:fillRef>
                <a:effectRef idx="1">
                  <a:schemeClr val="accent2"/>
                </a:effectRef>
                <a:fontRef idx="minor">
                  <a:schemeClr val="lt1"/>
                </a:fontRef>
              </p:style>
              <p:txBody>
                <a:bodyPr anchor="ctr"/>
                <a:lstStyle/>
                <a:p>
                  <a:pPr algn="ctr"/>
                  <a:r>
                    <a:rPr lang="en-US" sz="1400" b="1" dirty="0" smtClean="0"/>
                    <a:t>Information</a:t>
                  </a:r>
                </a:p>
                <a:p>
                  <a:pPr algn="ctr"/>
                  <a:r>
                    <a:rPr lang="en-US" sz="1400" b="1" dirty="0" smtClean="0"/>
                    <a:t>Extraction</a:t>
                  </a:r>
                </a:p>
                <a:p>
                  <a:pPr algn="ctr"/>
                  <a:r>
                    <a:rPr lang="en-US" sz="1400" b="1" dirty="0" smtClean="0"/>
                    <a:t> Model</a:t>
                  </a:r>
                  <a:endParaRPr lang="en-US" sz="1400" b="1" dirty="0"/>
                </a:p>
              </p:txBody>
            </p:sp>
            <p:sp>
              <p:nvSpPr>
                <p:cNvPr id="42" name="Process 41"/>
                <p:cNvSpPr/>
                <p:nvPr/>
              </p:nvSpPr>
              <p:spPr>
                <a:xfrm>
                  <a:off x="2469571" y="2042399"/>
                  <a:ext cx="851281" cy="732887"/>
                </a:xfrm>
                <a:prstGeom prst="flowChartProcess">
                  <a:avLst/>
                </a:prstGeom>
                <a:ln/>
              </p:spPr>
              <p:style>
                <a:lnRef idx="1">
                  <a:schemeClr val="accent2"/>
                </a:lnRef>
                <a:fillRef idx="2">
                  <a:schemeClr val="accent2"/>
                </a:fillRef>
                <a:effectRef idx="1">
                  <a:schemeClr val="accent2"/>
                </a:effectRef>
                <a:fontRef idx="minor">
                  <a:schemeClr val="dk1"/>
                </a:fontRef>
              </p:style>
              <p:txBody>
                <a:bodyPr anchor="ctr"/>
                <a:lstStyle/>
                <a:p>
                  <a:pPr algn="ctr"/>
                  <a:r>
                    <a:rPr lang="en-US" sz="1000" dirty="0" smtClean="0"/>
                    <a:t>Query Formatter</a:t>
                  </a:r>
                </a:p>
              </p:txBody>
            </p:sp>
            <p:cxnSp>
              <p:nvCxnSpPr>
                <p:cNvPr id="43" name="Straight Arrow Connector 42"/>
                <p:cNvCxnSpPr>
                  <a:stCxn id="42" idx="3"/>
                  <a:endCxn id="39" idx="1"/>
                </p:cNvCxnSpPr>
                <p:nvPr/>
              </p:nvCxnSpPr>
              <p:spPr>
                <a:xfrm flipV="1">
                  <a:off x="3320852" y="2407254"/>
                  <a:ext cx="342179" cy="158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4" name="Straight Arrow Connector 43"/>
                <p:cNvCxnSpPr>
                  <a:endCxn id="41" idx="1"/>
                </p:cNvCxnSpPr>
                <p:nvPr/>
              </p:nvCxnSpPr>
              <p:spPr>
                <a:xfrm flipV="1">
                  <a:off x="4896361" y="2407254"/>
                  <a:ext cx="324773" cy="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5" name="Straight Arrow Connector 44"/>
                <p:cNvCxnSpPr>
                  <a:stCxn id="40" idx="2"/>
                  <a:endCxn id="41" idx="0"/>
                </p:cNvCxnSpPr>
                <p:nvPr/>
              </p:nvCxnSpPr>
              <p:spPr>
                <a:xfrm rot="5400000">
                  <a:off x="5808837" y="1671265"/>
                  <a:ext cx="332154"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grpSp>
        <p:cxnSp>
          <p:nvCxnSpPr>
            <p:cNvPr id="12" name="Straight Arrow Connector 11"/>
            <p:cNvCxnSpPr>
              <a:stCxn id="41" idx="3"/>
              <a:endCxn id="9" idx="1"/>
            </p:cNvCxnSpPr>
            <p:nvPr/>
          </p:nvCxnSpPr>
          <p:spPr>
            <a:xfrm>
              <a:off x="6605799" y="2872194"/>
              <a:ext cx="703492" cy="238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3" name="Down Arrow 12"/>
            <p:cNvSpPr/>
            <p:nvPr/>
          </p:nvSpPr>
          <p:spPr>
            <a:xfrm rot="10800000" flipV="1">
              <a:off x="1028739" y="3636529"/>
              <a:ext cx="158754" cy="339628"/>
            </a:xfrm>
            <a:prstGeom prst="downArrow">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4" name="Down Arrow 13"/>
            <p:cNvSpPr/>
            <p:nvPr/>
          </p:nvSpPr>
          <p:spPr>
            <a:xfrm rot="10800000" flipV="1">
              <a:off x="7796162" y="3615627"/>
              <a:ext cx="158755" cy="360531"/>
            </a:xfrm>
            <a:prstGeom prst="downArrow">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5" name="TextBox 14"/>
            <p:cNvSpPr txBox="1"/>
            <p:nvPr/>
          </p:nvSpPr>
          <p:spPr>
            <a:xfrm>
              <a:off x="2737925" y="4414884"/>
              <a:ext cx="2842504" cy="1527033"/>
            </a:xfrm>
            <a:prstGeom prst="rect">
              <a:avLst/>
            </a:prstGeom>
            <a:solidFill>
              <a:schemeClr val="bg1">
                <a:lumMod val="95000"/>
              </a:schemeClr>
            </a:solidFill>
            <a:ln w="25400" cap="flat" cmpd="sng" algn="ctr">
              <a:solidFill>
                <a:schemeClr val="tx1"/>
              </a:solidFill>
              <a:prstDash val="solid"/>
              <a:round/>
              <a:headEnd type="none" w="med" len="med"/>
              <a:tailEnd type="none" w="med" len="med"/>
            </a:ln>
            <a:effectLst/>
          </p:spPr>
          <p:txBody>
            <a:bodyPr wrap="square" rtlCol="0">
              <a:spAutoFit/>
            </a:bodyPr>
            <a:lstStyle/>
            <a:p>
              <a:r>
                <a:rPr lang="en-US" sz="1400" b="1" dirty="0" smtClean="0">
                  <a:latin typeface="Courier New"/>
                  <a:cs typeface="Courier New"/>
                </a:rPr>
                <a:t>(</a:t>
              </a:r>
              <a:r>
                <a:rPr lang="en-US" sz="1400" b="1" i="1" dirty="0" smtClean="0">
                  <a:latin typeface="Courier New"/>
                  <a:cs typeface="Courier New"/>
                </a:rPr>
                <a:t>activity</a:t>
              </a:r>
              <a:r>
                <a:rPr lang="en-US" sz="1400" b="1" dirty="0" smtClean="0">
                  <a:latin typeface="Courier New"/>
                  <a:cs typeface="Courier New"/>
                </a:rPr>
                <a:t>, </a:t>
              </a:r>
              <a:r>
                <a:rPr lang="en-US" sz="1400" b="1" i="1" dirty="0" smtClean="0">
                  <a:latin typeface="Courier New"/>
                  <a:cs typeface="Courier New"/>
                </a:rPr>
                <a:t>actor-type</a:t>
              </a:r>
              <a:r>
                <a:rPr lang="en-US" sz="1400" b="1" dirty="0" smtClean="0">
                  <a:latin typeface="Courier New"/>
                  <a:cs typeface="Courier New"/>
                </a:rPr>
                <a:t>)</a:t>
              </a:r>
            </a:p>
            <a:p>
              <a:r>
                <a:rPr lang="en-US" sz="1400" b="1" dirty="0" smtClean="0">
                  <a:latin typeface="Courier New"/>
                  <a:cs typeface="Courier New"/>
                </a:rPr>
                <a:t>----------------------</a:t>
              </a:r>
            </a:p>
            <a:p>
              <a:r>
                <a:rPr lang="en-US" sz="1400" b="1" dirty="0" smtClean="0">
                  <a:latin typeface="Courier New"/>
                  <a:cs typeface="Courier New"/>
                </a:rPr>
                <a:t>(chase, policeman)</a:t>
              </a:r>
            </a:p>
            <a:p>
              <a:r>
                <a:rPr lang="en-US" sz="1400" b="1" dirty="0" smtClean="0">
                  <a:latin typeface="Courier New"/>
                  <a:cs typeface="Courier New"/>
                </a:rPr>
                <a:t>(chase, officer)</a:t>
              </a:r>
            </a:p>
            <a:p>
              <a:r>
                <a:rPr lang="en-US" sz="1400" b="1" dirty="0" smtClean="0">
                  <a:latin typeface="Courier New"/>
                  <a:cs typeface="Courier New"/>
                </a:rPr>
                <a:t>(chase, child)</a:t>
              </a:r>
            </a:p>
            <a:p>
              <a:r>
                <a:rPr lang="en-US" sz="1400" b="1" dirty="0" smtClean="0">
                  <a:latin typeface="Courier New"/>
                  <a:cs typeface="Courier New"/>
                </a:rPr>
                <a:t>...</a:t>
              </a:r>
              <a:endParaRPr lang="en-US" sz="1400" b="1" dirty="0">
                <a:latin typeface="Courier New"/>
                <a:cs typeface="Courier New"/>
              </a:endParaRPr>
            </a:p>
          </p:txBody>
        </p:sp>
        <p:sp>
          <p:nvSpPr>
            <p:cNvPr id="16" name="TextBox 15"/>
            <p:cNvSpPr txBox="1"/>
            <p:nvPr/>
          </p:nvSpPr>
          <p:spPr>
            <a:xfrm>
              <a:off x="459021" y="4395370"/>
              <a:ext cx="1298451" cy="1764571"/>
            </a:xfrm>
            <a:prstGeom prst="rect">
              <a:avLst/>
            </a:prstGeom>
            <a:solidFill>
              <a:srgbClr val="F2F2F2"/>
            </a:solidFill>
            <a:ln w="25400" cap="flat" cmpd="sng" algn="ctr">
              <a:solidFill>
                <a:schemeClr val="tx1"/>
              </a:solidFill>
              <a:prstDash val="solid"/>
              <a:round/>
              <a:headEnd type="none" w="med" len="med"/>
              <a:tailEnd type="none" w="med" len="med"/>
            </a:ln>
            <a:effectLst/>
          </p:spPr>
          <p:txBody>
            <a:bodyPr wrap="square" rtlCol="0">
              <a:spAutoFit/>
            </a:bodyPr>
            <a:lstStyle/>
            <a:p>
              <a:pPr algn="ctr"/>
              <a:r>
                <a:rPr lang="en-US" sz="1400" b="1" dirty="0" smtClean="0">
                  <a:latin typeface="Courier New"/>
                  <a:cs typeface="Courier New"/>
                </a:rPr>
                <a:t>chase</a:t>
              </a:r>
            </a:p>
            <a:p>
              <a:pPr algn="ctr"/>
              <a:r>
                <a:rPr lang="en-US" sz="1400" b="1" dirty="0" smtClean="0">
                  <a:latin typeface="Courier New"/>
                  <a:cs typeface="Courier New"/>
                </a:rPr>
                <a:t>run</a:t>
              </a:r>
            </a:p>
            <a:p>
              <a:pPr algn="ctr"/>
              <a:r>
                <a:rPr lang="en-US" sz="1400" b="1" dirty="0" smtClean="0">
                  <a:latin typeface="Courier New"/>
                  <a:cs typeface="Courier New"/>
                </a:rPr>
                <a:t>...</a:t>
              </a:r>
            </a:p>
            <a:p>
              <a:pPr algn="ctr"/>
              <a:r>
                <a:rPr lang="en-US" sz="1400" b="1" dirty="0" smtClean="0">
                  <a:latin typeface="Courier New"/>
                  <a:cs typeface="Courier New"/>
                </a:rPr>
                <a:t>child</a:t>
              </a:r>
            </a:p>
            <a:p>
              <a:pPr algn="ctr"/>
              <a:r>
                <a:rPr lang="en-US" sz="1400" b="1" dirty="0" smtClean="0">
                  <a:latin typeface="Courier New"/>
                  <a:cs typeface="Courier New"/>
                </a:rPr>
                <a:t>policeman</a:t>
              </a:r>
            </a:p>
            <a:p>
              <a:pPr algn="ctr"/>
              <a:r>
                <a:rPr lang="en-US" sz="1400" b="1" dirty="0" smtClean="0">
                  <a:latin typeface="Courier New"/>
                  <a:cs typeface="Courier New"/>
                </a:rPr>
                <a:t>person</a:t>
              </a:r>
            </a:p>
            <a:p>
              <a:pPr algn="ctr"/>
              <a:r>
                <a:rPr lang="en-US" sz="1400" b="1" dirty="0" smtClean="0">
                  <a:latin typeface="Courier New"/>
                  <a:cs typeface="Courier New"/>
                </a:rPr>
                <a:t>...</a:t>
              </a:r>
              <a:endParaRPr lang="en-US" sz="1400" b="1" dirty="0">
                <a:latin typeface="Courier New"/>
                <a:cs typeface="Courier New"/>
              </a:endParaRPr>
            </a:p>
          </p:txBody>
        </p:sp>
        <p:grpSp>
          <p:nvGrpSpPr>
            <p:cNvPr id="17" name="Group 59"/>
            <p:cNvGrpSpPr/>
            <p:nvPr/>
          </p:nvGrpSpPr>
          <p:grpSpPr>
            <a:xfrm>
              <a:off x="6301548" y="4363009"/>
              <a:ext cx="2410681" cy="1895110"/>
              <a:chOff x="6301529" y="4363009"/>
              <a:chExt cx="2410674" cy="1895109"/>
            </a:xfrm>
          </p:grpSpPr>
          <p:grpSp>
            <p:nvGrpSpPr>
              <p:cNvPr id="18" name="Group 96"/>
              <p:cNvGrpSpPr/>
              <p:nvPr/>
            </p:nvGrpSpPr>
            <p:grpSpPr>
              <a:xfrm>
                <a:off x="6584065" y="5440223"/>
                <a:ext cx="1832922" cy="817895"/>
                <a:chOff x="6635388" y="5431865"/>
                <a:chExt cx="1832922" cy="817895"/>
              </a:xfrm>
            </p:grpSpPr>
            <p:sp>
              <p:nvSpPr>
                <p:cNvPr id="28" name="TextBox 27"/>
                <p:cNvSpPr txBox="1"/>
                <p:nvPr/>
              </p:nvSpPr>
              <p:spPr>
                <a:xfrm rot="1067461">
                  <a:off x="6635388" y="5470110"/>
                  <a:ext cx="339341" cy="477116"/>
                </a:xfrm>
                <a:prstGeom prst="rect">
                  <a:avLst/>
                </a:prstGeom>
                <a:noFill/>
              </p:spPr>
              <p:txBody>
                <a:bodyPr vert="vert270" wrap="square" rtlCol="0">
                  <a:spAutoFit/>
                </a:bodyPr>
                <a:lstStyle/>
                <a:p>
                  <a:pPr algn="r"/>
                  <a:r>
                    <a:rPr lang="en-US" sz="800" b="1" dirty="0" smtClean="0">
                      <a:latin typeface="Courier New"/>
                      <a:cs typeface="Courier New"/>
                    </a:rPr>
                    <a:t>angry</a:t>
                  </a:r>
                  <a:endParaRPr lang="en-US" sz="800" b="1" dirty="0">
                    <a:latin typeface="Courier New"/>
                    <a:cs typeface="Courier New"/>
                  </a:endParaRPr>
                </a:p>
              </p:txBody>
            </p:sp>
            <p:sp>
              <p:nvSpPr>
                <p:cNvPr id="29" name="TextBox 28"/>
                <p:cNvSpPr txBox="1"/>
                <p:nvPr/>
              </p:nvSpPr>
              <p:spPr>
                <a:xfrm rot="1067461">
                  <a:off x="7691410" y="5468819"/>
                  <a:ext cx="339341" cy="530961"/>
                </a:xfrm>
                <a:prstGeom prst="rect">
                  <a:avLst/>
                </a:prstGeom>
                <a:noFill/>
              </p:spPr>
              <p:txBody>
                <a:bodyPr vert="vert270" wrap="square" rtlCol="0">
                  <a:spAutoFit/>
                </a:bodyPr>
                <a:lstStyle/>
                <a:p>
                  <a:pPr algn="r"/>
                  <a:r>
                    <a:rPr lang="en-US" sz="800" b="1" dirty="0" smtClean="0">
                      <a:latin typeface="Courier New"/>
                      <a:cs typeface="Courier New"/>
                    </a:rPr>
                    <a:t>sad</a:t>
                  </a:r>
                  <a:endParaRPr lang="en-US" sz="800" b="1" dirty="0">
                    <a:latin typeface="Courier New"/>
                    <a:cs typeface="Courier New"/>
                  </a:endParaRPr>
                </a:p>
              </p:txBody>
            </p:sp>
            <p:sp>
              <p:nvSpPr>
                <p:cNvPr id="30" name="TextBox 29"/>
                <p:cNvSpPr txBox="1"/>
                <p:nvPr/>
              </p:nvSpPr>
              <p:spPr>
                <a:xfrm rot="1067461">
                  <a:off x="7168614" y="5472179"/>
                  <a:ext cx="339341" cy="477116"/>
                </a:xfrm>
                <a:prstGeom prst="rect">
                  <a:avLst/>
                </a:prstGeom>
                <a:noFill/>
              </p:spPr>
              <p:txBody>
                <a:bodyPr vert="vert270" wrap="square" rtlCol="0">
                  <a:spAutoFit/>
                </a:bodyPr>
                <a:lstStyle/>
                <a:p>
                  <a:pPr algn="r"/>
                  <a:r>
                    <a:rPr lang="en-US" sz="800" b="1" dirty="0" smtClean="0">
                      <a:latin typeface="Courier New"/>
                      <a:cs typeface="Courier New"/>
                    </a:rPr>
                    <a:t>irate</a:t>
                  </a:r>
                  <a:endParaRPr lang="en-US" sz="800" b="1" dirty="0">
                    <a:latin typeface="Courier New"/>
                    <a:cs typeface="Courier New"/>
                  </a:endParaRPr>
                </a:p>
              </p:txBody>
            </p:sp>
            <p:sp>
              <p:nvSpPr>
                <p:cNvPr id="31" name="TextBox 30"/>
                <p:cNvSpPr txBox="1"/>
                <p:nvPr/>
              </p:nvSpPr>
              <p:spPr>
                <a:xfrm rot="1067461">
                  <a:off x="7499585" y="5468498"/>
                  <a:ext cx="339341" cy="631030"/>
                </a:xfrm>
                <a:prstGeom prst="rect">
                  <a:avLst/>
                </a:prstGeom>
                <a:noFill/>
              </p:spPr>
              <p:txBody>
                <a:bodyPr vert="vert270" wrap="square" rtlCol="0">
                  <a:spAutoFit/>
                </a:bodyPr>
                <a:lstStyle/>
                <a:p>
                  <a:pPr algn="r"/>
                  <a:r>
                    <a:rPr lang="en-US" sz="800" b="1" dirty="0" smtClean="0">
                      <a:latin typeface="Courier New"/>
                      <a:cs typeface="Courier New"/>
                    </a:rPr>
                    <a:t>annoyed</a:t>
                  </a:r>
                  <a:endParaRPr lang="en-US" sz="800" b="1" dirty="0">
                    <a:latin typeface="Courier New"/>
                    <a:cs typeface="Courier New"/>
                  </a:endParaRPr>
                </a:p>
              </p:txBody>
            </p:sp>
            <p:sp>
              <p:nvSpPr>
                <p:cNvPr id="32" name="TextBox 31"/>
                <p:cNvSpPr txBox="1"/>
                <p:nvPr/>
              </p:nvSpPr>
              <p:spPr>
                <a:xfrm rot="1067461">
                  <a:off x="7294194" y="5464817"/>
                  <a:ext cx="339341" cy="784943"/>
                </a:xfrm>
                <a:prstGeom prst="rect">
                  <a:avLst/>
                </a:prstGeom>
                <a:noFill/>
              </p:spPr>
              <p:txBody>
                <a:bodyPr vert="vert270" wrap="square" rtlCol="0">
                  <a:spAutoFit/>
                </a:bodyPr>
                <a:lstStyle/>
                <a:p>
                  <a:pPr algn="r"/>
                  <a:r>
                    <a:rPr lang="en-US" sz="800" b="1" dirty="0" smtClean="0">
                      <a:latin typeface="Courier New"/>
                      <a:cs typeface="Courier New"/>
                    </a:rPr>
                    <a:t>energetic</a:t>
                  </a:r>
                  <a:endParaRPr lang="en-US" sz="800" b="1" dirty="0">
                    <a:latin typeface="Courier New"/>
                    <a:cs typeface="Courier New"/>
                  </a:endParaRPr>
                </a:p>
              </p:txBody>
            </p:sp>
            <p:sp>
              <p:nvSpPr>
                <p:cNvPr id="33" name="TextBox 32"/>
                <p:cNvSpPr txBox="1"/>
                <p:nvPr/>
              </p:nvSpPr>
              <p:spPr>
                <a:xfrm rot="1067461">
                  <a:off x="6966178" y="5468498"/>
                  <a:ext cx="339341" cy="631030"/>
                </a:xfrm>
                <a:prstGeom prst="rect">
                  <a:avLst/>
                </a:prstGeom>
                <a:noFill/>
              </p:spPr>
              <p:txBody>
                <a:bodyPr vert="vert270" wrap="square" rtlCol="0">
                  <a:spAutoFit/>
                </a:bodyPr>
                <a:lstStyle/>
                <a:p>
                  <a:pPr algn="r"/>
                  <a:r>
                    <a:rPr lang="en-US" sz="800" b="1" dirty="0" smtClean="0">
                      <a:latin typeface="Courier New"/>
                      <a:cs typeface="Courier New"/>
                    </a:rPr>
                    <a:t>fearful</a:t>
                  </a:r>
                  <a:endParaRPr lang="en-US" sz="800" b="1" dirty="0">
                    <a:latin typeface="Courier New"/>
                    <a:cs typeface="Courier New"/>
                  </a:endParaRPr>
                </a:p>
              </p:txBody>
            </p:sp>
            <p:sp>
              <p:nvSpPr>
                <p:cNvPr id="34" name="TextBox 33"/>
                <p:cNvSpPr txBox="1"/>
                <p:nvPr/>
              </p:nvSpPr>
              <p:spPr>
                <a:xfrm rot="1067461">
                  <a:off x="6790081" y="5468496"/>
                  <a:ext cx="339341" cy="631030"/>
                </a:xfrm>
                <a:prstGeom prst="rect">
                  <a:avLst/>
                </a:prstGeom>
                <a:noFill/>
              </p:spPr>
              <p:txBody>
                <a:bodyPr vert="vert270" wrap="square" rtlCol="0">
                  <a:spAutoFit/>
                </a:bodyPr>
                <a:lstStyle/>
                <a:p>
                  <a:pPr algn="r"/>
                  <a:r>
                    <a:rPr lang="en-US" sz="800" b="1" dirty="0" smtClean="0">
                      <a:latin typeface="Courier New"/>
                      <a:cs typeface="Courier New"/>
                    </a:rPr>
                    <a:t>violent</a:t>
                  </a:r>
                  <a:endParaRPr lang="en-US" sz="800" b="1" dirty="0">
                    <a:latin typeface="Courier New"/>
                    <a:cs typeface="Courier New"/>
                  </a:endParaRPr>
                </a:p>
              </p:txBody>
            </p:sp>
            <p:sp>
              <p:nvSpPr>
                <p:cNvPr id="35" name="TextBox 34"/>
                <p:cNvSpPr txBox="1"/>
                <p:nvPr/>
              </p:nvSpPr>
              <p:spPr>
                <a:xfrm>
                  <a:off x="7960426" y="5431865"/>
                  <a:ext cx="507884" cy="237539"/>
                </a:xfrm>
                <a:prstGeom prst="rect">
                  <a:avLst/>
                </a:prstGeom>
                <a:noFill/>
              </p:spPr>
              <p:txBody>
                <a:bodyPr wrap="square" rtlCol="0">
                  <a:spAutoFit/>
                </a:bodyPr>
                <a:lstStyle/>
                <a:p>
                  <a:r>
                    <a:rPr lang="en-US" sz="800" b="1" dirty="0" smtClean="0">
                      <a:latin typeface="Courier New"/>
                      <a:cs typeface="Courier New"/>
                    </a:rPr>
                    <a:t>...</a:t>
                  </a:r>
                  <a:endParaRPr lang="en-US" sz="800" b="1" dirty="0">
                    <a:latin typeface="Courier New"/>
                    <a:cs typeface="Courier New"/>
                  </a:endParaRPr>
                </a:p>
              </p:txBody>
            </p:sp>
          </p:grpSp>
          <p:grpSp>
            <p:nvGrpSpPr>
              <p:cNvPr id="19" name="Group 56"/>
              <p:cNvGrpSpPr/>
              <p:nvPr/>
            </p:nvGrpSpPr>
            <p:grpSpPr>
              <a:xfrm>
                <a:off x="6301529" y="4363009"/>
                <a:ext cx="2410674" cy="1078807"/>
                <a:chOff x="6301529" y="4363009"/>
                <a:chExt cx="2410674" cy="1078807"/>
              </a:xfrm>
            </p:grpSpPr>
            <p:grpSp>
              <p:nvGrpSpPr>
                <p:cNvPr id="20" name="Group 112"/>
                <p:cNvGrpSpPr/>
                <p:nvPr/>
              </p:nvGrpSpPr>
              <p:grpSpPr>
                <a:xfrm>
                  <a:off x="6659009" y="4622049"/>
                  <a:ext cx="1732319" cy="816105"/>
                  <a:chOff x="6724649" y="4517895"/>
                  <a:chExt cx="1746250" cy="816105"/>
                </a:xfrm>
              </p:grpSpPr>
              <p:sp>
                <p:nvSpPr>
                  <p:cNvPr id="26" name="Freeform 25"/>
                  <p:cNvSpPr/>
                  <p:nvPr/>
                </p:nvSpPr>
                <p:spPr>
                  <a:xfrm>
                    <a:off x="6724649" y="4521200"/>
                    <a:ext cx="1746250" cy="812800"/>
                  </a:xfrm>
                  <a:custGeom>
                    <a:avLst/>
                    <a:gdLst>
                      <a:gd name="connsiteX0" fmla="*/ 0 w 1746250"/>
                      <a:gd name="connsiteY0" fmla="*/ 0 h 812800"/>
                      <a:gd name="connsiteX1" fmla="*/ 0 w 1746250"/>
                      <a:gd name="connsiteY1" fmla="*/ 812800 h 812800"/>
                      <a:gd name="connsiteX2" fmla="*/ 1746250 w 1746250"/>
                      <a:gd name="connsiteY2" fmla="*/ 812800 h 812800"/>
                      <a:gd name="connsiteX3" fmla="*/ 1739900 w 1746250"/>
                      <a:gd name="connsiteY3" fmla="*/ 698500 h 812800"/>
                      <a:gd name="connsiteX4" fmla="*/ 1104900 w 1746250"/>
                      <a:gd name="connsiteY4" fmla="*/ 590550 h 812800"/>
                      <a:gd name="connsiteX5" fmla="*/ 774700 w 1746250"/>
                      <a:gd name="connsiteY5" fmla="*/ 495300 h 812800"/>
                      <a:gd name="connsiteX6" fmla="*/ 584200 w 1746250"/>
                      <a:gd name="connsiteY6" fmla="*/ 374650 h 812800"/>
                      <a:gd name="connsiteX7" fmla="*/ 431800 w 1746250"/>
                      <a:gd name="connsiteY7" fmla="*/ 241300 h 812800"/>
                      <a:gd name="connsiteX8" fmla="*/ 323850 w 1746250"/>
                      <a:gd name="connsiteY8" fmla="*/ 133350 h 812800"/>
                      <a:gd name="connsiteX9" fmla="*/ 209550 w 1746250"/>
                      <a:gd name="connsiteY9" fmla="*/ 50800 h 812800"/>
                      <a:gd name="connsiteX10" fmla="*/ 107950 w 1746250"/>
                      <a:gd name="connsiteY10" fmla="*/ 6350 h 812800"/>
                      <a:gd name="connsiteX11" fmla="*/ 0 w 1746250"/>
                      <a:gd name="connsiteY11" fmla="*/ 0 h 81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46250" h="812800">
                        <a:moveTo>
                          <a:pt x="0" y="0"/>
                        </a:moveTo>
                        <a:lnTo>
                          <a:pt x="0" y="812800"/>
                        </a:lnTo>
                        <a:lnTo>
                          <a:pt x="1746250" y="812800"/>
                        </a:lnTo>
                        <a:lnTo>
                          <a:pt x="1739900" y="698500"/>
                        </a:lnTo>
                        <a:lnTo>
                          <a:pt x="1104900" y="590550"/>
                        </a:lnTo>
                        <a:lnTo>
                          <a:pt x="774700" y="495300"/>
                        </a:lnTo>
                        <a:lnTo>
                          <a:pt x="584200" y="374650"/>
                        </a:lnTo>
                        <a:lnTo>
                          <a:pt x="431800" y="241300"/>
                        </a:lnTo>
                        <a:lnTo>
                          <a:pt x="323850" y="133350"/>
                        </a:lnTo>
                        <a:lnTo>
                          <a:pt x="209550" y="50800"/>
                        </a:lnTo>
                        <a:lnTo>
                          <a:pt x="107950" y="6350"/>
                        </a:lnTo>
                        <a:lnTo>
                          <a:pt x="0" y="0"/>
                        </a:lnTo>
                        <a:close/>
                      </a:path>
                    </a:pathLst>
                  </a:custGeom>
                  <a:solidFill>
                    <a:schemeClr val="accent6">
                      <a:alpha val="16000"/>
                    </a:schemeClr>
                  </a:solidFill>
                  <a:ln>
                    <a:noFill/>
                  </a:ln>
                  <a:effectLst>
                    <a:outerShdw blurRad="39000" dist="25400" dir="5400000" rotWithShape="0">
                      <a:srgbClr val="000000">
                        <a:alpha val="38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Freeform 26"/>
                  <p:cNvSpPr/>
                  <p:nvPr/>
                </p:nvSpPr>
                <p:spPr>
                  <a:xfrm>
                    <a:off x="6728696" y="4517895"/>
                    <a:ext cx="1728274" cy="703094"/>
                  </a:xfrm>
                  <a:custGeom>
                    <a:avLst/>
                    <a:gdLst>
                      <a:gd name="connsiteX0" fmla="*/ 0 w 1859700"/>
                      <a:gd name="connsiteY0" fmla="*/ 0 h 703094"/>
                      <a:gd name="connsiteX1" fmla="*/ 283491 w 1859700"/>
                      <a:gd name="connsiteY1" fmla="*/ 90722 h 703094"/>
                      <a:gd name="connsiteX2" fmla="*/ 850473 w 1859700"/>
                      <a:gd name="connsiteY2" fmla="*/ 498970 h 703094"/>
                      <a:gd name="connsiteX3" fmla="*/ 1859700 w 1859700"/>
                      <a:gd name="connsiteY3" fmla="*/ 703094 h 703094"/>
                    </a:gdLst>
                    <a:ahLst/>
                    <a:cxnLst>
                      <a:cxn ang="0">
                        <a:pos x="connsiteX0" y="connsiteY0"/>
                      </a:cxn>
                      <a:cxn ang="0">
                        <a:pos x="connsiteX1" y="connsiteY1"/>
                      </a:cxn>
                      <a:cxn ang="0">
                        <a:pos x="connsiteX2" y="connsiteY2"/>
                      </a:cxn>
                      <a:cxn ang="0">
                        <a:pos x="connsiteX3" y="connsiteY3"/>
                      </a:cxn>
                    </a:cxnLst>
                    <a:rect l="l" t="t" r="r" b="b"/>
                    <a:pathLst>
                      <a:path w="1859700" h="703094">
                        <a:moveTo>
                          <a:pt x="0" y="0"/>
                        </a:moveTo>
                        <a:cubicBezTo>
                          <a:pt x="70873" y="3780"/>
                          <a:pt x="141746" y="7560"/>
                          <a:pt x="283491" y="90722"/>
                        </a:cubicBezTo>
                        <a:cubicBezTo>
                          <a:pt x="425236" y="173884"/>
                          <a:pt x="587772" y="396908"/>
                          <a:pt x="850473" y="498970"/>
                        </a:cubicBezTo>
                        <a:cubicBezTo>
                          <a:pt x="1113174" y="601032"/>
                          <a:pt x="1859700" y="703094"/>
                          <a:pt x="1859700" y="703094"/>
                        </a:cubicBezTo>
                      </a:path>
                    </a:pathLst>
                  </a:custGeom>
                  <a:ln w="38100" cap="rnd" cmpd="sng" algn="ctr">
                    <a:solidFill>
                      <a:schemeClr val="accent2"/>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21" name="Group 55"/>
                <p:cNvGrpSpPr/>
                <p:nvPr/>
              </p:nvGrpSpPr>
              <p:grpSpPr>
                <a:xfrm>
                  <a:off x="6301529" y="4363009"/>
                  <a:ext cx="2410674" cy="1078807"/>
                  <a:chOff x="6301529" y="4363009"/>
                  <a:chExt cx="2410674" cy="1078807"/>
                </a:xfrm>
              </p:grpSpPr>
              <p:sp>
                <p:nvSpPr>
                  <p:cNvPr id="22" name="TextBox 21"/>
                  <p:cNvSpPr txBox="1"/>
                  <p:nvPr/>
                </p:nvSpPr>
                <p:spPr>
                  <a:xfrm>
                    <a:off x="6301529" y="4874335"/>
                    <a:ext cx="678681" cy="208838"/>
                  </a:xfrm>
                  <a:prstGeom prst="rect">
                    <a:avLst/>
                  </a:prstGeom>
                  <a:noFill/>
                </p:spPr>
                <p:txBody>
                  <a:bodyPr vert="vert270" wrap="square" rtlCol="0">
                    <a:spAutoFit/>
                  </a:bodyPr>
                  <a:lstStyle/>
                  <a:p>
                    <a:r>
                      <a:rPr lang="en-US" sz="1400" dirty="0" smtClean="0"/>
                      <a:t>P</a:t>
                    </a:r>
                    <a:endParaRPr lang="en-US" sz="1400" dirty="0"/>
                  </a:p>
                </p:txBody>
              </p:sp>
              <p:grpSp>
                <p:nvGrpSpPr>
                  <p:cNvPr id="23" name="Group 53"/>
                  <p:cNvGrpSpPr/>
                  <p:nvPr/>
                </p:nvGrpSpPr>
                <p:grpSpPr>
                  <a:xfrm>
                    <a:off x="6650323" y="4363009"/>
                    <a:ext cx="2061880" cy="1078807"/>
                    <a:chOff x="6650323" y="4363009"/>
                    <a:chExt cx="2061880" cy="1078807"/>
                  </a:xfrm>
                </p:grpSpPr>
                <p:cxnSp>
                  <p:nvCxnSpPr>
                    <p:cNvPr id="24" name="Straight Connector 23"/>
                    <p:cNvCxnSpPr/>
                    <p:nvPr/>
                  </p:nvCxnSpPr>
                  <p:spPr>
                    <a:xfrm rot="16200000" flipH="1">
                      <a:off x="6111716" y="4901616"/>
                      <a:ext cx="1077215" cy="1"/>
                    </a:xfrm>
                    <a:prstGeom prst="line">
                      <a:avLst/>
                    </a:prstGeom>
                    <a:ln w="25400" cap="rnd" cmpd="sng" algn="ctr">
                      <a:solidFill>
                        <a:schemeClr val="accent1"/>
                      </a:solidFill>
                      <a:prstDash val="solid"/>
                      <a:round/>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a:endCxn id="26" idx="1"/>
                    </p:cNvCxnSpPr>
                    <p:nvPr/>
                  </p:nvCxnSpPr>
                  <p:spPr>
                    <a:xfrm rot="10800000">
                      <a:off x="6659010" y="5438156"/>
                      <a:ext cx="2053193" cy="3660"/>
                    </a:xfrm>
                    <a:prstGeom prst="line">
                      <a:avLst/>
                    </a:prstGeom>
                    <a:ln w="25400" cap="rnd" cmpd="sng" algn="ctr">
                      <a:solidFill>
                        <a:schemeClr val="accent1"/>
                      </a:solidFill>
                      <a:prstDash val="solid"/>
                      <a:round/>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grpSp>
          </p:grpSp>
        </p:grpSp>
        <p:sp>
          <p:nvSpPr>
            <p:cNvPr id="8" name="Down Arrow 7"/>
            <p:cNvSpPr/>
            <p:nvPr/>
          </p:nvSpPr>
          <p:spPr>
            <a:xfrm rot="10800000" flipV="1">
              <a:off x="4072752" y="3655975"/>
              <a:ext cx="158754" cy="360531"/>
            </a:xfrm>
            <a:prstGeom prst="downArrow">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grpSp>
      <p:grpSp>
        <p:nvGrpSpPr>
          <p:cNvPr id="52" name="Group 51"/>
          <p:cNvGrpSpPr/>
          <p:nvPr/>
        </p:nvGrpSpPr>
        <p:grpSpPr>
          <a:xfrm>
            <a:off x="6424669" y="82076"/>
            <a:ext cx="2344949" cy="274320"/>
            <a:chOff x="6424669" y="82076"/>
            <a:chExt cx="2344949" cy="274320"/>
          </a:xfrm>
        </p:grpSpPr>
        <p:pic>
          <p:nvPicPr>
            <p:cNvPr id="53" name="Picture 52" descr="problem.jpg"/>
            <p:cNvPicPr>
              <a:picLocks noChangeAspect="1"/>
            </p:cNvPicPr>
            <p:nvPr/>
          </p:nvPicPr>
          <p:blipFill>
            <a:blip r:embed="rId3">
              <a:duotone>
                <a:prstClr val="black"/>
                <a:schemeClr val="accent1">
                  <a:tint val="45000"/>
                  <a:satMod val="400000"/>
                </a:schemeClr>
              </a:duotone>
              <a:alphaModFix amt="50000"/>
            </a:blip>
            <a:stretch>
              <a:fillRect/>
            </a:stretch>
          </p:blipFill>
          <p:spPr>
            <a:xfrm>
              <a:off x="6424669" y="82076"/>
              <a:ext cx="297322" cy="274320"/>
            </a:xfrm>
            <a:prstGeom prst="rect">
              <a:avLst/>
            </a:prstGeom>
            <a:ln w="19050" cap="sq" cmpd="sng" algn="ctr">
              <a:solidFill>
                <a:srgbClr val="000000"/>
              </a:solidFill>
              <a:prstDash val="solid"/>
              <a:miter lim="800000"/>
              <a:headEnd type="none" w="med" len="med"/>
              <a:tailEnd type="none" w="med" len="med"/>
            </a:ln>
            <a:effectLst>
              <a:innerShdw blurRad="63500" dist="50800" dir="13500000">
                <a:srgbClr val="000000">
                  <a:alpha val="50000"/>
                </a:srgbClr>
              </a:innerShdw>
            </a:effectLst>
          </p:spPr>
        </p:pic>
        <p:pic>
          <p:nvPicPr>
            <p:cNvPr id="54" name="Picture 53" descr="methodology.jpg"/>
            <p:cNvPicPr>
              <a:picLocks noChangeAspect="1"/>
            </p:cNvPicPr>
            <p:nvPr/>
          </p:nvPicPr>
          <p:blipFill>
            <a:blip r:embed="rId4">
              <a:alphaModFix amt="75000"/>
            </a:blip>
            <a:srcRect l="6134" t="3270" r="8435" b="17850"/>
            <a:stretch>
              <a:fillRect/>
            </a:stretch>
          </p:blipFill>
          <p:spPr>
            <a:xfrm>
              <a:off x="6936496" y="82076"/>
              <a:ext cx="297322" cy="274320"/>
            </a:xfrm>
            <a:prstGeom prst="rect">
              <a:avLst/>
            </a:prstGeom>
            <a:ln w="19050" cap="sq" cmpd="sng" algn="ctr">
              <a:solidFill>
                <a:srgbClr val="000000"/>
              </a:solidFill>
              <a:prstDash val="solid"/>
              <a:miter lim="800000"/>
              <a:headEnd type="none" w="med" len="med"/>
              <a:tailEnd type="none" w="med" len="med"/>
            </a:ln>
            <a:effectLst>
              <a:outerShdw blurRad="50800" dist="38100" dir="2700000" algn="tl" rotWithShape="0">
                <a:srgbClr val="000000">
                  <a:alpha val="43000"/>
                </a:srgbClr>
              </a:outerShdw>
            </a:effectLst>
          </p:spPr>
        </p:pic>
        <p:pic>
          <p:nvPicPr>
            <p:cNvPr id="55" name="Picture 54" descr="evaluation.jpg"/>
            <p:cNvPicPr>
              <a:picLocks noChangeAspect="1"/>
            </p:cNvPicPr>
            <p:nvPr/>
          </p:nvPicPr>
          <p:blipFill>
            <a:blip r:embed="rId5">
              <a:duotone>
                <a:prstClr val="black"/>
                <a:schemeClr val="accent1">
                  <a:tint val="45000"/>
                  <a:satMod val="400000"/>
                </a:schemeClr>
              </a:duotone>
              <a:alphaModFix amt="50000"/>
            </a:blip>
            <a:srcRect l="8102" r="10580"/>
            <a:stretch>
              <a:fillRect/>
            </a:stretch>
          </p:blipFill>
          <p:spPr>
            <a:xfrm>
              <a:off x="7448323" y="82076"/>
              <a:ext cx="297428" cy="274320"/>
            </a:xfrm>
            <a:prstGeom prst="rect">
              <a:avLst/>
            </a:prstGeom>
            <a:ln w="19050" cap="sq" cmpd="sng" algn="ctr">
              <a:solidFill>
                <a:srgbClr val="000000"/>
              </a:solidFill>
              <a:prstDash val="solid"/>
              <a:miter lim="800000"/>
              <a:headEnd type="none" w="med" len="med"/>
              <a:tailEnd type="none" w="med" len="med"/>
            </a:ln>
            <a:effectLst>
              <a:innerShdw blurRad="63500" dist="50800" dir="13500000">
                <a:srgbClr val="000000">
                  <a:alpha val="50000"/>
                </a:srgbClr>
              </a:innerShdw>
            </a:effectLst>
          </p:spPr>
        </p:pic>
        <p:pic>
          <p:nvPicPr>
            <p:cNvPr id="56" name="Picture 55" descr="data.jpg"/>
            <p:cNvPicPr>
              <a:picLocks noChangeAspect="1"/>
            </p:cNvPicPr>
            <p:nvPr/>
          </p:nvPicPr>
          <p:blipFill>
            <a:blip r:embed="rId6">
              <a:duotone>
                <a:prstClr val="black"/>
                <a:schemeClr val="accent1">
                  <a:tint val="45000"/>
                  <a:satMod val="400000"/>
                </a:schemeClr>
              </a:duotone>
              <a:alphaModFix amt="50000"/>
            </a:blip>
            <a:srcRect t="4292" b="11712"/>
            <a:stretch>
              <a:fillRect/>
            </a:stretch>
          </p:blipFill>
          <p:spPr>
            <a:xfrm>
              <a:off x="7960256" y="82076"/>
              <a:ext cx="297428" cy="274320"/>
            </a:xfrm>
            <a:prstGeom prst="rect">
              <a:avLst/>
            </a:prstGeom>
            <a:ln w="19050" cap="sq" cmpd="sng" algn="ctr">
              <a:solidFill>
                <a:srgbClr val="000000"/>
              </a:solidFill>
              <a:prstDash val="solid"/>
              <a:miter lim="800000"/>
              <a:headEnd type="none" w="med" len="med"/>
              <a:tailEnd type="none" w="med" len="med"/>
            </a:ln>
            <a:effectLst>
              <a:innerShdw blurRad="63500" dist="50800" dir="13500000">
                <a:srgbClr val="000000">
                  <a:alpha val="50000"/>
                </a:srgbClr>
              </a:innerShdw>
            </a:effectLst>
          </p:spPr>
        </p:pic>
        <p:pic>
          <p:nvPicPr>
            <p:cNvPr id="57" name="Picture 56" descr="books.jpg">
              <a:hlinkClick r:id="" action="ppaction://noaction"/>
            </p:cNvPr>
            <p:cNvPicPr>
              <a:picLocks noChangeAspect="1"/>
            </p:cNvPicPr>
            <p:nvPr/>
          </p:nvPicPr>
          <p:blipFill>
            <a:blip r:embed="rId7">
              <a:duotone>
                <a:prstClr val="black"/>
                <a:schemeClr val="accent1">
                  <a:tint val="45000"/>
                  <a:satMod val="400000"/>
                </a:schemeClr>
              </a:duotone>
              <a:alphaModFix amt="50000"/>
            </a:blip>
            <a:srcRect t="5691" b="5691"/>
            <a:stretch>
              <a:fillRect/>
            </a:stretch>
          </p:blipFill>
          <p:spPr>
            <a:xfrm>
              <a:off x="8472190" y="82076"/>
              <a:ext cx="297428" cy="274320"/>
            </a:xfrm>
            <a:prstGeom prst="rect">
              <a:avLst/>
            </a:prstGeom>
            <a:ln w="19050" cap="sq" cmpd="sng" algn="ctr">
              <a:solidFill>
                <a:srgbClr val="000000"/>
              </a:solidFill>
              <a:prstDash val="solid"/>
              <a:miter lim="800000"/>
              <a:headEnd type="none" w="med" len="med"/>
              <a:tailEnd type="none" w="med" len="med"/>
            </a:ln>
            <a:effectLst>
              <a:innerShdw blurRad="63500" dist="50800" dir="13500000">
                <a:srgbClr val="000000">
                  <a:alpha val="50000"/>
                </a:srgbClr>
              </a:innerShdw>
            </a:effectLst>
          </p:spPr>
        </p:pic>
      </p:gr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smtClean="0"/>
              <a:t>August 24, 2014</a:t>
            </a:r>
            <a:endParaRPr lang="en-US"/>
          </a:p>
        </p:txBody>
      </p:sp>
      <p:sp>
        <p:nvSpPr>
          <p:cNvPr id="5" name="Footer Placeholder 4"/>
          <p:cNvSpPr>
            <a:spLocks noGrp="1"/>
          </p:cNvSpPr>
          <p:nvPr>
            <p:ph type="ftr" sz="quarter" idx="11"/>
          </p:nvPr>
        </p:nvSpPr>
        <p:spPr/>
        <p:txBody>
          <a:bodyPr/>
          <a:lstStyle/>
          <a:p>
            <a:r>
              <a:rPr lang="en-US" smtClean="0"/>
              <a:t>*SEM 2014, Dublin</a:t>
            </a:r>
            <a:endParaRPr lang="en-US"/>
          </a:p>
        </p:txBody>
      </p:sp>
      <p:sp>
        <p:nvSpPr>
          <p:cNvPr id="6" name="Slide Number Placeholder 5"/>
          <p:cNvSpPr>
            <a:spLocks noGrp="1"/>
          </p:cNvSpPr>
          <p:nvPr>
            <p:ph type="sldNum" sz="quarter" idx="12"/>
          </p:nvPr>
        </p:nvSpPr>
        <p:spPr/>
        <p:txBody>
          <a:bodyPr/>
          <a:lstStyle/>
          <a:p>
            <a:fld id="{D251BFE7-20A4-0B42-889B-682D60CD3310}" type="slidenum">
              <a:rPr lang="en-US" smtClean="0"/>
              <a:pPr/>
              <a:t>11</a:t>
            </a:fld>
            <a:endParaRPr lang="en-US" dirty="0"/>
          </a:p>
        </p:txBody>
      </p:sp>
      <p:sp>
        <p:nvSpPr>
          <p:cNvPr id="2" name="Title 1"/>
          <p:cNvSpPr>
            <a:spLocks noGrp="1"/>
          </p:cNvSpPr>
          <p:nvPr>
            <p:ph type="title" idx="4294967295"/>
          </p:nvPr>
        </p:nvSpPr>
        <p:spPr>
          <a:xfrm>
            <a:off x="1655763" y="481013"/>
            <a:ext cx="7488237" cy="774700"/>
          </a:xfrm>
        </p:spPr>
        <p:txBody>
          <a:bodyPr/>
          <a:lstStyle/>
          <a:p>
            <a:r>
              <a:rPr lang="en-US" dirty="0" smtClean="0"/>
              <a:t>Seed Set of Mental State Labels</a:t>
            </a:r>
            <a:endParaRPr lang="en-US" dirty="0"/>
          </a:p>
        </p:txBody>
      </p:sp>
      <p:pic>
        <p:nvPicPr>
          <p:cNvPr id="51" name="Picture 50" descr="mental-states-examples.pdf"/>
          <p:cNvPicPr>
            <a:picLocks noChangeAspect="1"/>
          </p:cNvPicPr>
          <p:nvPr/>
        </p:nvPicPr>
        <mc:AlternateContent xmlns:ma="http://schemas.microsoft.com/office/mac/drawingml/2008/main">
          <mc:Choice Requires="ma">
            <p:blipFill>
              <a:blip r:embed="rId3"/>
              <a:stretch>
                <a:fillRect/>
              </a:stretch>
            </p:blipFill>
          </mc:Choice>
          <mc:Fallback xmlns:ma="http://schemas.microsoft.com/office/mac/drawingml/2008/main" xmlns="" xmlns:a="http://schemas.openxmlformats.org/drawingml/2006/main" xmlns:r="http://schemas.openxmlformats.org/officeDocument/2006/relationships" xmlns:mc="http://schemas.openxmlformats.org/markup-compatibility/2006" xmlns:mv="urn:schemas-microsoft-com:mac:vml" xmlns:p="http://schemas.openxmlformats.org/presentationml/2006/main">
            <p:blipFill>
              <a:blip r:embed="rId4"/>
              <a:stretch>
                <a:fillRect/>
              </a:stretch>
            </p:blipFill>
          </mc:Fallback>
        </mc:AlternateContent>
        <p:spPr>
          <a:xfrm>
            <a:off x="1112558" y="4350379"/>
            <a:ext cx="4606747" cy="1262908"/>
          </a:xfrm>
          <a:prstGeom prst="rect">
            <a:avLst/>
          </a:prstGeom>
        </p:spPr>
      </p:pic>
      <p:grpSp>
        <p:nvGrpSpPr>
          <p:cNvPr id="58" name="Group 57"/>
          <p:cNvGrpSpPr/>
          <p:nvPr/>
        </p:nvGrpSpPr>
        <p:grpSpPr>
          <a:xfrm>
            <a:off x="864699" y="1461655"/>
            <a:ext cx="7449487" cy="4747101"/>
            <a:chOff x="498737" y="1024180"/>
            <a:chExt cx="8213466" cy="5233938"/>
          </a:xfrm>
        </p:grpSpPr>
        <p:sp>
          <p:nvSpPr>
            <p:cNvPr id="59" name="Document 58"/>
            <p:cNvSpPr/>
            <p:nvPr/>
          </p:nvSpPr>
          <p:spPr>
            <a:xfrm>
              <a:off x="7309269" y="2507339"/>
              <a:ext cx="1079382" cy="734475"/>
            </a:xfrm>
            <a:prstGeom prst="flowChartDocumen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000" dirty="0" smtClean="0"/>
                <a:t>Mental State</a:t>
              </a:r>
            </a:p>
            <a:p>
              <a:pPr algn="ctr"/>
              <a:r>
                <a:rPr lang="en-US" sz="1000" dirty="0" smtClean="0"/>
                <a:t>Distribution</a:t>
              </a:r>
              <a:endParaRPr lang="en-US" sz="1000" dirty="0"/>
            </a:p>
          </p:txBody>
        </p:sp>
        <p:sp>
          <p:nvSpPr>
            <p:cNvPr id="60" name="Multidocument 59"/>
            <p:cNvSpPr/>
            <p:nvPr/>
          </p:nvSpPr>
          <p:spPr>
            <a:xfrm>
              <a:off x="498737" y="2505752"/>
              <a:ext cx="1233330" cy="732886"/>
            </a:xfrm>
            <a:prstGeom prst="flowChartMultidocumen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000" dirty="0" smtClean="0"/>
                <a:t>Detections</a:t>
              </a:r>
            </a:p>
          </p:txBody>
        </p:sp>
        <p:grpSp>
          <p:nvGrpSpPr>
            <p:cNvPr id="61" name="Group 43"/>
            <p:cNvGrpSpPr/>
            <p:nvPr/>
          </p:nvGrpSpPr>
          <p:grpSpPr>
            <a:xfrm>
              <a:off x="1732067" y="1024180"/>
              <a:ext cx="5229507" cy="2761260"/>
              <a:chOff x="1732067" y="1024180"/>
              <a:chExt cx="5229507" cy="2761260"/>
            </a:xfrm>
          </p:grpSpPr>
          <p:sp>
            <p:nvSpPr>
              <p:cNvPr id="87" name="Rectangle 86"/>
              <p:cNvSpPr/>
              <p:nvPr/>
            </p:nvSpPr>
            <p:spPr>
              <a:xfrm>
                <a:off x="1957662" y="1024180"/>
                <a:ext cx="5003912" cy="2761260"/>
              </a:xfrm>
              <a:prstGeom prst="rect">
                <a:avLst/>
              </a:prstGeom>
              <a:solidFill>
                <a:srgbClr val="6D7D66">
                  <a:alpha val="10000"/>
                </a:srgbClr>
              </a:solidFill>
              <a:ln w="38100" cap="rnd" cmpd="sng" algn="ctr">
                <a:solidFill>
                  <a:schemeClr val="accent2">
                    <a:lumMod val="20000"/>
                    <a:lumOff val="80000"/>
                  </a:schemeClr>
                </a:solidFill>
                <a:prstDash val="solid"/>
                <a:round/>
                <a:headEnd type="none" w="med" len="med"/>
                <a:tailEnd type="none" w="med" len="med"/>
              </a:ln>
              <a:effectLst>
                <a:outerShdw blurRad="50800" dist="38100" dir="2700000" algn="br">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vert="horz" lIns="731520" tIns="365760" rtlCol="0" anchor="t" anchorCtr="0"/>
              <a:lstStyle/>
              <a:p>
                <a:r>
                  <a:rPr lang="en-US" sz="2400" b="1" dirty="0" smtClean="0">
                    <a:solidFill>
                      <a:schemeClr val="tx1"/>
                    </a:solidFill>
                  </a:rPr>
                  <a:t>System</a:t>
                </a:r>
              </a:p>
            </p:txBody>
          </p:sp>
          <p:cxnSp>
            <p:nvCxnSpPr>
              <p:cNvPr id="88" name="Straight Arrow Connector 87"/>
              <p:cNvCxnSpPr>
                <a:stCxn id="60" idx="3"/>
                <a:endCxn id="93" idx="1"/>
              </p:cNvCxnSpPr>
              <p:nvPr/>
            </p:nvCxnSpPr>
            <p:spPr>
              <a:xfrm>
                <a:off x="1732067" y="2872195"/>
                <a:ext cx="614590"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nvGrpSpPr>
              <p:cNvPr id="89" name="Group 72"/>
              <p:cNvGrpSpPr/>
              <p:nvPr/>
            </p:nvGrpSpPr>
            <p:grpSpPr>
              <a:xfrm>
                <a:off x="2346657" y="1268851"/>
                <a:ext cx="4259122" cy="2173254"/>
                <a:chOff x="2469571" y="803911"/>
                <a:chExt cx="4259122" cy="2173254"/>
              </a:xfrm>
            </p:grpSpPr>
            <p:sp>
              <p:nvSpPr>
                <p:cNvPr id="90" name="Multidocument 89"/>
                <p:cNvSpPr/>
                <p:nvPr/>
              </p:nvSpPr>
              <p:spPr>
                <a:xfrm>
                  <a:off x="3663031" y="2040811"/>
                  <a:ext cx="1233330" cy="732886"/>
                </a:xfrm>
                <a:prstGeom prst="flowChartMultidocumen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000" dirty="0" smtClean="0"/>
                    <a:t>Query </a:t>
                  </a:r>
                  <a:r>
                    <a:rPr lang="en-US" sz="1000" dirty="0" err="1" smtClean="0"/>
                    <a:t>Tuples</a:t>
                  </a:r>
                  <a:endParaRPr lang="en-US" sz="1000" dirty="0"/>
                </a:p>
              </p:txBody>
            </p:sp>
            <p:sp>
              <p:nvSpPr>
                <p:cNvPr id="91" name="Document 90"/>
                <p:cNvSpPr/>
                <p:nvPr/>
              </p:nvSpPr>
              <p:spPr>
                <a:xfrm>
                  <a:off x="5487285" y="803911"/>
                  <a:ext cx="975258" cy="750921"/>
                </a:xfrm>
                <a:prstGeom prst="flowChartDocumen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000" dirty="0" smtClean="0"/>
                    <a:t>Seed Set of Mental State Labels</a:t>
                  </a:r>
                  <a:endParaRPr lang="en-US" sz="1000" dirty="0"/>
                </a:p>
              </p:txBody>
            </p:sp>
            <p:sp>
              <p:nvSpPr>
                <p:cNvPr id="92" name="Process 91"/>
                <p:cNvSpPr/>
                <p:nvPr/>
              </p:nvSpPr>
              <p:spPr>
                <a:xfrm>
                  <a:off x="5221134" y="1837342"/>
                  <a:ext cx="1507559" cy="1139823"/>
                </a:xfrm>
                <a:prstGeom prst="flowChartProcess">
                  <a:avLst/>
                </a:prstGeom>
                <a:ln/>
              </p:spPr>
              <p:style>
                <a:lnRef idx="3">
                  <a:schemeClr val="lt1"/>
                </a:lnRef>
                <a:fillRef idx="1">
                  <a:schemeClr val="accent2"/>
                </a:fillRef>
                <a:effectRef idx="1">
                  <a:schemeClr val="accent2"/>
                </a:effectRef>
                <a:fontRef idx="minor">
                  <a:schemeClr val="lt1"/>
                </a:fontRef>
              </p:style>
              <p:txBody>
                <a:bodyPr anchor="ctr"/>
                <a:lstStyle/>
                <a:p>
                  <a:pPr algn="ctr"/>
                  <a:r>
                    <a:rPr lang="en-US" sz="1400" b="1" dirty="0" smtClean="0"/>
                    <a:t>Information</a:t>
                  </a:r>
                </a:p>
                <a:p>
                  <a:pPr algn="ctr"/>
                  <a:r>
                    <a:rPr lang="en-US" sz="1400" b="1" dirty="0" smtClean="0"/>
                    <a:t>Extraction</a:t>
                  </a:r>
                </a:p>
                <a:p>
                  <a:pPr algn="ctr"/>
                  <a:r>
                    <a:rPr lang="en-US" sz="1400" b="1" dirty="0" smtClean="0"/>
                    <a:t> Model</a:t>
                  </a:r>
                  <a:endParaRPr lang="en-US" sz="1400" b="1" dirty="0"/>
                </a:p>
              </p:txBody>
            </p:sp>
            <p:sp>
              <p:nvSpPr>
                <p:cNvPr id="93" name="Process 92"/>
                <p:cNvSpPr/>
                <p:nvPr/>
              </p:nvSpPr>
              <p:spPr>
                <a:xfrm>
                  <a:off x="2469571" y="2042399"/>
                  <a:ext cx="851281" cy="732887"/>
                </a:xfrm>
                <a:prstGeom prst="flowChartProcess">
                  <a:avLst/>
                </a:prstGeom>
                <a:ln/>
              </p:spPr>
              <p:style>
                <a:lnRef idx="1">
                  <a:schemeClr val="accent2"/>
                </a:lnRef>
                <a:fillRef idx="2">
                  <a:schemeClr val="accent2"/>
                </a:fillRef>
                <a:effectRef idx="1">
                  <a:schemeClr val="accent2"/>
                </a:effectRef>
                <a:fontRef idx="minor">
                  <a:schemeClr val="dk1"/>
                </a:fontRef>
              </p:style>
              <p:txBody>
                <a:bodyPr anchor="ctr"/>
                <a:lstStyle/>
                <a:p>
                  <a:pPr algn="ctr"/>
                  <a:r>
                    <a:rPr lang="en-US" sz="1000" dirty="0" smtClean="0"/>
                    <a:t>Query Formatter</a:t>
                  </a:r>
                </a:p>
              </p:txBody>
            </p:sp>
            <p:cxnSp>
              <p:nvCxnSpPr>
                <p:cNvPr id="94" name="Straight Arrow Connector 93"/>
                <p:cNvCxnSpPr>
                  <a:stCxn id="93" idx="3"/>
                  <a:endCxn id="90" idx="1"/>
                </p:cNvCxnSpPr>
                <p:nvPr/>
              </p:nvCxnSpPr>
              <p:spPr>
                <a:xfrm flipV="1">
                  <a:off x="3320852" y="2407254"/>
                  <a:ext cx="342179" cy="158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5" name="Straight Arrow Connector 94"/>
                <p:cNvCxnSpPr>
                  <a:endCxn id="92" idx="1"/>
                </p:cNvCxnSpPr>
                <p:nvPr/>
              </p:nvCxnSpPr>
              <p:spPr>
                <a:xfrm flipV="1">
                  <a:off x="4896361" y="2407254"/>
                  <a:ext cx="324773" cy="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6" name="Straight Arrow Connector 95"/>
                <p:cNvCxnSpPr>
                  <a:stCxn id="91" idx="2"/>
                  <a:endCxn id="92" idx="0"/>
                </p:cNvCxnSpPr>
                <p:nvPr/>
              </p:nvCxnSpPr>
              <p:spPr>
                <a:xfrm rot="5400000">
                  <a:off x="5808837" y="1671265"/>
                  <a:ext cx="332154"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grpSp>
        <p:cxnSp>
          <p:nvCxnSpPr>
            <p:cNvPr id="62" name="Straight Arrow Connector 61"/>
            <p:cNvCxnSpPr>
              <a:stCxn id="92" idx="3"/>
              <a:endCxn id="59" idx="1"/>
            </p:cNvCxnSpPr>
            <p:nvPr/>
          </p:nvCxnSpPr>
          <p:spPr>
            <a:xfrm>
              <a:off x="6605779" y="2872194"/>
              <a:ext cx="703490" cy="238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64" name="Down Arrow 63"/>
            <p:cNvSpPr/>
            <p:nvPr/>
          </p:nvSpPr>
          <p:spPr>
            <a:xfrm rot="10800000" flipV="1">
              <a:off x="7796139" y="3615626"/>
              <a:ext cx="158755" cy="360531"/>
            </a:xfrm>
            <a:prstGeom prst="downArrow">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grpSp>
          <p:nvGrpSpPr>
            <p:cNvPr id="67" name="Group 59"/>
            <p:cNvGrpSpPr/>
            <p:nvPr/>
          </p:nvGrpSpPr>
          <p:grpSpPr>
            <a:xfrm>
              <a:off x="6301529" y="4363009"/>
              <a:ext cx="2410674" cy="1895109"/>
              <a:chOff x="6301529" y="4363009"/>
              <a:chExt cx="2410674" cy="1895109"/>
            </a:xfrm>
          </p:grpSpPr>
          <p:grpSp>
            <p:nvGrpSpPr>
              <p:cNvPr id="69" name="Group 96"/>
              <p:cNvGrpSpPr/>
              <p:nvPr/>
            </p:nvGrpSpPr>
            <p:grpSpPr>
              <a:xfrm>
                <a:off x="6584065" y="5440223"/>
                <a:ext cx="1832922" cy="817895"/>
                <a:chOff x="6635388" y="5431865"/>
                <a:chExt cx="1832922" cy="817895"/>
              </a:xfrm>
            </p:grpSpPr>
            <p:sp>
              <p:nvSpPr>
                <p:cNvPr id="79" name="TextBox 78"/>
                <p:cNvSpPr txBox="1"/>
                <p:nvPr/>
              </p:nvSpPr>
              <p:spPr>
                <a:xfrm rot="1067461">
                  <a:off x="6635388" y="5470110"/>
                  <a:ext cx="339341" cy="477116"/>
                </a:xfrm>
                <a:prstGeom prst="rect">
                  <a:avLst/>
                </a:prstGeom>
                <a:noFill/>
              </p:spPr>
              <p:txBody>
                <a:bodyPr vert="vert270" wrap="square" rtlCol="0">
                  <a:spAutoFit/>
                </a:bodyPr>
                <a:lstStyle/>
                <a:p>
                  <a:pPr algn="r"/>
                  <a:r>
                    <a:rPr lang="en-US" sz="800" b="1" dirty="0" smtClean="0">
                      <a:latin typeface="Courier New"/>
                      <a:cs typeface="Courier New"/>
                    </a:rPr>
                    <a:t>angry</a:t>
                  </a:r>
                  <a:endParaRPr lang="en-US" sz="800" b="1" dirty="0">
                    <a:latin typeface="Courier New"/>
                    <a:cs typeface="Courier New"/>
                  </a:endParaRPr>
                </a:p>
              </p:txBody>
            </p:sp>
            <p:sp>
              <p:nvSpPr>
                <p:cNvPr id="80" name="TextBox 79"/>
                <p:cNvSpPr txBox="1"/>
                <p:nvPr/>
              </p:nvSpPr>
              <p:spPr>
                <a:xfrm rot="1067461">
                  <a:off x="7691410" y="5468819"/>
                  <a:ext cx="339341" cy="530961"/>
                </a:xfrm>
                <a:prstGeom prst="rect">
                  <a:avLst/>
                </a:prstGeom>
                <a:noFill/>
              </p:spPr>
              <p:txBody>
                <a:bodyPr vert="vert270" wrap="square" rtlCol="0">
                  <a:spAutoFit/>
                </a:bodyPr>
                <a:lstStyle/>
                <a:p>
                  <a:pPr algn="r"/>
                  <a:r>
                    <a:rPr lang="en-US" sz="800" b="1" dirty="0" smtClean="0">
                      <a:latin typeface="Courier New"/>
                      <a:cs typeface="Courier New"/>
                    </a:rPr>
                    <a:t>sad</a:t>
                  </a:r>
                  <a:endParaRPr lang="en-US" sz="800" b="1" dirty="0">
                    <a:latin typeface="Courier New"/>
                    <a:cs typeface="Courier New"/>
                  </a:endParaRPr>
                </a:p>
              </p:txBody>
            </p:sp>
            <p:sp>
              <p:nvSpPr>
                <p:cNvPr id="81" name="TextBox 80"/>
                <p:cNvSpPr txBox="1"/>
                <p:nvPr/>
              </p:nvSpPr>
              <p:spPr>
                <a:xfrm rot="1067461">
                  <a:off x="7168614" y="5472179"/>
                  <a:ext cx="339341" cy="477116"/>
                </a:xfrm>
                <a:prstGeom prst="rect">
                  <a:avLst/>
                </a:prstGeom>
                <a:noFill/>
              </p:spPr>
              <p:txBody>
                <a:bodyPr vert="vert270" wrap="square" rtlCol="0">
                  <a:spAutoFit/>
                </a:bodyPr>
                <a:lstStyle/>
                <a:p>
                  <a:pPr algn="r"/>
                  <a:r>
                    <a:rPr lang="en-US" sz="800" b="1" dirty="0" smtClean="0">
                      <a:latin typeface="Courier New"/>
                      <a:cs typeface="Courier New"/>
                    </a:rPr>
                    <a:t>irate</a:t>
                  </a:r>
                  <a:endParaRPr lang="en-US" sz="800" b="1" dirty="0">
                    <a:latin typeface="Courier New"/>
                    <a:cs typeface="Courier New"/>
                  </a:endParaRPr>
                </a:p>
              </p:txBody>
            </p:sp>
            <p:sp>
              <p:nvSpPr>
                <p:cNvPr id="82" name="TextBox 81"/>
                <p:cNvSpPr txBox="1"/>
                <p:nvPr/>
              </p:nvSpPr>
              <p:spPr>
                <a:xfrm rot="1067461">
                  <a:off x="7499585" y="5468498"/>
                  <a:ext cx="339341" cy="631030"/>
                </a:xfrm>
                <a:prstGeom prst="rect">
                  <a:avLst/>
                </a:prstGeom>
                <a:noFill/>
              </p:spPr>
              <p:txBody>
                <a:bodyPr vert="vert270" wrap="square" rtlCol="0">
                  <a:spAutoFit/>
                </a:bodyPr>
                <a:lstStyle/>
                <a:p>
                  <a:pPr algn="r"/>
                  <a:r>
                    <a:rPr lang="en-US" sz="800" b="1" dirty="0" smtClean="0">
                      <a:latin typeface="Courier New"/>
                      <a:cs typeface="Courier New"/>
                    </a:rPr>
                    <a:t>annoyed</a:t>
                  </a:r>
                  <a:endParaRPr lang="en-US" sz="800" b="1" dirty="0">
                    <a:latin typeface="Courier New"/>
                    <a:cs typeface="Courier New"/>
                  </a:endParaRPr>
                </a:p>
              </p:txBody>
            </p:sp>
            <p:sp>
              <p:nvSpPr>
                <p:cNvPr id="83" name="TextBox 82"/>
                <p:cNvSpPr txBox="1"/>
                <p:nvPr/>
              </p:nvSpPr>
              <p:spPr>
                <a:xfrm rot="1067461">
                  <a:off x="7294194" y="5464817"/>
                  <a:ext cx="339341" cy="784943"/>
                </a:xfrm>
                <a:prstGeom prst="rect">
                  <a:avLst/>
                </a:prstGeom>
                <a:noFill/>
              </p:spPr>
              <p:txBody>
                <a:bodyPr vert="vert270" wrap="square" rtlCol="0">
                  <a:spAutoFit/>
                </a:bodyPr>
                <a:lstStyle/>
                <a:p>
                  <a:pPr algn="r"/>
                  <a:r>
                    <a:rPr lang="en-US" sz="800" b="1" dirty="0" smtClean="0">
                      <a:latin typeface="Courier New"/>
                      <a:cs typeface="Courier New"/>
                    </a:rPr>
                    <a:t>energetic</a:t>
                  </a:r>
                  <a:endParaRPr lang="en-US" sz="800" b="1" dirty="0">
                    <a:latin typeface="Courier New"/>
                    <a:cs typeface="Courier New"/>
                  </a:endParaRPr>
                </a:p>
              </p:txBody>
            </p:sp>
            <p:sp>
              <p:nvSpPr>
                <p:cNvPr id="84" name="TextBox 83"/>
                <p:cNvSpPr txBox="1"/>
                <p:nvPr/>
              </p:nvSpPr>
              <p:spPr>
                <a:xfrm rot="1067461">
                  <a:off x="6966178" y="5468498"/>
                  <a:ext cx="339341" cy="631030"/>
                </a:xfrm>
                <a:prstGeom prst="rect">
                  <a:avLst/>
                </a:prstGeom>
                <a:noFill/>
              </p:spPr>
              <p:txBody>
                <a:bodyPr vert="vert270" wrap="square" rtlCol="0">
                  <a:spAutoFit/>
                </a:bodyPr>
                <a:lstStyle/>
                <a:p>
                  <a:pPr algn="r"/>
                  <a:r>
                    <a:rPr lang="en-US" sz="800" b="1" dirty="0" smtClean="0">
                      <a:latin typeface="Courier New"/>
                      <a:cs typeface="Courier New"/>
                    </a:rPr>
                    <a:t>fearful</a:t>
                  </a:r>
                  <a:endParaRPr lang="en-US" sz="800" b="1" dirty="0">
                    <a:latin typeface="Courier New"/>
                    <a:cs typeface="Courier New"/>
                  </a:endParaRPr>
                </a:p>
              </p:txBody>
            </p:sp>
            <p:sp>
              <p:nvSpPr>
                <p:cNvPr id="85" name="TextBox 84"/>
                <p:cNvSpPr txBox="1"/>
                <p:nvPr/>
              </p:nvSpPr>
              <p:spPr>
                <a:xfrm rot="1067461">
                  <a:off x="6790081" y="5468496"/>
                  <a:ext cx="339341" cy="631030"/>
                </a:xfrm>
                <a:prstGeom prst="rect">
                  <a:avLst/>
                </a:prstGeom>
                <a:noFill/>
              </p:spPr>
              <p:txBody>
                <a:bodyPr vert="vert270" wrap="square" rtlCol="0">
                  <a:spAutoFit/>
                </a:bodyPr>
                <a:lstStyle/>
                <a:p>
                  <a:pPr algn="r"/>
                  <a:r>
                    <a:rPr lang="en-US" sz="800" b="1" dirty="0" smtClean="0">
                      <a:latin typeface="Courier New"/>
                      <a:cs typeface="Courier New"/>
                    </a:rPr>
                    <a:t>violent</a:t>
                  </a:r>
                  <a:endParaRPr lang="en-US" sz="800" b="1" dirty="0">
                    <a:latin typeface="Courier New"/>
                    <a:cs typeface="Courier New"/>
                  </a:endParaRPr>
                </a:p>
              </p:txBody>
            </p:sp>
            <p:sp>
              <p:nvSpPr>
                <p:cNvPr id="86" name="TextBox 85"/>
                <p:cNvSpPr txBox="1"/>
                <p:nvPr/>
              </p:nvSpPr>
              <p:spPr>
                <a:xfrm>
                  <a:off x="7960426" y="5431865"/>
                  <a:ext cx="507884" cy="237539"/>
                </a:xfrm>
                <a:prstGeom prst="rect">
                  <a:avLst/>
                </a:prstGeom>
                <a:noFill/>
              </p:spPr>
              <p:txBody>
                <a:bodyPr wrap="square" rtlCol="0">
                  <a:spAutoFit/>
                </a:bodyPr>
                <a:lstStyle/>
                <a:p>
                  <a:r>
                    <a:rPr lang="en-US" sz="800" b="1" dirty="0" smtClean="0">
                      <a:latin typeface="Courier New"/>
                      <a:cs typeface="Courier New"/>
                    </a:rPr>
                    <a:t>...</a:t>
                  </a:r>
                  <a:endParaRPr lang="en-US" sz="800" b="1" dirty="0">
                    <a:latin typeface="Courier New"/>
                    <a:cs typeface="Courier New"/>
                  </a:endParaRPr>
                </a:p>
              </p:txBody>
            </p:sp>
          </p:grpSp>
          <p:grpSp>
            <p:nvGrpSpPr>
              <p:cNvPr id="70" name="Group 56"/>
              <p:cNvGrpSpPr/>
              <p:nvPr/>
            </p:nvGrpSpPr>
            <p:grpSpPr>
              <a:xfrm>
                <a:off x="6301529" y="4363009"/>
                <a:ext cx="2410674" cy="1078807"/>
                <a:chOff x="6301529" y="4363009"/>
                <a:chExt cx="2410674" cy="1078807"/>
              </a:xfrm>
            </p:grpSpPr>
            <p:grpSp>
              <p:nvGrpSpPr>
                <p:cNvPr id="71" name="Group 112"/>
                <p:cNvGrpSpPr/>
                <p:nvPr/>
              </p:nvGrpSpPr>
              <p:grpSpPr>
                <a:xfrm>
                  <a:off x="6659009" y="4622049"/>
                  <a:ext cx="1732319" cy="816105"/>
                  <a:chOff x="6724650" y="4517895"/>
                  <a:chExt cx="1746250" cy="816105"/>
                </a:xfrm>
              </p:grpSpPr>
              <p:sp>
                <p:nvSpPr>
                  <p:cNvPr id="77" name="Freeform 76"/>
                  <p:cNvSpPr/>
                  <p:nvPr/>
                </p:nvSpPr>
                <p:spPr>
                  <a:xfrm>
                    <a:off x="6724650" y="4521200"/>
                    <a:ext cx="1746250" cy="812800"/>
                  </a:xfrm>
                  <a:custGeom>
                    <a:avLst/>
                    <a:gdLst>
                      <a:gd name="connsiteX0" fmla="*/ 0 w 1746250"/>
                      <a:gd name="connsiteY0" fmla="*/ 0 h 812800"/>
                      <a:gd name="connsiteX1" fmla="*/ 0 w 1746250"/>
                      <a:gd name="connsiteY1" fmla="*/ 812800 h 812800"/>
                      <a:gd name="connsiteX2" fmla="*/ 1746250 w 1746250"/>
                      <a:gd name="connsiteY2" fmla="*/ 812800 h 812800"/>
                      <a:gd name="connsiteX3" fmla="*/ 1739900 w 1746250"/>
                      <a:gd name="connsiteY3" fmla="*/ 698500 h 812800"/>
                      <a:gd name="connsiteX4" fmla="*/ 1104900 w 1746250"/>
                      <a:gd name="connsiteY4" fmla="*/ 590550 h 812800"/>
                      <a:gd name="connsiteX5" fmla="*/ 774700 w 1746250"/>
                      <a:gd name="connsiteY5" fmla="*/ 495300 h 812800"/>
                      <a:gd name="connsiteX6" fmla="*/ 584200 w 1746250"/>
                      <a:gd name="connsiteY6" fmla="*/ 374650 h 812800"/>
                      <a:gd name="connsiteX7" fmla="*/ 431800 w 1746250"/>
                      <a:gd name="connsiteY7" fmla="*/ 241300 h 812800"/>
                      <a:gd name="connsiteX8" fmla="*/ 323850 w 1746250"/>
                      <a:gd name="connsiteY8" fmla="*/ 133350 h 812800"/>
                      <a:gd name="connsiteX9" fmla="*/ 209550 w 1746250"/>
                      <a:gd name="connsiteY9" fmla="*/ 50800 h 812800"/>
                      <a:gd name="connsiteX10" fmla="*/ 107950 w 1746250"/>
                      <a:gd name="connsiteY10" fmla="*/ 6350 h 812800"/>
                      <a:gd name="connsiteX11" fmla="*/ 0 w 1746250"/>
                      <a:gd name="connsiteY11" fmla="*/ 0 h 81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46250" h="812800">
                        <a:moveTo>
                          <a:pt x="0" y="0"/>
                        </a:moveTo>
                        <a:lnTo>
                          <a:pt x="0" y="812800"/>
                        </a:lnTo>
                        <a:lnTo>
                          <a:pt x="1746250" y="812800"/>
                        </a:lnTo>
                        <a:lnTo>
                          <a:pt x="1739900" y="698500"/>
                        </a:lnTo>
                        <a:lnTo>
                          <a:pt x="1104900" y="590550"/>
                        </a:lnTo>
                        <a:lnTo>
                          <a:pt x="774700" y="495300"/>
                        </a:lnTo>
                        <a:lnTo>
                          <a:pt x="584200" y="374650"/>
                        </a:lnTo>
                        <a:lnTo>
                          <a:pt x="431800" y="241300"/>
                        </a:lnTo>
                        <a:lnTo>
                          <a:pt x="323850" y="133350"/>
                        </a:lnTo>
                        <a:lnTo>
                          <a:pt x="209550" y="50800"/>
                        </a:lnTo>
                        <a:lnTo>
                          <a:pt x="107950" y="6350"/>
                        </a:lnTo>
                        <a:lnTo>
                          <a:pt x="0" y="0"/>
                        </a:lnTo>
                        <a:close/>
                      </a:path>
                    </a:pathLst>
                  </a:custGeom>
                  <a:solidFill>
                    <a:schemeClr val="accent6">
                      <a:alpha val="16000"/>
                    </a:schemeClr>
                  </a:solidFill>
                  <a:ln>
                    <a:noFill/>
                  </a:ln>
                  <a:effectLst>
                    <a:outerShdw blurRad="39000" dist="25400" dir="5400000" rotWithShape="0">
                      <a:srgbClr val="000000">
                        <a:alpha val="38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8" name="Freeform 77"/>
                  <p:cNvSpPr/>
                  <p:nvPr/>
                </p:nvSpPr>
                <p:spPr>
                  <a:xfrm>
                    <a:off x="6728696" y="4517895"/>
                    <a:ext cx="1728274" cy="703094"/>
                  </a:xfrm>
                  <a:custGeom>
                    <a:avLst/>
                    <a:gdLst>
                      <a:gd name="connsiteX0" fmla="*/ 0 w 1859700"/>
                      <a:gd name="connsiteY0" fmla="*/ 0 h 703094"/>
                      <a:gd name="connsiteX1" fmla="*/ 283491 w 1859700"/>
                      <a:gd name="connsiteY1" fmla="*/ 90722 h 703094"/>
                      <a:gd name="connsiteX2" fmla="*/ 850473 w 1859700"/>
                      <a:gd name="connsiteY2" fmla="*/ 498970 h 703094"/>
                      <a:gd name="connsiteX3" fmla="*/ 1859700 w 1859700"/>
                      <a:gd name="connsiteY3" fmla="*/ 703094 h 703094"/>
                    </a:gdLst>
                    <a:ahLst/>
                    <a:cxnLst>
                      <a:cxn ang="0">
                        <a:pos x="connsiteX0" y="connsiteY0"/>
                      </a:cxn>
                      <a:cxn ang="0">
                        <a:pos x="connsiteX1" y="connsiteY1"/>
                      </a:cxn>
                      <a:cxn ang="0">
                        <a:pos x="connsiteX2" y="connsiteY2"/>
                      </a:cxn>
                      <a:cxn ang="0">
                        <a:pos x="connsiteX3" y="connsiteY3"/>
                      </a:cxn>
                    </a:cxnLst>
                    <a:rect l="l" t="t" r="r" b="b"/>
                    <a:pathLst>
                      <a:path w="1859700" h="703094">
                        <a:moveTo>
                          <a:pt x="0" y="0"/>
                        </a:moveTo>
                        <a:cubicBezTo>
                          <a:pt x="70873" y="3780"/>
                          <a:pt x="141746" y="7560"/>
                          <a:pt x="283491" y="90722"/>
                        </a:cubicBezTo>
                        <a:cubicBezTo>
                          <a:pt x="425236" y="173884"/>
                          <a:pt x="587772" y="396908"/>
                          <a:pt x="850473" y="498970"/>
                        </a:cubicBezTo>
                        <a:cubicBezTo>
                          <a:pt x="1113174" y="601032"/>
                          <a:pt x="1859700" y="703094"/>
                          <a:pt x="1859700" y="703094"/>
                        </a:cubicBezTo>
                      </a:path>
                    </a:pathLst>
                  </a:custGeom>
                  <a:ln w="38100" cap="rnd" cmpd="sng" algn="ctr">
                    <a:solidFill>
                      <a:schemeClr val="accent2"/>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72" name="Group 55"/>
                <p:cNvGrpSpPr/>
                <p:nvPr/>
              </p:nvGrpSpPr>
              <p:grpSpPr>
                <a:xfrm>
                  <a:off x="6301529" y="4363009"/>
                  <a:ext cx="2410674" cy="1078807"/>
                  <a:chOff x="6301529" y="4363009"/>
                  <a:chExt cx="2410674" cy="1078807"/>
                </a:xfrm>
              </p:grpSpPr>
              <p:sp>
                <p:nvSpPr>
                  <p:cNvPr id="73" name="TextBox 72"/>
                  <p:cNvSpPr txBox="1"/>
                  <p:nvPr/>
                </p:nvSpPr>
                <p:spPr>
                  <a:xfrm>
                    <a:off x="6301529" y="4874335"/>
                    <a:ext cx="678681" cy="208838"/>
                  </a:xfrm>
                  <a:prstGeom prst="rect">
                    <a:avLst/>
                  </a:prstGeom>
                  <a:noFill/>
                </p:spPr>
                <p:txBody>
                  <a:bodyPr vert="vert270" wrap="square" rtlCol="0">
                    <a:spAutoFit/>
                  </a:bodyPr>
                  <a:lstStyle/>
                  <a:p>
                    <a:r>
                      <a:rPr lang="en-US" sz="1400" dirty="0" smtClean="0"/>
                      <a:t>P</a:t>
                    </a:r>
                    <a:endParaRPr lang="en-US" sz="1400" dirty="0"/>
                  </a:p>
                </p:txBody>
              </p:sp>
              <p:grpSp>
                <p:nvGrpSpPr>
                  <p:cNvPr id="74" name="Group 53"/>
                  <p:cNvGrpSpPr/>
                  <p:nvPr/>
                </p:nvGrpSpPr>
                <p:grpSpPr>
                  <a:xfrm>
                    <a:off x="6650323" y="4363009"/>
                    <a:ext cx="2061880" cy="1078807"/>
                    <a:chOff x="6650323" y="4363009"/>
                    <a:chExt cx="2061880" cy="1078807"/>
                  </a:xfrm>
                </p:grpSpPr>
                <p:cxnSp>
                  <p:nvCxnSpPr>
                    <p:cNvPr id="75" name="Straight Connector 74"/>
                    <p:cNvCxnSpPr/>
                    <p:nvPr/>
                  </p:nvCxnSpPr>
                  <p:spPr>
                    <a:xfrm rot="16200000" flipH="1">
                      <a:off x="6111716" y="4901616"/>
                      <a:ext cx="1077215" cy="1"/>
                    </a:xfrm>
                    <a:prstGeom prst="line">
                      <a:avLst/>
                    </a:prstGeom>
                    <a:ln w="25400" cap="rnd" cmpd="sng" algn="ctr">
                      <a:solidFill>
                        <a:schemeClr val="accent1"/>
                      </a:solidFill>
                      <a:prstDash val="solid"/>
                      <a:round/>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a:endCxn id="77" idx="1"/>
                    </p:cNvCxnSpPr>
                    <p:nvPr/>
                  </p:nvCxnSpPr>
                  <p:spPr>
                    <a:xfrm rot="10800000">
                      <a:off x="6659010" y="5438155"/>
                      <a:ext cx="2053193" cy="3661"/>
                    </a:xfrm>
                    <a:prstGeom prst="line">
                      <a:avLst/>
                    </a:prstGeom>
                    <a:ln w="25400" cap="rnd" cmpd="sng" algn="ctr">
                      <a:solidFill>
                        <a:schemeClr val="accent1"/>
                      </a:solidFill>
                      <a:prstDash val="solid"/>
                      <a:round/>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grpSp>
          </p:grpSp>
        </p:grpSp>
      </p:grpSp>
      <p:sp>
        <p:nvSpPr>
          <p:cNvPr id="52" name="Document 51"/>
          <p:cNvSpPr/>
          <p:nvPr/>
        </p:nvSpPr>
        <p:spPr>
          <a:xfrm>
            <a:off x="5278475" y="1683568"/>
            <a:ext cx="884544" cy="681074"/>
          </a:xfrm>
          <a:prstGeom prst="flowChartDocumen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000" dirty="0" smtClean="0"/>
              <a:t>Seed Set of Mental State Labels</a:t>
            </a:r>
            <a:endParaRPr lang="en-US" sz="1000" dirty="0"/>
          </a:p>
        </p:txBody>
      </p:sp>
      <p:grpSp>
        <p:nvGrpSpPr>
          <p:cNvPr id="49" name="Group 48"/>
          <p:cNvGrpSpPr/>
          <p:nvPr/>
        </p:nvGrpSpPr>
        <p:grpSpPr>
          <a:xfrm>
            <a:off x="6424669" y="82076"/>
            <a:ext cx="2344949" cy="274320"/>
            <a:chOff x="6424669" y="82076"/>
            <a:chExt cx="2344949" cy="274320"/>
          </a:xfrm>
        </p:grpSpPr>
        <p:pic>
          <p:nvPicPr>
            <p:cNvPr id="50" name="Picture 49" descr="problem.jpg"/>
            <p:cNvPicPr>
              <a:picLocks noChangeAspect="1"/>
            </p:cNvPicPr>
            <p:nvPr/>
          </p:nvPicPr>
          <p:blipFill>
            <a:blip r:embed="rId5">
              <a:duotone>
                <a:prstClr val="black"/>
                <a:schemeClr val="accent1">
                  <a:tint val="45000"/>
                  <a:satMod val="400000"/>
                </a:schemeClr>
              </a:duotone>
              <a:alphaModFix amt="50000"/>
            </a:blip>
            <a:stretch>
              <a:fillRect/>
            </a:stretch>
          </p:blipFill>
          <p:spPr>
            <a:xfrm>
              <a:off x="6424669" y="82076"/>
              <a:ext cx="297322" cy="274320"/>
            </a:xfrm>
            <a:prstGeom prst="rect">
              <a:avLst/>
            </a:prstGeom>
            <a:ln w="19050" cap="sq" cmpd="sng" algn="ctr">
              <a:solidFill>
                <a:srgbClr val="000000"/>
              </a:solidFill>
              <a:prstDash val="solid"/>
              <a:miter lim="800000"/>
              <a:headEnd type="none" w="med" len="med"/>
              <a:tailEnd type="none" w="med" len="med"/>
            </a:ln>
            <a:effectLst>
              <a:innerShdw blurRad="63500" dist="50800" dir="13500000">
                <a:srgbClr val="000000">
                  <a:alpha val="50000"/>
                </a:srgbClr>
              </a:innerShdw>
            </a:effectLst>
          </p:spPr>
        </p:pic>
        <p:pic>
          <p:nvPicPr>
            <p:cNvPr id="63" name="Picture 62" descr="methodology.jpg"/>
            <p:cNvPicPr>
              <a:picLocks noChangeAspect="1"/>
            </p:cNvPicPr>
            <p:nvPr/>
          </p:nvPicPr>
          <p:blipFill>
            <a:blip r:embed="rId6">
              <a:alphaModFix amt="75000"/>
            </a:blip>
            <a:srcRect l="6134" t="3270" r="8435" b="17850"/>
            <a:stretch>
              <a:fillRect/>
            </a:stretch>
          </p:blipFill>
          <p:spPr>
            <a:xfrm>
              <a:off x="6936496" y="82076"/>
              <a:ext cx="297322" cy="274320"/>
            </a:xfrm>
            <a:prstGeom prst="rect">
              <a:avLst/>
            </a:prstGeom>
            <a:ln w="19050" cap="sq" cmpd="sng" algn="ctr">
              <a:solidFill>
                <a:srgbClr val="000000"/>
              </a:solidFill>
              <a:prstDash val="solid"/>
              <a:miter lim="800000"/>
              <a:headEnd type="none" w="med" len="med"/>
              <a:tailEnd type="none" w="med" len="med"/>
            </a:ln>
            <a:effectLst>
              <a:outerShdw blurRad="50800" dist="38100" dir="2700000" algn="tl" rotWithShape="0">
                <a:srgbClr val="000000">
                  <a:alpha val="43000"/>
                </a:srgbClr>
              </a:outerShdw>
            </a:effectLst>
          </p:spPr>
        </p:pic>
        <p:pic>
          <p:nvPicPr>
            <p:cNvPr id="65" name="Picture 64" descr="evaluation.jpg"/>
            <p:cNvPicPr>
              <a:picLocks noChangeAspect="1"/>
            </p:cNvPicPr>
            <p:nvPr/>
          </p:nvPicPr>
          <p:blipFill>
            <a:blip r:embed="rId7">
              <a:duotone>
                <a:prstClr val="black"/>
                <a:schemeClr val="accent1">
                  <a:tint val="45000"/>
                  <a:satMod val="400000"/>
                </a:schemeClr>
              </a:duotone>
              <a:alphaModFix amt="50000"/>
            </a:blip>
            <a:srcRect l="8102" r="10580"/>
            <a:stretch>
              <a:fillRect/>
            </a:stretch>
          </p:blipFill>
          <p:spPr>
            <a:xfrm>
              <a:off x="7448323" y="82076"/>
              <a:ext cx="297428" cy="274320"/>
            </a:xfrm>
            <a:prstGeom prst="rect">
              <a:avLst/>
            </a:prstGeom>
            <a:ln w="19050" cap="sq" cmpd="sng" algn="ctr">
              <a:solidFill>
                <a:srgbClr val="000000"/>
              </a:solidFill>
              <a:prstDash val="solid"/>
              <a:miter lim="800000"/>
              <a:headEnd type="none" w="med" len="med"/>
              <a:tailEnd type="none" w="med" len="med"/>
            </a:ln>
            <a:effectLst>
              <a:innerShdw blurRad="63500" dist="50800" dir="13500000">
                <a:srgbClr val="000000">
                  <a:alpha val="50000"/>
                </a:srgbClr>
              </a:innerShdw>
            </a:effectLst>
          </p:spPr>
        </p:pic>
        <p:pic>
          <p:nvPicPr>
            <p:cNvPr id="66" name="Picture 65" descr="data.jpg"/>
            <p:cNvPicPr>
              <a:picLocks noChangeAspect="1"/>
            </p:cNvPicPr>
            <p:nvPr/>
          </p:nvPicPr>
          <p:blipFill>
            <a:blip r:embed="rId8">
              <a:duotone>
                <a:prstClr val="black"/>
                <a:schemeClr val="accent1">
                  <a:tint val="45000"/>
                  <a:satMod val="400000"/>
                </a:schemeClr>
              </a:duotone>
              <a:alphaModFix amt="50000"/>
            </a:blip>
            <a:srcRect t="4292" b="11712"/>
            <a:stretch>
              <a:fillRect/>
            </a:stretch>
          </p:blipFill>
          <p:spPr>
            <a:xfrm>
              <a:off x="7960256" y="82076"/>
              <a:ext cx="297428" cy="274320"/>
            </a:xfrm>
            <a:prstGeom prst="rect">
              <a:avLst/>
            </a:prstGeom>
            <a:ln w="19050" cap="sq" cmpd="sng" algn="ctr">
              <a:solidFill>
                <a:srgbClr val="000000"/>
              </a:solidFill>
              <a:prstDash val="solid"/>
              <a:miter lim="800000"/>
              <a:headEnd type="none" w="med" len="med"/>
              <a:tailEnd type="none" w="med" len="med"/>
            </a:ln>
            <a:effectLst>
              <a:innerShdw blurRad="63500" dist="50800" dir="13500000">
                <a:srgbClr val="000000">
                  <a:alpha val="50000"/>
                </a:srgbClr>
              </a:innerShdw>
            </a:effectLst>
          </p:spPr>
        </p:pic>
        <p:pic>
          <p:nvPicPr>
            <p:cNvPr id="68" name="Picture 67" descr="books.jpg">
              <a:hlinkClick r:id="" action="ppaction://noaction"/>
            </p:cNvPr>
            <p:cNvPicPr>
              <a:picLocks noChangeAspect="1"/>
            </p:cNvPicPr>
            <p:nvPr/>
          </p:nvPicPr>
          <p:blipFill>
            <a:blip r:embed="rId9">
              <a:duotone>
                <a:prstClr val="black"/>
                <a:schemeClr val="accent1">
                  <a:tint val="45000"/>
                  <a:satMod val="400000"/>
                </a:schemeClr>
              </a:duotone>
              <a:alphaModFix amt="50000"/>
            </a:blip>
            <a:srcRect t="5691" b="5691"/>
            <a:stretch>
              <a:fillRect/>
            </a:stretch>
          </p:blipFill>
          <p:spPr>
            <a:xfrm>
              <a:off x="8472190" y="82076"/>
              <a:ext cx="297428" cy="274320"/>
            </a:xfrm>
            <a:prstGeom prst="rect">
              <a:avLst/>
            </a:prstGeom>
            <a:ln w="19050" cap="sq" cmpd="sng" algn="ctr">
              <a:solidFill>
                <a:srgbClr val="000000"/>
              </a:solidFill>
              <a:prstDash val="solid"/>
              <a:miter lim="800000"/>
              <a:headEnd type="none" w="med" len="med"/>
              <a:tailEnd type="none" w="med" len="med"/>
            </a:ln>
            <a:effectLst>
              <a:innerShdw blurRad="63500" dist="50800" dir="13500000">
                <a:srgbClr val="000000">
                  <a:alpha val="50000"/>
                </a:srgbClr>
              </a:innerShdw>
            </a:effectLst>
          </p:spPr>
        </p:pic>
      </p:grpSp>
      <p:sp>
        <p:nvSpPr>
          <p:cNvPr id="53" name="TextBox 52"/>
          <p:cNvSpPr txBox="1"/>
          <p:nvPr/>
        </p:nvSpPr>
        <p:spPr>
          <a:xfrm>
            <a:off x="1112558" y="5682382"/>
            <a:ext cx="1737487" cy="369332"/>
          </a:xfrm>
          <a:prstGeom prst="rect">
            <a:avLst/>
          </a:prstGeom>
          <a:noFill/>
        </p:spPr>
        <p:txBody>
          <a:bodyPr wrap="none" rtlCol="0">
            <a:spAutoFit/>
          </a:bodyPr>
          <a:lstStyle/>
          <a:p>
            <a:r>
              <a:rPr lang="en-US" b="1" dirty="0" smtClean="0"/>
              <a:t>160 </a:t>
            </a:r>
            <a:r>
              <a:rPr lang="en-US" dirty="0" smtClean="0"/>
              <a:t>labels total</a:t>
            </a:r>
            <a:endParaRPr lang="en-US" dirty="0"/>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fade">
                                      <p:cBhvr>
                                        <p:cTn id="7" dur="500"/>
                                        <p:tgtEl>
                                          <p:spTgt spid="52"/>
                                        </p:tgtEl>
                                      </p:cBhvr>
                                    </p:animEffect>
                                    <p:anim calcmode="lin" valueType="num">
                                      <p:cBhvr>
                                        <p:cTn id="8" dur="500" fill="hold"/>
                                        <p:tgtEl>
                                          <p:spTgt spid="52"/>
                                        </p:tgtEl>
                                        <p:attrNameLst>
                                          <p:attrName>ppt_x</p:attrName>
                                        </p:attrNameLst>
                                      </p:cBhvr>
                                      <p:tavLst>
                                        <p:tav tm="0">
                                          <p:val>
                                            <p:strVal val="#ppt_x"/>
                                          </p:val>
                                        </p:tav>
                                        <p:tav tm="100000">
                                          <p:val>
                                            <p:strVal val="#ppt_x"/>
                                          </p:val>
                                        </p:tav>
                                      </p:tavLst>
                                    </p:anim>
                                    <p:anim calcmode="lin" valueType="num">
                                      <p:cBhvr>
                                        <p:cTn id="9" dur="500" fill="hold"/>
                                        <p:tgtEl>
                                          <p:spTgt spid="52"/>
                                        </p:tgtEl>
                                        <p:attrNameLst>
                                          <p:attrName>ppt_y</p:attrName>
                                        </p:attrNameLst>
                                      </p:cBhvr>
                                      <p:tavLst>
                                        <p:tav tm="0">
                                          <p:val>
                                            <p:strVal val="#ppt_y+.1"/>
                                          </p:val>
                                        </p:tav>
                                        <p:tav tm="100000">
                                          <p:val>
                                            <p:strVal val="#ppt_y"/>
                                          </p:val>
                                        </p:tav>
                                      </p:tavLst>
                                    </p:anim>
                                  </p:childTnLst>
                                </p:cTn>
                              </p:par>
                              <p:par>
                                <p:cTn id="10" presetID="10" presetClass="entr" presetSubtype="0" fill="hold" nodeType="withEffect">
                                  <p:stCondLst>
                                    <p:cond delay="0"/>
                                  </p:stCondLst>
                                  <p:childTnLst>
                                    <p:set>
                                      <p:cBhvr>
                                        <p:cTn id="11" dur="1" fill="hold">
                                          <p:stCondLst>
                                            <p:cond delay="0"/>
                                          </p:stCondLst>
                                        </p:cTn>
                                        <p:tgtEl>
                                          <p:spTgt spid="51"/>
                                        </p:tgtEl>
                                        <p:attrNameLst>
                                          <p:attrName>style.visibility</p:attrName>
                                        </p:attrNameLst>
                                      </p:cBhvr>
                                      <p:to>
                                        <p:strVal val="visible"/>
                                      </p:to>
                                    </p:set>
                                    <p:animEffect transition="in" filter="fade">
                                      <p:cBhvr>
                                        <p:cTn id="12" dur="500"/>
                                        <p:tgtEl>
                                          <p:spTgt spid="51"/>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53"/>
                                        </p:tgtEl>
                                        <p:attrNameLst>
                                          <p:attrName>style.visibility</p:attrName>
                                        </p:attrNameLst>
                                      </p:cBhvr>
                                      <p:to>
                                        <p:strVal val="visible"/>
                                      </p:to>
                                    </p:set>
                                    <p:animEffect transition="in" filter="wipe(left)">
                                      <p:cBhvr>
                                        <p:cTn id="15"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53" grpId="0"/>
    </p:bld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smtClean="0"/>
              <a:t>August 24, 2014</a:t>
            </a:r>
            <a:endParaRPr lang="en-US"/>
          </a:p>
        </p:txBody>
      </p:sp>
      <p:sp>
        <p:nvSpPr>
          <p:cNvPr id="5" name="Footer Placeholder 4"/>
          <p:cNvSpPr>
            <a:spLocks noGrp="1"/>
          </p:cNvSpPr>
          <p:nvPr>
            <p:ph type="ftr" sz="quarter" idx="11"/>
          </p:nvPr>
        </p:nvSpPr>
        <p:spPr/>
        <p:txBody>
          <a:bodyPr/>
          <a:lstStyle/>
          <a:p>
            <a:r>
              <a:rPr lang="en-US" smtClean="0"/>
              <a:t>*SEM 2014, Dublin</a:t>
            </a:r>
            <a:endParaRPr lang="en-US"/>
          </a:p>
        </p:txBody>
      </p:sp>
      <p:sp>
        <p:nvSpPr>
          <p:cNvPr id="6" name="Slide Number Placeholder 5"/>
          <p:cNvSpPr>
            <a:spLocks noGrp="1"/>
          </p:cNvSpPr>
          <p:nvPr>
            <p:ph type="sldNum" sz="quarter" idx="12"/>
          </p:nvPr>
        </p:nvSpPr>
        <p:spPr/>
        <p:txBody>
          <a:bodyPr/>
          <a:lstStyle/>
          <a:p>
            <a:fld id="{D251BFE7-20A4-0B42-889B-682D60CD3310}" type="slidenum">
              <a:rPr lang="en-US" smtClean="0"/>
              <a:pPr/>
              <a:t>12</a:t>
            </a:fld>
            <a:endParaRPr lang="en-US" dirty="0"/>
          </a:p>
        </p:txBody>
      </p:sp>
      <p:sp>
        <p:nvSpPr>
          <p:cNvPr id="2" name="Title 1"/>
          <p:cNvSpPr>
            <a:spLocks noGrp="1"/>
          </p:cNvSpPr>
          <p:nvPr>
            <p:ph type="title" idx="4294967295"/>
          </p:nvPr>
        </p:nvSpPr>
        <p:spPr>
          <a:xfrm>
            <a:off x="1655763" y="481013"/>
            <a:ext cx="7488237" cy="774700"/>
          </a:xfrm>
        </p:spPr>
        <p:txBody>
          <a:bodyPr/>
          <a:lstStyle/>
          <a:p>
            <a:r>
              <a:rPr lang="en-US" dirty="0" smtClean="0"/>
              <a:t>Neighborhood Models</a:t>
            </a:r>
            <a:endParaRPr lang="en-US" dirty="0"/>
          </a:p>
        </p:txBody>
      </p:sp>
      <p:grpSp>
        <p:nvGrpSpPr>
          <p:cNvPr id="3" name="Group 6"/>
          <p:cNvGrpSpPr/>
          <p:nvPr/>
        </p:nvGrpSpPr>
        <p:grpSpPr>
          <a:xfrm>
            <a:off x="864699" y="1461655"/>
            <a:ext cx="7449487" cy="4747101"/>
            <a:chOff x="498737" y="1024180"/>
            <a:chExt cx="8213466" cy="5233938"/>
          </a:xfrm>
        </p:grpSpPr>
        <p:sp>
          <p:nvSpPr>
            <p:cNvPr id="9" name="Document 8"/>
            <p:cNvSpPr/>
            <p:nvPr/>
          </p:nvSpPr>
          <p:spPr>
            <a:xfrm>
              <a:off x="7309269" y="2507339"/>
              <a:ext cx="1079382" cy="734475"/>
            </a:xfrm>
            <a:prstGeom prst="flowChartDocumen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000" dirty="0" smtClean="0"/>
                <a:t>Mental State</a:t>
              </a:r>
            </a:p>
            <a:p>
              <a:pPr algn="ctr"/>
              <a:r>
                <a:rPr lang="en-US" sz="1000" dirty="0" smtClean="0"/>
                <a:t>Distribution</a:t>
              </a:r>
              <a:endParaRPr lang="en-US" sz="1000" dirty="0"/>
            </a:p>
          </p:txBody>
        </p:sp>
        <p:sp>
          <p:nvSpPr>
            <p:cNvPr id="10" name="Multidocument 9"/>
            <p:cNvSpPr/>
            <p:nvPr/>
          </p:nvSpPr>
          <p:spPr>
            <a:xfrm>
              <a:off x="498737" y="2505752"/>
              <a:ext cx="1233330" cy="732886"/>
            </a:xfrm>
            <a:prstGeom prst="flowChartMultidocumen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000" dirty="0" smtClean="0"/>
                <a:t>Detections</a:t>
              </a:r>
            </a:p>
          </p:txBody>
        </p:sp>
        <p:grpSp>
          <p:nvGrpSpPr>
            <p:cNvPr id="7" name="Group 43"/>
            <p:cNvGrpSpPr/>
            <p:nvPr/>
          </p:nvGrpSpPr>
          <p:grpSpPr>
            <a:xfrm>
              <a:off x="1732067" y="1024180"/>
              <a:ext cx="5229507" cy="2761260"/>
              <a:chOff x="1732067" y="1024180"/>
              <a:chExt cx="5229507" cy="2761260"/>
            </a:xfrm>
          </p:grpSpPr>
          <p:sp>
            <p:nvSpPr>
              <p:cNvPr id="36" name="Rectangle 35"/>
              <p:cNvSpPr/>
              <p:nvPr/>
            </p:nvSpPr>
            <p:spPr>
              <a:xfrm>
                <a:off x="1957662" y="1024180"/>
                <a:ext cx="5003912" cy="2761260"/>
              </a:xfrm>
              <a:prstGeom prst="rect">
                <a:avLst/>
              </a:prstGeom>
              <a:solidFill>
                <a:srgbClr val="6D7D66">
                  <a:alpha val="10000"/>
                </a:srgbClr>
              </a:solidFill>
              <a:ln w="38100" cap="rnd" cmpd="sng" algn="ctr">
                <a:solidFill>
                  <a:schemeClr val="accent2">
                    <a:lumMod val="20000"/>
                    <a:lumOff val="80000"/>
                  </a:schemeClr>
                </a:solidFill>
                <a:prstDash val="solid"/>
                <a:round/>
                <a:headEnd type="none" w="med" len="med"/>
                <a:tailEnd type="none" w="med" len="med"/>
              </a:ln>
              <a:effectLst>
                <a:outerShdw blurRad="50800" dist="38100" dir="2700000" algn="br">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vert="horz" lIns="731520" tIns="365760" rtlCol="0" anchor="t" anchorCtr="0"/>
              <a:lstStyle/>
              <a:p>
                <a:r>
                  <a:rPr lang="en-US" sz="2400" b="1" dirty="0" smtClean="0">
                    <a:solidFill>
                      <a:schemeClr val="tx1"/>
                    </a:solidFill>
                  </a:rPr>
                  <a:t>System</a:t>
                </a:r>
              </a:p>
            </p:txBody>
          </p:sp>
          <p:cxnSp>
            <p:nvCxnSpPr>
              <p:cNvPr id="37" name="Straight Arrow Connector 36"/>
              <p:cNvCxnSpPr>
                <a:stCxn id="10" idx="3"/>
                <a:endCxn id="42" idx="1"/>
              </p:cNvCxnSpPr>
              <p:nvPr/>
            </p:nvCxnSpPr>
            <p:spPr>
              <a:xfrm>
                <a:off x="1732067" y="2872195"/>
                <a:ext cx="614590"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nvGrpSpPr>
              <p:cNvPr id="11" name="Group 72"/>
              <p:cNvGrpSpPr/>
              <p:nvPr/>
            </p:nvGrpSpPr>
            <p:grpSpPr>
              <a:xfrm>
                <a:off x="2346657" y="1268851"/>
                <a:ext cx="4259122" cy="2173254"/>
                <a:chOff x="2469571" y="803911"/>
                <a:chExt cx="4259122" cy="2173254"/>
              </a:xfrm>
            </p:grpSpPr>
            <p:sp>
              <p:nvSpPr>
                <p:cNvPr id="39" name="Multidocument 38"/>
                <p:cNvSpPr/>
                <p:nvPr/>
              </p:nvSpPr>
              <p:spPr>
                <a:xfrm>
                  <a:off x="3663031" y="2040811"/>
                  <a:ext cx="1233330" cy="732886"/>
                </a:xfrm>
                <a:prstGeom prst="flowChartMultidocumen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000" dirty="0" smtClean="0"/>
                    <a:t>Query </a:t>
                  </a:r>
                  <a:r>
                    <a:rPr lang="en-US" sz="1000" dirty="0" err="1" smtClean="0"/>
                    <a:t>Tuples</a:t>
                  </a:r>
                  <a:endParaRPr lang="en-US" sz="1000" dirty="0"/>
                </a:p>
              </p:txBody>
            </p:sp>
            <p:sp>
              <p:nvSpPr>
                <p:cNvPr id="40" name="Document 39"/>
                <p:cNvSpPr/>
                <p:nvPr/>
              </p:nvSpPr>
              <p:spPr>
                <a:xfrm>
                  <a:off x="5487285" y="803911"/>
                  <a:ext cx="975258" cy="750921"/>
                </a:xfrm>
                <a:prstGeom prst="flowChartDocumen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000" dirty="0" smtClean="0"/>
                    <a:t>Seed Set of Mental State Labels</a:t>
                  </a:r>
                  <a:endParaRPr lang="en-US" sz="1000" dirty="0"/>
                </a:p>
              </p:txBody>
            </p:sp>
            <p:sp>
              <p:nvSpPr>
                <p:cNvPr id="41" name="Process 40"/>
                <p:cNvSpPr/>
                <p:nvPr/>
              </p:nvSpPr>
              <p:spPr>
                <a:xfrm>
                  <a:off x="5221134" y="1837342"/>
                  <a:ext cx="1507559" cy="1139823"/>
                </a:xfrm>
                <a:prstGeom prst="flowChartProcess">
                  <a:avLst/>
                </a:prstGeom>
                <a:ln/>
              </p:spPr>
              <p:style>
                <a:lnRef idx="3">
                  <a:schemeClr val="lt1"/>
                </a:lnRef>
                <a:fillRef idx="1">
                  <a:schemeClr val="accent5"/>
                </a:fillRef>
                <a:effectRef idx="1">
                  <a:schemeClr val="accent5"/>
                </a:effectRef>
                <a:fontRef idx="minor">
                  <a:schemeClr val="lt1"/>
                </a:fontRef>
              </p:style>
              <p:txBody>
                <a:bodyPr anchor="ctr"/>
                <a:lstStyle/>
                <a:p>
                  <a:pPr algn="ctr"/>
                  <a:r>
                    <a:rPr lang="en-US" sz="1400" b="1" dirty="0" smtClean="0"/>
                    <a:t>Information</a:t>
                  </a:r>
                </a:p>
                <a:p>
                  <a:pPr algn="ctr"/>
                  <a:r>
                    <a:rPr lang="en-US" sz="1400" b="1" dirty="0" smtClean="0"/>
                    <a:t>Extraction</a:t>
                  </a:r>
                </a:p>
                <a:p>
                  <a:pPr algn="ctr"/>
                  <a:r>
                    <a:rPr lang="en-US" sz="1400" b="1" dirty="0" smtClean="0"/>
                    <a:t> Model</a:t>
                  </a:r>
                  <a:endParaRPr lang="en-US" sz="1400" b="1" dirty="0"/>
                </a:p>
              </p:txBody>
            </p:sp>
            <p:sp>
              <p:nvSpPr>
                <p:cNvPr id="42" name="Process 41"/>
                <p:cNvSpPr/>
                <p:nvPr/>
              </p:nvSpPr>
              <p:spPr>
                <a:xfrm>
                  <a:off x="2469571" y="2042399"/>
                  <a:ext cx="851281" cy="732887"/>
                </a:xfrm>
                <a:prstGeom prst="flowChartProcess">
                  <a:avLst/>
                </a:prstGeom>
                <a:ln/>
              </p:spPr>
              <p:style>
                <a:lnRef idx="1">
                  <a:schemeClr val="accent2"/>
                </a:lnRef>
                <a:fillRef idx="2">
                  <a:schemeClr val="accent2"/>
                </a:fillRef>
                <a:effectRef idx="1">
                  <a:schemeClr val="accent2"/>
                </a:effectRef>
                <a:fontRef idx="minor">
                  <a:schemeClr val="dk1"/>
                </a:fontRef>
              </p:style>
              <p:txBody>
                <a:bodyPr anchor="ctr"/>
                <a:lstStyle/>
                <a:p>
                  <a:pPr algn="ctr"/>
                  <a:r>
                    <a:rPr lang="en-US" sz="1000" dirty="0" smtClean="0"/>
                    <a:t>Query Formatter</a:t>
                  </a:r>
                </a:p>
              </p:txBody>
            </p:sp>
            <p:cxnSp>
              <p:nvCxnSpPr>
                <p:cNvPr id="43" name="Straight Arrow Connector 42"/>
                <p:cNvCxnSpPr>
                  <a:stCxn id="42" idx="3"/>
                  <a:endCxn id="39" idx="1"/>
                </p:cNvCxnSpPr>
                <p:nvPr/>
              </p:nvCxnSpPr>
              <p:spPr>
                <a:xfrm flipV="1">
                  <a:off x="3320852" y="2407254"/>
                  <a:ext cx="342179" cy="158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4" name="Straight Arrow Connector 43"/>
                <p:cNvCxnSpPr>
                  <a:endCxn id="41" idx="1"/>
                </p:cNvCxnSpPr>
                <p:nvPr/>
              </p:nvCxnSpPr>
              <p:spPr>
                <a:xfrm flipV="1">
                  <a:off x="4896361" y="2407254"/>
                  <a:ext cx="324773" cy="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5" name="Straight Arrow Connector 44"/>
                <p:cNvCxnSpPr>
                  <a:stCxn id="40" idx="2"/>
                  <a:endCxn id="41" idx="0"/>
                </p:cNvCxnSpPr>
                <p:nvPr/>
              </p:nvCxnSpPr>
              <p:spPr>
                <a:xfrm rot="5400000">
                  <a:off x="5808837" y="1671265"/>
                  <a:ext cx="332154"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grpSp>
        <p:cxnSp>
          <p:nvCxnSpPr>
            <p:cNvPr id="12" name="Straight Arrow Connector 11"/>
            <p:cNvCxnSpPr>
              <a:stCxn id="41" idx="3"/>
              <a:endCxn id="9" idx="1"/>
            </p:cNvCxnSpPr>
            <p:nvPr/>
          </p:nvCxnSpPr>
          <p:spPr>
            <a:xfrm>
              <a:off x="6605779" y="2872194"/>
              <a:ext cx="703490" cy="238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4" name="Down Arrow 13"/>
            <p:cNvSpPr/>
            <p:nvPr/>
          </p:nvSpPr>
          <p:spPr>
            <a:xfrm rot="10800000" flipV="1">
              <a:off x="7796139" y="3615626"/>
              <a:ext cx="158755" cy="360531"/>
            </a:xfrm>
            <a:prstGeom prst="downArrow">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grpSp>
          <p:nvGrpSpPr>
            <p:cNvPr id="17" name="Group 59"/>
            <p:cNvGrpSpPr/>
            <p:nvPr/>
          </p:nvGrpSpPr>
          <p:grpSpPr>
            <a:xfrm>
              <a:off x="6301529" y="4363009"/>
              <a:ext cx="2410674" cy="1895109"/>
              <a:chOff x="6301529" y="4363009"/>
              <a:chExt cx="2410674" cy="1895109"/>
            </a:xfrm>
          </p:grpSpPr>
          <p:grpSp>
            <p:nvGrpSpPr>
              <p:cNvPr id="18" name="Group 96"/>
              <p:cNvGrpSpPr/>
              <p:nvPr/>
            </p:nvGrpSpPr>
            <p:grpSpPr>
              <a:xfrm>
                <a:off x="6584065" y="5440223"/>
                <a:ext cx="1832922" cy="817895"/>
                <a:chOff x="6635388" y="5431865"/>
                <a:chExt cx="1832922" cy="817895"/>
              </a:xfrm>
            </p:grpSpPr>
            <p:sp>
              <p:nvSpPr>
                <p:cNvPr id="28" name="TextBox 27"/>
                <p:cNvSpPr txBox="1"/>
                <p:nvPr/>
              </p:nvSpPr>
              <p:spPr>
                <a:xfrm rot="1067461">
                  <a:off x="6635388" y="5470110"/>
                  <a:ext cx="339341" cy="477116"/>
                </a:xfrm>
                <a:prstGeom prst="rect">
                  <a:avLst/>
                </a:prstGeom>
                <a:noFill/>
              </p:spPr>
              <p:txBody>
                <a:bodyPr vert="vert270" wrap="square" rtlCol="0">
                  <a:spAutoFit/>
                </a:bodyPr>
                <a:lstStyle/>
                <a:p>
                  <a:pPr algn="r"/>
                  <a:r>
                    <a:rPr lang="en-US" sz="800" b="1" dirty="0" smtClean="0">
                      <a:latin typeface="Courier New"/>
                      <a:cs typeface="Courier New"/>
                    </a:rPr>
                    <a:t>angry</a:t>
                  </a:r>
                  <a:endParaRPr lang="en-US" sz="800" b="1" dirty="0">
                    <a:latin typeface="Courier New"/>
                    <a:cs typeface="Courier New"/>
                  </a:endParaRPr>
                </a:p>
              </p:txBody>
            </p:sp>
            <p:sp>
              <p:nvSpPr>
                <p:cNvPr id="29" name="TextBox 28"/>
                <p:cNvSpPr txBox="1"/>
                <p:nvPr/>
              </p:nvSpPr>
              <p:spPr>
                <a:xfrm rot="1067461">
                  <a:off x="7691410" y="5468819"/>
                  <a:ext cx="339341" cy="530961"/>
                </a:xfrm>
                <a:prstGeom prst="rect">
                  <a:avLst/>
                </a:prstGeom>
                <a:noFill/>
              </p:spPr>
              <p:txBody>
                <a:bodyPr vert="vert270" wrap="square" rtlCol="0">
                  <a:spAutoFit/>
                </a:bodyPr>
                <a:lstStyle/>
                <a:p>
                  <a:pPr algn="r"/>
                  <a:r>
                    <a:rPr lang="en-US" sz="800" b="1" dirty="0" smtClean="0">
                      <a:latin typeface="Courier New"/>
                      <a:cs typeface="Courier New"/>
                    </a:rPr>
                    <a:t>sad</a:t>
                  </a:r>
                  <a:endParaRPr lang="en-US" sz="800" b="1" dirty="0">
                    <a:latin typeface="Courier New"/>
                    <a:cs typeface="Courier New"/>
                  </a:endParaRPr>
                </a:p>
              </p:txBody>
            </p:sp>
            <p:sp>
              <p:nvSpPr>
                <p:cNvPr id="30" name="TextBox 29"/>
                <p:cNvSpPr txBox="1"/>
                <p:nvPr/>
              </p:nvSpPr>
              <p:spPr>
                <a:xfrm rot="1067461">
                  <a:off x="7168614" y="5472179"/>
                  <a:ext cx="339341" cy="477116"/>
                </a:xfrm>
                <a:prstGeom prst="rect">
                  <a:avLst/>
                </a:prstGeom>
                <a:noFill/>
              </p:spPr>
              <p:txBody>
                <a:bodyPr vert="vert270" wrap="square" rtlCol="0">
                  <a:spAutoFit/>
                </a:bodyPr>
                <a:lstStyle/>
                <a:p>
                  <a:pPr algn="r"/>
                  <a:r>
                    <a:rPr lang="en-US" sz="800" b="1" dirty="0" smtClean="0">
                      <a:latin typeface="Courier New"/>
                      <a:cs typeface="Courier New"/>
                    </a:rPr>
                    <a:t>irate</a:t>
                  </a:r>
                  <a:endParaRPr lang="en-US" sz="800" b="1" dirty="0">
                    <a:latin typeface="Courier New"/>
                    <a:cs typeface="Courier New"/>
                  </a:endParaRPr>
                </a:p>
              </p:txBody>
            </p:sp>
            <p:sp>
              <p:nvSpPr>
                <p:cNvPr id="31" name="TextBox 30"/>
                <p:cNvSpPr txBox="1"/>
                <p:nvPr/>
              </p:nvSpPr>
              <p:spPr>
                <a:xfrm rot="1067461">
                  <a:off x="7499585" y="5468498"/>
                  <a:ext cx="339341" cy="631030"/>
                </a:xfrm>
                <a:prstGeom prst="rect">
                  <a:avLst/>
                </a:prstGeom>
                <a:noFill/>
              </p:spPr>
              <p:txBody>
                <a:bodyPr vert="vert270" wrap="square" rtlCol="0">
                  <a:spAutoFit/>
                </a:bodyPr>
                <a:lstStyle/>
                <a:p>
                  <a:pPr algn="r"/>
                  <a:r>
                    <a:rPr lang="en-US" sz="800" b="1" dirty="0" smtClean="0">
                      <a:latin typeface="Courier New"/>
                      <a:cs typeface="Courier New"/>
                    </a:rPr>
                    <a:t>annoyed</a:t>
                  </a:r>
                  <a:endParaRPr lang="en-US" sz="800" b="1" dirty="0">
                    <a:latin typeface="Courier New"/>
                    <a:cs typeface="Courier New"/>
                  </a:endParaRPr>
                </a:p>
              </p:txBody>
            </p:sp>
            <p:sp>
              <p:nvSpPr>
                <p:cNvPr id="32" name="TextBox 31"/>
                <p:cNvSpPr txBox="1"/>
                <p:nvPr/>
              </p:nvSpPr>
              <p:spPr>
                <a:xfrm rot="1067461">
                  <a:off x="7294194" y="5464817"/>
                  <a:ext cx="339341" cy="784943"/>
                </a:xfrm>
                <a:prstGeom prst="rect">
                  <a:avLst/>
                </a:prstGeom>
                <a:noFill/>
              </p:spPr>
              <p:txBody>
                <a:bodyPr vert="vert270" wrap="square" rtlCol="0">
                  <a:spAutoFit/>
                </a:bodyPr>
                <a:lstStyle/>
                <a:p>
                  <a:pPr algn="r"/>
                  <a:r>
                    <a:rPr lang="en-US" sz="800" b="1" dirty="0" smtClean="0">
                      <a:latin typeface="Courier New"/>
                      <a:cs typeface="Courier New"/>
                    </a:rPr>
                    <a:t>energetic</a:t>
                  </a:r>
                  <a:endParaRPr lang="en-US" sz="800" b="1" dirty="0">
                    <a:latin typeface="Courier New"/>
                    <a:cs typeface="Courier New"/>
                  </a:endParaRPr>
                </a:p>
              </p:txBody>
            </p:sp>
            <p:sp>
              <p:nvSpPr>
                <p:cNvPr id="33" name="TextBox 32"/>
                <p:cNvSpPr txBox="1"/>
                <p:nvPr/>
              </p:nvSpPr>
              <p:spPr>
                <a:xfrm rot="1067461">
                  <a:off x="6966178" y="5468498"/>
                  <a:ext cx="339341" cy="631030"/>
                </a:xfrm>
                <a:prstGeom prst="rect">
                  <a:avLst/>
                </a:prstGeom>
                <a:noFill/>
              </p:spPr>
              <p:txBody>
                <a:bodyPr vert="vert270" wrap="square" rtlCol="0">
                  <a:spAutoFit/>
                </a:bodyPr>
                <a:lstStyle/>
                <a:p>
                  <a:pPr algn="r"/>
                  <a:r>
                    <a:rPr lang="en-US" sz="800" b="1" dirty="0" smtClean="0">
                      <a:latin typeface="Courier New"/>
                      <a:cs typeface="Courier New"/>
                    </a:rPr>
                    <a:t>fearful</a:t>
                  </a:r>
                  <a:endParaRPr lang="en-US" sz="800" b="1" dirty="0">
                    <a:latin typeface="Courier New"/>
                    <a:cs typeface="Courier New"/>
                  </a:endParaRPr>
                </a:p>
              </p:txBody>
            </p:sp>
            <p:sp>
              <p:nvSpPr>
                <p:cNvPr id="34" name="TextBox 33"/>
                <p:cNvSpPr txBox="1"/>
                <p:nvPr/>
              </p:nvSpPr>
              <p:spPr>
                <a:xfrm rot="1067461">
                  <a:off x="6790081" y="5468496"/>
                  <a:ext cx="339341" cy="631030"/>
                </a:xfrm>
                <a:prstGeom prst="rect">
                  <a:avLst/>
                </a:prstGeom>
                <a:noFill/>
              </p:spPr>
              <p:txBody>
                <a:bodyPr vert="vert270" wrap="square" rtlCol="0">
                  <a:spAutoFit/>
                </a:bodyPr>
                <a:lstStyle/>
                <a:p>
                  <a:pPr algn="r"/>
                  <a:r>
                    <a:rPr lang="en-US" sz="800" b="1" dirty="0" smtClean="0">
                      <a:latin typeface="Courier New"/>
                      <a:cs typeface="Courier New"/>
                    </a:rPr>
                    <a:t>violent</a:t>
                  </a:r>
                  <a:endParaRPr lang="en-US" sz="800" b="1" dirty="0">
                    <a:latin typeface="Courier New"/>
                    <a:cs typeface="Courier New"/>
                  </a:endParaRPr>
                </a:p>
              </p:txBody>
            </p:sp>
            <p:sp>
              <p:nvSpPr>
                <p:cNvPr id="35" name="TextBox 34"/>
                <p:cNvSpPr txBox="1"/>
                <p:nvPr/>
              </p:nvSpPr>
              <p:spPr>
                <a:xfrm>
                  <a:off x="7960426" y="5431865"/>
                  <a:ext cx="507884" cy="237539"/>
                </a:xfrm>
                <a:prstGeom prst="rect">
                  <a:avLst/>
                </a:prstGeom>
                <a:noFill/>
              </p:spPr>
              <p:txBody>
                <a:bodyPr wrap="square" rtlCol="0">
                  <a:spAutoFit/>
                </a:bodyPr>
                <a:lstStyle/>
                <a:p>
                  <a:r>
                    <a:rPr lang="en-US" sz="800" b="1" dirty="0" smtClean="0">
                      <a:latin typeface="Courier New"/>
                      <a:cs typeface="Courier New"/>
                    </a:rPr>
                    <a:t>...</a:t>
                  </a:r>
                  <a:endParaRPr lang="en-US" sz="800" b="1" dirty="0">
                    <a:latin typeface="Courier New"/>
                    <a:cs typeface="Courier New"/>
                  </a:endParaRPr>
                </a:p>
              </p:txBody>
            </p:sp>
          </p:grpSp>
          <p:grpSp>
            <p:nvGrpSpPr>
              <p:cNvPr id="19" name="Group 56"/>
              <p:cNvGrpSpPr/>
              <p:nvPr/>
            </p:nvGrpSpPr>
            <p:grpSpPr>
              <a:xfrm>
                <a:off x="6301529" y="4363009"/>
                <a:ext cx="2410674" cy="1078807"/>
                <a:chOff x="6301529" y="4363009"/>
                <a:chExt cx="2410674" cy="1078807"/>
              </a:xfrm>
            </p:grpSpPr>
            <p:grpSp>
              <p:nvGrpSpPr>
                <p:cNvPr id="20" name="Group 112"/>
                <p:cNvGrpSpPr/>
                <p:nvPr/>
              </p:nvGrpSpPr>
              <p:grpSpPr>
                <a:xfrm>
                  <a:off x="6659009" y="4622049"/>
                  <a:ext cx="1732319" cy="816105"/>
                  <a:chOff x="6724650" y="4517895"/>
                  <a:chExt cx="1746250" cy="816105"/>
                </a:xfrm>
              </p:grpSpPr>
              <p:sp>
                <p:nvSpPr>
                  <p:cNvPr id="26" name="Freeform 25"/>
                  <p:cNvSpPr/>
                  <p:nvPr/>
                </p:nvSpPr>
                <p:spPr>
                  <a:xfrm>
                    <a:off x="6724650" y="4521200"/>
                    <a:ext cx="1746250" cy="812800"/>
                  </a:xfrm>
                  <a:custGeom>
                    <a:avLst/>
                    <a:gdLst>
                      <a:gd name="connsiteX0" fmla="*/ 0 w 1746250"/>
                      <a:gd name="connsiteY0" fmla="*/ 0 h 812800"/>
                      <a:gd name="connsiteX1" fmla="*/ 0 w 1746250"/>
                      <a:gd name="connsiteY1" fmla="*/ 812800 h 812800"/>
                      <a:gd name="connsiteX2" fmla="*/ 1746250 w 1746250"/>
                      <a:gd name="connsiteY2" fmla="*/ 812800 h 812800"/>
                      <a:gd name="connsiteX3" fmla="*/ 1739900 w 1746250"/>
                      <a:gd name="connsiteY3" fmla="*/ 698500 h 812800"/>
                      <a:gd name="connsiteX4" fmla="*/ 1104900 w 1746250"/>
                      <a:gd name="connsiteY4" fmla="*/ 590550 h 812800"/>
                      <a:gd name="connsiteX5" fmla="*/ 774700 w 1746250"/>
                      <a:gd name="connsiteY5" fmla="*/ 495300 h 812800"/>
                      <a:gd name="connsiteX6" fmla="*/ 584200 w 1746250"/>
                      <a:gd name="connsiteY6" fmla="*/ 374650 h 812800"/>
                      <a:gd name="connsiteX7" fmla="*/ 431800 w 1746250"/>
                      <a:gd name="connsiteY7" fmla="*/ 241300 h 812800"/>
                      <a:gd name="connsiteX8" fmla="*/ 323850 w 1746250"/>
                      <a:gd name="connsiteY8" fmla="*/ 133350 h 812800"/>
                      <a:gd name="connsiteX9" fmla="*/ 209550 w 1746250"/>
                      <a:gd name="connsiteY9" fmla="*/ 50800 h 812800"/>
                      <a:gd name="connsiteX10" fmla="*/ 107950 w 1746250"/>
                      <a:gd name="connsiteY10" fmla="*/ 6350 h 812800"/>
                      <a:gd name="connsiteX11" fmla="*/ 0 w 1746250"/>
                      <a:gd name="connsiteY11" fmla="*/ 0 h 81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46250" h="812800">
                        <a:moveTo>
                          <a:pt x="0" y="0"/>
                        </a:moveTo>
                        <a:lnTo>
                          <a:pt x="0" y="812800"/>
                        </a:lnTo>
                        <a:lnTo>
                          <a:pt x="1746250" y="812800"/>
                        </a:lnTo>
                        <a:lnTo>
                          <a:pt x="1739900" y="698500"/>
                        </a:lnTo>
                        <a:lnTo>
                          <a:pt x="1104900" y="590550"/>
                        </a:lnTo>
                        <a:lnTo>
                          <a:pt x="774700" y="495300"/>
                        </a:lnTo>
                        <a:lnTo>
                          <a:pt x="584200" y="374650"/>
                        </a:lnTo>
                        <a:lnTo>
                          <a:pt x="431800" y="241300"/>
                        </a:lnTo>
                        <a:lnTo>
                          <a:pt x="323850" y="133350"/>
                        </a:lnTo>
                        <a:lnTo>
                          <a:pt x="209550" y="50800"/>
                        </a:lnTo>
                        <a:lnTo>
                          <a:pt x="107950" y="6350"/>
                        </a:lnTo>
                        <a:lnTo>
                          <a:pt x="0" y="0"/>
                        </a:lnTo>
                        <a:close/>
                      </a:path>
                    </a:pathLst>
                  </a:custGeom>
                  <a:solidFill>
                    <a:schemeClr val="accent6">
                      <a:alpha val="16000"/>
                    </a:schemeClr>
                  </a:solidFill>
                  <a:ln>
                    <a:noFill/>
                  </a:ln>
                  <a:effectLst>
                    <a:outerShdw blurRad="39000" dist="25400" dir="5400000" rotWithShape="0">
                      <a:srgbClr val="000000">
                        <a:alpha val="38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Freeform 26"/>
                  <p:cNvSpPr/>
                  <p:nvPr/>
                </p:nvSpPr>
                <p:spPr>
                  <a:xfrm>
                    <a:off x="6728696" y="4517895"/>
                    <a:ext cx="1728274" cy="703094"/>
                  </a:xfrm>
                  <a:custGeom>
                    <a:avLst/>
                    <a:gdLst>
                      <a:gd name="connsiteX0" fmla="*/ 0 w 1859700"/>
                      <a:gd name="connsiteY0" fmla="*/ 0 h 703094"/>
                      <a:gd name="connsiteX1" fmla="*/ 283491 w 1859700"/>
                      <a:gd name="connsiteY1" fmla="*/ 90722 h 703094"/>
                      <a:gd name="connsiteX2" fmla="*/ 850473 w 1859700"/>
                      <a:gd name="connsiteY2" fmla="*/ 498970 h 703094"/>
                      <a:gd name="connsiteX3" fmla="*/ 1859700 w 1859700"/>
                      <a:gd name="connsiteY3" fmla="*/ 703094 h 703094"/>
                    </a:gdLst>
                    <a:ahLst/>
                    <a:cxnLst>
                      <a:cxn ang="0">
                        <a:pos x="connsiteX0" y="connsiteY0"/>
                      </a:cxn>
                      <a:cxn ang="0">
                        <a:pos x="connsiteX1" y="connsiteY1"/>
                      </a:cxn>
                      <a:cxn ang="0">
                        <a:pos x="connsiteX2" y="connsiteY2"/>
                      </a:cxn>
                      <a:cxn ang="0">
                        <a:pos x="connsiteX3" y="connsiteY3"/>
                      </a:cxn>
                    </a:cxnLst>
                    <a:rect l="l" t="t" r="r" b="b"/>
                    <a:pathLst>
                      <a:path w="1859700" h="703094">
                        <a:moveTo>
                          <a:pt x="0" y="0"/>
                        </a:moveTo>
                        <a:cubicBezTo>
                          <a:pt x="70873" y="3780"/>
                          <a:pt x="141746" y="7560"/>
                          <a:pt x="283491" y="90722"/>
                        </a:cubicBezTo>
                        <a:cubicBezTo>
                          <a:pt x="425236" y="173884"/>
                          <a:pt x="587772" y="396908"/>
                          <a:pt x="850473" y="498970"/>
                        </a:cubicBezTo>
                        <a:cubicBezTo>
                          <a:pt x="1113174" y="601032"/>
                          <a:pt x="1859700" y="703094"/>
                          <a:pt x="1859700" y="703094"/>
                        </a:cubicBezTo>
                      </a:path>
                    </a:pathLst>
                  </a:custGeom>
                  <a:ln w="38100" cap="rnd" cmpd="sng" algn="ctr">
                    <a:solidFill>
                      <a:schemeClr val="accent2"/>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21" name="Group 55"/>
                <p:cNvGrpSpPr/>
                <p:nvPr/>
              </p:nvGrpSpPr>
              <p:grpSpPr>
                <a:xfrm>
                  <a:off x="6301529" y="4363009"/>
                  <a:ext cx="2410674" cy="1078807"/>
                  <a:chOff x="6301529" y="4363009"/>
                  <a:chExt cx="2410674" cy="1078807"/>
                </a:xfrm>
              </p:grpSpPr>
              <p:sp>
                <p:nvSpPr>
                  <p:cNvPr id="22" name="TextBox 21"/>
                  <p:cNvSpPr txBox="1"/>
                  <p:nvPr/>
                </p:nvSpPr>
                <p:spPr>
                  <a:xfrm>
                    <a:off x="6301529" y="4874335"/>
                    <a:ext cx="678681" cy="208838"/>
                  </a:xfrm>
                  <a:prstGeom prst="rect">
                    <a:avLst/>
                  </a:prstGeom>
                  <a:noFill/>
                </p:spPr>
                <p:txBody>
                  <a:bodyPr vert="vert270" wrap="square" rtlCol="0">
                    <a:spAutoFit/>
                  </a:bodyPr>
                  <a:lstStyle/>
                  <a:p>
                    <a:r>
                      <a:rPr lang="en-US" sz="1400" dirty="0" smtClean="0"/>
                      <a:t>P</a:t>
                    </a:r>
                    <a:endParaRPr lang="en-US" sz="1400" dirty="0"/>
                  </a:p>
                </p:txBody>
              </p:sp>
              <p:grpSp>
                <p:nvGrpSpPr>
                  <p:cNvPr id="23" name="Group 53"/>
                  <p:cNvGrpSpPr/>
                  <p:nvPr/>
                </p:nvGrpSpPr>
                <p:grpSpPr>
                  <a:xfrm>
                    <a:off x="6650323" y="4363009"/>
                    <a:ext cx="2061880" cy="1078807"/>
                    <a:chOff x="6650323" y="4363009"/>
                    <a:chExt cx="2061880" cy="1078807"/>
                  </a:xfrm>
                </p:grpSpPr>
                <p:cxnSp>
                  <p:nvCxnSpPr>
                    <p:cNvPr id="24" name="Straight Connector 23"/>
                    <p:cNvCxnSpPr/>
                    <p:nvPr/>
                  </p:nvCxnSpPr>
                  <p:spPr>
                    <a:xfrm rot="16200000" flipH="1">
                      <a:off x="6111716" y="4901616"/>
                      <a:ext cx="1077215" cy="1"/>
                    </a:xfrm>
                    <a:prstGeom prst="line">
                      <a:avLst/>
                    </a:prstGeom>
                    <a:ln w="25400" cap="rnd" cmpd="sng" algn="ctr">
                      <a:solidFill>
                        <a:schemeClr val="accent1"/>
                      </a:solidFill>
                      <a:prstDash val="solid"/>
                      <a:round/>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a:endCxn id="26" idx="1"/>
                    </p:cNvCxnSpPr>
                    <p:nvPr/>
                  </p:nvCxnSpPr>
                  <p:spPr>
                    <a:xfrm rot="10800000">
                      <a:off x="6659010" y="5438155"/>
                      <a:ext cx="2053193" cy="3661"/>
                    </a:xfrm>
                    <a:prstGeom prst="line">
                      <a:avLst/>
                    </a:prstGeom>
                    <a:ln w="25400" cap="rnd" cmpd="sng" algn="ctr">
                      <a:solidFill>
                        <a:schemeClr val="accent1"/>
                      </a:solidFill>
                      <a:prstDash val="solid"/>
                      <a:round/>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grpSp>
          </p:grpSp>
        </p:grpSp>
      </p:grpSp>
      <p:sp>
        <p:nvSpPr>
          <p:cNvPr id="51" name="TextBox 50"/>
          <p:cNvSpPr txBox="1"/>
          <p:nvPr/>
        </p:nvSpPr>
        <p:spPr>
          <a:xfrm>
            <a:off x="707418" y="4762397"/>
            <a:ext cx="4570336" cy="646331"/>
          </a:xfrm>
          <a:prstGeom prst="rect">
            <a:avLst/>
          </a:prstGeom>
          <a:noFill/>
        </p:spPr>
        <p:txBody>
          <a:bodyPr wrap="square" rtlCol="0">
            <a:spAutoFit/>
          </a:bodyPr>
          <a:lstStyle/>
          <a:p>
            <a:pPr algn="ctr"/>
            <a:r>
              <a:rPr lang="en-US" b="1" dirty="0" smtClean="0"/>
              <a:t>Three largely unsupervised information extraction models.</a:t>
            </a:r>
            <a:endParaRPr lang="en-US" b="1" dirty="0"/>
          </a:p>
        </p:txBody>
      </p:sp>
      <p:grpSp>
        <p:nvGrpSpPr>
          <p:cNvPr id="48" name="Group 47"/>
          <p:cNvGrpSpPr/>
          <p:nvPr/>
        </p:nvGrpSpPr>
        <p:grpSpPr>
          <a:xfrm>
            <a:off x="6424669" y="82076"/>
            <a:ext cx="2344949" cy="274320"/>
            <a:chOff x="6424669" y="82076"/>
            <a:chExt cx="2344949" cy="274320"/>
          </a:xfrm>
        </p:grpSpPr>
        <p:pic>
          <p:nvPicPr>
            <p:cNvPr id="49" name="Picture 48" descr="problem.jpg"/>
            <p:cNvPicPr>
              <a:picLocks noChangeAspect="1"/>
            </p:cNvPicPr>
            <p:nvPr/>
          </p:nvPicPr>
          <p:blipFill>
            <a:blip r:embed="rId3">
              <a:duotone>
                <a:prstClr val="black"/>
                <a:schemeClr val="accent1">
                  <a:tint val="45000"/>
                  <a:satMod val="400000"/>
                </a:schemeClr>
              </a:duotone>
              <a:alphaModFix amt="50000"/>
            </a:blip>
            <a:stretch>
              <a:fillRect/>
            </a:stretch>
          </p:blipFill>
          <p:spPr>
            <a:xfrm>
              <a:off x="6424669" y="82076"/>
              <a:ext cx="297322" cy="274320"/>
            </a:xfrm>
            <a:prstGeom prst="rect">
              <a:avLst/>
            </a:prstGeom>
            <a:ln w="19050" cap="sq" cmpd="sng" algn="ctr">
              <a:solidFill>
                <a:srgbClr val="000000"/>
              </a:solidFill>
              <a:prstDash val="solid"/>
              <a:miter lim="800000"/>
              <a:headEnd type="none" w="med" len="med"/>
              <a:tailEnd type="none" w="med" len="med"/>
            </a:ln>
            <a:effectLst>
              <a:innerShdw blurRad="63500" dist="50800" dir="13500000">
                <a:srgbClr val="000000">
                  <a:alpha val="50000"/>
                </a:srgbClr>
              </a:innerShdw>
            </a:effectLst>
          </p:spPr>
        </p:pic>
        <p:pic>
          <p:nvPicPr>
            <p:cNvPr id="50" name="Picture 49" descr="methodology.jpg"/>
            <p:cNvPicPr>
              <a:picLocks noChangeAspect="1"/>
            </p:cNvPicPr>
            <p:nvPr/>
          </p:nvPicPr>
          <p:blipFill>
            <a:blip r:embed="rId4">
              <a:alphaModFix amt="75000"/>
            </a:blip>
            <a:srcRect l="6134" t="3270" r="8435" b="17850"/>
            <a:stretch>
              <a:fillRect/>
            </a:stretch>
          </p:blipFill>
          <p:spPr>
            <a:xfrm>
              <a:off x="6936496" y="82076"/>
              <a:ext cx="297322" cy="274320"/>
            </a:xfrm>
            <a:prstGeom prst="rect">
              <a:avLst/>
            </a:prstGeom>
            <a:ln w="19050" cap="sq" cmpd="sng" algn="ctr">
              <a:solidFill>
                <a:srgbClr val="000000"/>
              </a:solidFill>
              <a:prstDash val="solid"/>
              <a:miter lim="800000"/>
              <a:headEnd type="none" w="med" len="med"/>
              <a:tailEnd type="none" w="med" len="med"/>
            </a:ln>
            <a:effectLst>
              <a:outerShdw blurRad="50800" dist="38100" dir="2700000" algn="tl" rotWithShape="0">
                <a:srgbClr val="000000">
                  <a:alpha val="43000"/>
                </a:srgbClr>
              </a:outerShdw>
            </a:effectLst>
          </p:spPr>
        </p:pic>
        <p:pic>
          <p:nvPicPr>
            <p:cNvPr id="52" name="Picture 51" descr="evaluation.jpg"/>
            <p:cNvPicPr>
              <a:picLocks noChangeAspect="1"/>
            </p:cNvPicPr>
            <p:nvPr/>
          </p:nvPicPr>
          <p:blipFill>
            <a:blip r:embed="rId5">
              <a:duotone>
                <a:prstClr val="black"/>
                <a:schemeClr val="accent1">
                  <a:tint val="45000"/>
                  <a:satMod val="400000"/>
                </a:schemeClr>
              </a:duotone>
              <a:alphaModFix amt="50000"/>
            </a:blip>
            <a:srcRect l="8102" r="10580"/>
            <a:stretch>
              <a:fillRect/>
            </a:stretch>
          </p:blipFill>
          <p:spPr>
            <a:xfrm>
              <a:off x="7448323" y="82076"/>
              <a:ext cx="297428" cy="274320"/>
            </a:xfrm>
            <a:prstGeom prst="rect">
              <a:avLst/>
            </a:prstGeom>
            <a:ln w="19050" cap="sq" cmpd="sng" algn="ctr">
              <a:solidFill>
                <a:srgbClr val="000000"/>
              </a:solidFill>
              <a:prstDash val="solid"/>
              <a:miter lim="800000"/>
              <a:headEnd type="none" w="med" len="med"/>
              <a:tailEnd type="none" w="med" len="med"/>
            </a:ln>
            <a:effectLst>
              <a:innerShdw blurRad="63500" dist="50800" dir="13500000">
                <a:srgbClr val="000000">
                  <a:alpha val="50000"/>
                </a:srgbClr>
              </a:innerShdw>
            </a:effectLst>
          </p:spPr>
        </p:pic>
        <p:pic>
          <p:nvPicPr>
            <p:cNvPr id="58" name="Picture 57" descr="data.jpg"/>
            <p:cNvPicPr>
              <a:picLocks noChangeAspect="1"/>
            </p:cNvPicPr>
            <p:nvPr/>
          </p:nvPicPr>
          <p:blipFill>
            <a:blip r:embed="rId6">
              <a:duotone>
                <a:prstClr val="black"/>
                <a:schemeClr val="accent1">
                  <a:tint val="45000"/>
                  <a:satMod val="400000"/>
                </a:schemeClr>
              </a:duotone>
              <a:alphaModFix amt="50000"/>
            </a:blip>
            <a:srcRect t="4292" b="11712"/>
            <a:stretch>
              <a:fillRect/>
            </a:stretch>
          </p:blipFill>
          <p:spPr>
            <a:xfrm>
              <a:off x="7960256" y="82076"/>
              <a:ext cx="297428" cy="274320"/>
            </a:xfrm>
            <a:prstGeom prst="rect">
              <a:avLst/>
            </a:prstGeom>
            <a:ln w="19050" cap="sq" cmpd="sng" algn="ctr">
              <a:solidFill>
                <a:srgbClr val="000000"/>
              </a:solidFill>
              <a:prstDash val="solid"/>
              <a:miter lim="800000"/>
              <a:headEnd type="none" w="med" len="med"/>
              <a:tailEnd type="none" w="med" len="med"/>
            </a:ln>
            <a:effectLst>
              <a:innerShdw blurRad="63500" dist="50800" dir="13500000">
                <a:srgbClr val="000000">
                  <a:alpha val="50000"/>
                </a:srgbClr>
              </a:innerShdw>
            </a:effectLst>
          </p:spPr>
        </p:pic>
        <p:pic>
          <p:nvPicPr>
            <p:cNvPr id="59" name="Picture 58" descr="books.jpg">
              <a:hlinkClick r:id="" action="ppaction://noaction"/>
            </p:cNvPr>
            <p:cNvPicPr>
              <a:picLocks noChangeAspect="1"/>
            </p:cNvPicPr>
            <p:nvPr/>
          </p:nvPicPr>
          <p:blipFill>
            <a:blip r:embed="rId7">
              <a:duotone>
                <a:prstClr val="black"/>
                <a:schemeClr val="accent1">
                  <a:tint val="45000"/>
                  <a:satMod val="400000"/>
                </a:schemeClr>
              </a:duotone>
              <a:alphaModFix amt="50000"/>
            </a:blip>
            <a:srcRect t="5691" b="5691"/>
            <a:stretch>
              <a:fillRect/>
            </a:stretch>
          </p:blipFill>
          <p:spPr>
            <a:xfrm>
              <a:off x="8472190" y="82076"/>
              <a:ext cx="297428" cy="274320"/>
            </a:xfrm>
            <a:prstGeom prst="rect">
              <a:avLst/>
            </a:prstGeom>
            <a:ln w="19050" cap="sq" cmpd="sng" algn="ctr">
              <a:solidFill>
                <a:srgbClr val="000000"/>
              </a:solidFill>
              <a:prstDash val="solid"/>
              <a:miter lim="800000"/>
              <a:headEnd type="none" w="med" len="med"/>
              <a:tailEnd type="none" w="med" len="med"/>
            </a:ln>
            <a:effectLst>
              <a:innerShdw blurRad="63500" dist="50800" dir="13500000">
                <a:srgbClr val="000000">
                  <a:alpha val="50000"/>
                </a:srgbClr>
              </a:innerShdw>
            </a:effectLst>
          </p:spPr>
        </p:pic>
      </p:gr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Vector Space with Back-off Linear Interpolation</a:t>
            </a:r>
            <a:endParaRPr lang="en-US" dirty="0"/>
          </a:p>
        </p:txBody>
      </p:sp>
      <p:sp>
        <p:nvSpPr>
          <p:cNvPr id="3" name="Content Placeholder 2"/>
          <p:cNvSpPr>
            <a:spLocks noGrp="1"/>
          </p:cNvSpPr>
          <p:nvPr>
            <p:ph idx="1"/>
          </p:nvPr>
        </p:nvSpPr>
        <p:spPr/>
        <p:txBody>
          <a:bodyPr>
            <a:normAutofit/>
          </a:bodyPr>
          <a:lstStyle/>
          <a:p>
            <a:r>
              <a:rPr lang="en-US" b="1" dirty="0" smtClean="0"/>
              <a:t>Idea: </a:t>
            </a:r>
            <a:r>
              <a:rPr lang="en-US" dirty="0" smtClean="0"/>
              <a:t>Project mental state labels and search context into latent conceptual space produced by a RNNLM (</a:t>
            </a:r>
            <a:r>
              <a:rPr lang="en-US" dirty="0" err="1" smtClean="0"/>
              <a:t>Mikolov</a:t>
            </a:r>
            <a:r>
              <a:rPr lang="en-US" dirty="0" smtClean="0"/>
              <a:t> et al., 2013a).</a:t>
            </a:r>
          </a:p>
          <a:p>
            <a:endParaRPr lang="en-US" dirty="0" smtClean="0"/>
          </a:p>
          <a:p>
            <a:endParaRPr lang="en-US" dirty="0" smtClean="0"/>
          </a:p>
          <a:p>
            <a:endParaRPr lang="en-US" dirty="0" smtClean="0"/>
          </a:p>
          <a:p>
            <a:r>
              <a:rPr lang="en-US" dirty="0" smtClean="0"/>
              <a:t>Compare in latent space using the angle between the vectors.</a:t>
            </a:r>
          </a:p>
          <a:p>
            <a:endParaRPr lang="en-US" dirty="0" smtClean="0"/>
          </a:p>
          <a:p>
            <a:endParaRPr lang="en-US" dirty="0" smtClean="0"/>
          </a:p>
          <a:p>
            <a:endParaRPr lang="en-US" dirty="0" smtClean="0"/>
          </a:p>
          <a:p>
            <a:endParaRPr lang="en-US" dirty="0" smtClean="0"/>
          </a:p>
          <a:p>
            <a:endParaRPr lang="en-US" dirty="0" smtClean="0"/>
          </a:p>
          <a:p>
            <a:endParaRPr lang="en-US" dirty="0" smtClean="0">
              <a:sym typeface="Wingdings"/>
            </a:endParaRPr>
          </a:p>
          <a:p>
            <a:endParaRPr lang="en-US" dirty="0" smtClean="0"/>
          </a:p>
          <a:p>
            <a:endParaRPr lang="en-US" dirty="0" smtClean="0"/>
          </a:p>
          <a:p>
            <a:endParaRPr lang="en-US" dirty="0" smtClean="0"/>
          </a:p>
          <a:p>
            <a:endParaRPr lang="en-US" dirty="0"/>
          </a:p>
        </p:txBody>
      </p:sp>
      <p:sp>
        <p:nvSpPr>
          <p:cNvPr id="4" name="Date Placeholder 3"/>
          <p:cNvSpPr>
            <a:spLocks noGrp="1"/>
          </p:cNvSpPr>
          <p:nvPr>
            <p:ph type="dt" sz="half" idx="10"/>
          </p:nvPr>
        </p:nvSpPr>
        <p:spPr/>
        <p:txBody>
          <a:bodyPr/>
          <a:lstStyle/>
          <a:p>
            <a:r>
              <a:rPr lang="en-US" smtClean="0"/>
              <a:t>August 24, 2014</a:t>
            </a:r>
            <a:endParaRPr lang="en-US"/>
          </a:p>
        </p:txBody>
      </p:sp>
      <p:sp>
        <p:nvSpPr>
          <p:cNvPr id="5" name="Footer Placeholder 4"/>
          <p:cNvSpPr>
            <a:spLocks noGrp="1"/>
          </p:cNvSpPr>
          <p:nvPr>
            <p:ph type="ftr" sz="quarter" idx="11"/>
          </p:nvPr>
        </p:nvSpPr>
        <p:spPr/>
        <p:txBody>
          <a:bodyPr/>
          <a:lstStyle/>
          <a:p>
            <a:r>
              <a:rPr lang="en-US" smtClean="0"/>
              <a:t>*SEM 2014, Dublin</a:t>
            </a:r>
            <a:endParaRPr lang="en-US"/>
          </a:p>
        </p:txBody>
      </p:sp>
      <p:sp>
        <p:nvSpPr>
          <p:cNvPr id="6" name="Slide Number Placeholder 5"/>
          <p:cNvSpPr>
            <a:spLocks noGrp="1"/>
          </p:cNvSpPr>
          <p:nvPr>
            <p:ph type="sldNum" sz="quarter" idx="12"/>
          </p:nvPr>
        </p:nvSpPr>
        <p:spPr/>
        <p:txBody>
          <a:bodyPr/>
          <a:lstStyle/>
          <a:p>
            <a:fld id="{D251BFE7-20A4-0B42-889B-682D60CD3310}" type="slidenum">
              <a:rPr lang="en-US" smtClean="0"/>
              <a:pPr/>
              <a:t>13</a:t>
            </a:fld>
            <a:endParaRPr lang="en-US" dirty="0"/>
          </a:p>
        </p:txBody>
      </p:sp>
      <p:grpSp>
        <p:nvGrpSpPr>
          <p:cNvPr id="41" name="Group 40"/>
          <p:cNvGrpSpPr/>
          <p:nvPr/>
        </p:nvGrpSpPr>
        <p:grpSpPr>
          <a:xfrm>
            <a:off x="1503232" y="2617726"/>
            <a:ext cx="6137536" cy="1223674"/>
            <a:chOff x="1157159" y="2912036"/>
            <a:chExt cx="6137536" cy="1223674"/>
          </a:xfrm>
        </p:grpSpPr>
        <p:sp>
          <p:nvSpPr>
            <p:cNvPr id="25" name="Rectangle 24"/>
            <p:cNvSpPr/>
            <p:nvPr/>
          </p:nvSpPr>
          <p:spPr>
            <a:xfrm>
              <a:off x="2394250" y="2912036"/>
              <a:ext cx="1772145" cy="1223674"/>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smtClean="0"/>
                <a:t>Recurrent Neural Network Language Model</a:t>
              </a:r>
              <a:endParaRPr lang="en-US" dirty="0"/>
            </a:p>
          </p:txBody>
        </p:sp>
        <p:sp>
          <p:nvSpPr>
            <p:cNvPr id="26" name="TextBox 25"/>
            <p:cNvSpPr txBox="1"/>
            <p:nvPr/>
          </p:nvSpPr>
          <p:spPr>
            <a:xfrm>
              <a:off x="1285537" y="3128890"/>
              <a:ext cx="633707" cy="369332"/>
            </a:xfrm>
            <a:prstGeom prst="rect">
              <a:avLst/>
            </a:prstGeom>
            <a:noFill/>
          </p:spPr>
          <p:txBody>
            <a:bodyPr wrap="none" rtlCol="0">
              <a:spAutoFit/>
            </a:bodyPr>
            <a:lstStyle/>
            <a:p>
              <a:r>
                <a:rPr lang="en-US" dirty="0" smtClean="0"/>
                <a:t>mad</a:t>
              </a:r>
              <a:endParaRPr lang="en-US" dirty="0"/>
            </a:p>
          </p:txBody>
        </p:sp>
        <p:sp>
          <p:nvSpPr>
            <p:cNvPr id="27" name="TextBox 26"/>
            <p:cNvSpPr txBox="1"/>
            <p:nvPr/>
          </p:nvSpPr>
          <p:spPr>
            <a:xfrm>
              <a:off x="1157159" y="3594785"/>
              <a:ext cx="762085" cy="369332"/>
            </a:xfrm>
            <a:prstGeom prst="rect">
              <a:avLst/>
            </a:prstGeom>
            <a:noFill/>
          </p:spPr>
          <p:txBody>
            <a:bodyPr wrap="none" rtlCol="0">
              <a:spAutoFit/>
            </a:bodyPr>
            <a:lstStyle/>
            <a:p>
              <a:r>
                <a:rPr lang="en-US" dirty="0" smtClean="0"/>
                <a:t>angry</a:t>
              </a:r>
              <a:endParaRPr lang="en-US" dirty="0"/>
            </a:p>
          </p:txBody>
        </p:sp>
        <p:sp>
          <p:nvSpPr>
            <p:cNvPr id="30" name="TextBox 29"/>
            <p:cNvSpPr txBox="1"/>
            <p:nvPr/>
          </p:nvSpPr>
          <p:spPr>
            <a:xfrm>
              <a:off x="4627216" y="3128890"/>
              <a:ext cx="2581894" cy="369332"/>
            </a:xfrm>
            <a:prstGeom prst="rect">
              <a:avLst/>
            </a:prstGeom>
            <a:noFill/>
          </p:spPr>
          <p:txBody>
            <a:bodyPr wrap="none" rtlCol="0">
              <a:spAutoFit/>
            </a:bodyPr>
            <a:lstStyle/>
            <a:p>
              <a:r>
                <a:rPr lang="en-US" dirty="0" err="1" smtClean="0"/>
                <a:t>v</a:t>
              </a:r>
              <a:r>
                <a:rPr lang="en-US" baseline="-25000" dirty="0" err="1" smtClean="0"/>
                <a:t>mad</a:t>
              </a:r>
              <a:r>
                <a:rPr lang="en-US" dirty="0" smtClean="0"/>
                <a:t> = [0.4, 0.9, …, 0.8]</a:t>
              </a:r>
              <a:endParaRPr lang="en-US" dirty="0"/>
            </a:p>
          </p:txBody>
        </p:sp>
        <p:sp>
          <p:nvSpPr>
            <p:cNvPr id="31" name="TextBox 30"/>
            <p:cNvSpPr txBox="1"/>
            <p:nvPr/>
          </p:nvSpPr>
          <p:spPr>
            <a:xfrm>
              <a:off x="4627216" y="3594785"/>
              <a:ext cx="2667479" cy="369332"/>
            </a:xfrm>
            <a:prstGeom prst="rect">
              <a:avLst/>
            </a:prstGeom>
            <a:noFill/>
          </p:spPr>
          <p:txBody>
            <a:bodyPr wrap="none" rtlCol="0">
              <a:spAutoFit/>
            </a:bodyPr>
            <a:lstStyle/>
            <a:p>
              <a:r>
                <a:rPr lang="en-US" dirty="0" err="1" smtClean="0"/>
                <a:t>v</a:t>
              </a:r>
              <a:r>
                <a:rPr lang="en-US" baseline="-25000" dirty="0" err="1" smtClean="0"/>
                <a:t>angry</a:t>
              </a:r>
              <a:r>
                <a:rPr lang="en-US" dirty="0" smtClean="0"/>
                <a:t> = [0.1, 0.6, …, 0.2]</a:t>
              </a:r>
              <a:endParaRPr lang="en-US" dirty="0"/>
            </a:p>
          </p:txBody>
        </p:sp>
        <p:cxnSp>
          <p:nvCxnSpPr>
            <p:cNvPr id="33" name="Straight Arrow Connector 32"/>
            <p:cNvCxnSpPr/>
            <p:nvPr/>
          </p:nvCxnSpPr>
          <p:spPr>
            <a:xfrm flipV="1">
              <a:off x="1936058" y="3343322"/>
              <a:ext cx="458192" cy="1588"/>
            </a:xfrm>
            <a:prstGeom prst="straightConnector1">
              <a:avLst/>
            </a:prstGeom>
            <a:ln>
              <a:solidFill>
                <a:schemeClr val="accent1"/>
              </a:solidFill>
              <a:tailEnd type="arrow"/>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a:off x="1936058" y="3840197"/>
              <a:ext cx="458192" cy="1588"/>
            </a:xfrm>
            <a:prstGeom prst="straightConnector1">
              <a:avLst/>
            </a:prstGeom>
            <a:ln>
              <a:solidFill>
                <a:schemeClr val="accent1"/>
              </a:solidFill>
              <a:tailEnd type="arrow"/>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flipV="1">
              <a:off x="4166395" y="3344910"/>
              <a:ext cx="458192" cy="1588"/>
            </a:xfrm>
            <a:prstGeom prst="straightConnector1">
              <a:avLst/>
            </a:prstGeom>
            <a:ln>
              <a:solidFill>
                <a:schemeClr val="accent1"/>
              </a:solidFill>
              <a:tailEnd type="arrow"/>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flipV="1">
              <a:off x="4166395" y="3837021"/>
              <a:ext cx="458192" cy="1588"/>
            </a:xfrm>
            <a:prstGeom prst="straightConnector1">
              <a:avLst/>
            </a:prstGeom>
            <a:ln>
              <a:solidFill>
                <a:schemeClr val="accent1"/>
              </a:solidFill>
              <a:tailEnd type="arrow"/>
            </a:ln>
          </p:spPr>
          <p:style>
            <a:lnRef idx="1">
              <a:schemeClr val="accent1"/>
            </a:lnRef>
            <a:fillRef idx="0">
              <a:schemeClr val="accent1"/>
            </a:fillRef>
            <a:effectRef idx="0">
              <a:schemeClr val="accent1"/>
            </a:effectRef>
            <a:fontRef idx="minor">
              <a:schemeClr val="tx1"/>
            </a:fontRef>
          </p:style>
        </p:cxnSp>
      </p:grpSp>
      <p:grpSp>
        <p:nvGrpSpPr>
          <p:cNvPr id="80" name="Group 79"/>
          <p:cNvGrpSpPr/>
          <p:nvPr/>
        </p:nvGrpSpPr>
        <p:grpSpPr>
          <a:xfrm>
            <a:off x="2035618" y="4724211"/>
            <a:ext cx="5072764" cy="1370253"/>
            <a:chOff x="1870392" y="4622611"/>
            <a:chExt cx="5072764" cy="1370253"/>
          </a:xfrm>
        </p:grpSpPr>
        <p:sp>
          <p:nvSpPr>
            <p:cNvPr id="47" name="TextBox 46"/>
            <p:cNvSpPr txBox="1"/>
            <p:nvPr/>
          </p:nvSpPr>
          <p:spPr>
            <a:xfrm>
              <a:off x="3407083" y="5086337"/>
              <a:ext cx="1566206" cy="276999"/>
            </a:xfrm>
            <a:prstGeom prst="rect">
              <a:avLst/>
            </a:prstGeom>
            <a:noFill/>
          </p:spPr>
          <p:txBody>
            <a:bodyPr wrap="square" rtlCol="0">
              <a:spAutoFit/>
            </a:bodyPr>
            <a:lstStyle/>
            <a:p>
              <a:r>
                <a:rPr lang="en-US" sz="1200" dirty="0" smtClean="0"/>
                <a:t>Latent space (2D)</a:t>
              </a:r>
              <a:endParaRPr lang="en-US" sz="1200" dirty="0"/>
            </a:p>
          </p:txBody>
        </p:sp>
        <p:grpSp>
          <p:nvGrpSpPr>
            <p:cNvPr id="66" name="Group 65"/>
            <p:cNvGrpSpPr/>
            <p:nvPr/>
          </p:nvGrpSpPr>
          <p:grpSpPr>
            <a:xfrm>
              <a:off x="1870392" y="4622611"/>
              <a:ext cx="1773732" cy="1370253"/>
              <a:chOff x="2738736" y="4693338"/>
              <a:chExt cx="1773732" cy="1370253"/>
            </a:xfrm>
          </p:grpSpPr>
          <p:sp>
            <p:nvSpPr>
              <p:cNvPr id="60" name="Freeform 59"/>
              <p:cNvSpPr/>
              <p:nvPr/>
            </p:nvSpPr>
            <p:spPr>
              <a:xfrm>
                <a:off x="3158067" y="5596467"/>
                <a:ext cx="118533" cy="118533"/>
              </a:xfrm>
              <a:custGeom>
                <a:avLst/>
                <a:gdLst>
                  <a:gd name="connsiteX0" fmla="*/ 0 w 118533"/>
                  <a:gd name="connsiteY0" fmla="*/ 0 h 118533"/>
                  <a:gd name="connsiteX1" fmla="*/ 84666 w 118533"/>
                  <a:gd name="connsiteY1" fmla="*/ 25400 h 118533"/>
                  <a:gd name="connsiteX2" fmla="*/ 118533 w 118533"/>
                  <a:gd name="connsiteY2" fmla="*/ 118533 h 118533"/>
                  <a:gd name="connsiteX3" fmla="*/ 118533 w 118533"/>
                  <a:gd name="connsiteY3" fmla="*/ 118533 h 118533"/>
                </a:gdLst>
                <a:ahLst/>
                <a:cxnLst>
                  <a:cxn ang="0">
                    <a:pos x="connsiteX0" y="connsiteY0"/>
                  </a:cxn>
                  <a:cxn ang="0">
                    <a:pos x="connsiteX1" y="connsiteY1"/>
                  </a:cxn>
                  <a:cxn ang="0">
                    <a:pos x="connsiteX2" y="connsiteY2"/>
                  </a:cxn>
                  <a:cxn ang="0">
                    <a:pos x="connsiteX3" y="connsiteY3"/>
                  </a:cxn>
                </a:cxnLst>
                <a:rect l="l" t="t" r="r" b="b"/>
                <a:pathLst>
                  <a:path w="118533" h="118533">
                    <a:moveTo>
                      <a:pt x="0" y="0"/>
                    </a:moveTo>
                    <a:cubicBezTo>
                      <a:pt x="32455" y="2822"/>
                      <a:pt x="64911" y="5645"/>
                      <a:pt x="84666" y="25400"/>
                    </a:cubicBezTo>
                    <a:cubicBezTo>
                      <a:pt x="104421" y="45155"/>
                      <a:pt x="118533" y="118533"/>
                      <a:pt x="118533" y="118533"/>
                    </a:cubicBezTo>
                    <a:lnTo>
                      <a:pt x="118533" y="118533"/>
                    </a:lnTo>
                  </a:path>
                </a:pathLst>
              </a:custGeom>
              <a:ln w="12700" cap="rnd" cmpd="sng" algn="ctr">
                <a:solidFill>
                  <a:schemeClr val="accent1"/>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49" name="Straight Arrow Connector 48"/>
              <p:cNvCxnSpPr/>
              <p:nvPr/>
            </p:nvCxnSpPr>
            <p:spPr>
              <a:xfrm rot="5400000" flipH="1" flipV="1">
                <a:off x="2717296" y="5170631"/>
                <a:ext cx="914400" cy="854588"/>
              </a:xfrm>
              <a:prstGeom prst="straightConnector1">
                <a:avLst/>
              </a:prstGeom>
              <a:ln w="38100" cap="rnd" cmpd="sng" algn="ctr">
                <a:solidFill>
                  <a:srgbClr val="800000"/>
                </a:solidFill>
                <a:prstDash val="solid"/>
                <a:roun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flipV="1">
                <a:off x="2757258" y="5349477"/>
                <a:ext cx="1085326" cy="688714"/>
              </a:xfrm>
              <a:prstGeom prst="straightConnector1">
                <a:avLst/>
              </a:prstGeom>
              <a:ln w="38100" cap="rnd" cmpd="sng" algn="ctr">
                <a:solidFill>
                  <a:srgbClr val="800000"/>
                </a:solidFill>
                <a:prstDash val="solid"/>
                <a:roun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rot="5400000">
                <a:off x="2053610" y="5378464"/>
                <a:ext cx="1370253" cy="1"/>
              </a:xfrm>
              <a:prstGeom prst="line">
                <a:avLst/>
              </a:prstGeom>
              <a:ln w="25400" cap="rnd" cmpd="sng" algn="ctr">
                <a:solidFill>
                  <a:schemeClr val="tx2"/>
                </a:solidFill>
                <a:prstDash val="solid"/>
                <a:round/>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rot="10800000" flipV="1">
                <a:off x="2748206" y="6038191"/>
                <a:ext cx="1764262" cy="21938"/>
              </a:xfrm>
              <a:prstGeom prst="line">
                <a:avLst/>
              </a:prstGeom>
              <a:ln w="25400" cap="rnd" cmpd="sng" algn="ctr">
                <a:solidFill>
                  <a:schemeClr val="tx2"/>
                </a:solidFill>
                <a:prstDash val="solid"/>
                <a:roun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61" name="TextBox 60"/>
              <p:cNvSpPr txBox="1"/>
              <p:nvPr/>
            </p:nvSpPr>
            <p:spPr>
              <a:xfrm>
                <a:off x="3234260" y="5369438"/>
                <a:ext cx="284515" cy="307777"/>
              </a:xfrm>
              <a:prstGeom prst="rect">
                <a:avLst/>
              </a:prstGeom>
              <a:noFill/>
            </p:spPr>
            <p:txBody>
              <a:bodyPr wrap="none" rtlCol="0">
                <a:spAutoFit/>
              </a:bodyPr>
              <a:lstStyle/>
              <a:p>
                <a:r>
                  <a:rPr lang="en-US" sz="1400" dirty="0" err="1" smtClean="0"/>
                  <a:t>θ</a:t>
                </a:r>
                <a:endParaRPr lang="en-US" sz="1400" dirty="0"/>
              </a:p>
            </p:txBody>
          </p:sp>
          <p:sp>
            <p:nvSpPr>
              <p:cNvPr id="62" name="TextBox 61"/>
              <p:cNvSpPr txBox="1"/>
              <p:nvPr/>
            </p:nvSpPr>
            <p:spPr>
              <a:xfrm>
                <a:off x="3341743" y="4786475"/>
                <a:ext cx="520094" cy="307777"/>
              </a:xfrm>
              <a:prstGeom prst="rect">
                <a:avLst/>
              </a:prstGeom>
              <a:noFill/>
            </p:spPr>
            <p:txBody>
              <a:bodyPr wrap="none" rtlCol="0">
                <a:spAutoFit/>
              </a:bodyPr>
              <a:lstStyle/>
              <a:p>
                <a:r>
                  <a:rPr lang="en-US" sz="1400" dirty="0" err="1" smtClean="0"/>
                  <a:t>v</a:t>
                </a:r>
                <a:r>
                  <a:rPr lang="en-US" sz="1400" baseline="-25000" dirty="0" err="1" smtClean="0"/>
                  <a:t>mad</a:t>
                </a:r>
                <a:endParaRPr lang="en-US" sz="1400" baseline="-25000" dirty="0"/>
              </a:p>
            </p:txBody>
          </p:sp>
          <p:sp>
            <p:nvSpPr>
              <p:cNvPr id="64" name="TextBox 63"/>
              <p:cNvSpPr txBox="1"/>
              <p:nvPr/>
            </p:nvSpPr>
            <p:spPr>
              <a:xfrm>
                <a:off x="3718492" y="5061661"/>
                <a:ext cx="595035" cy="307777"/>
              </a:xfrm>
              <a:prstGeom prst="rect">
                <a:avLst/>
              </a:prstGeom>
              <a:noFill/>
            </p:spPr>
            <p:txBody>
              <a:bodyPr wrap="none" rtlCol="0">
                <a:spAutoFit/>
              </a:bodyPr>
              <a:lstStyle/>
              <a:p>
                <a:r>
                  <a:rPr lang="en-US" sz="1400" dirty="0" err="1" smtClean="0"/>
                  <a:t>v</a:t>
                </a:r>
                <a:r>
                  <a:rPr lang="en-US" sz="1400" baseline="-25000" dirty="0" err="1" smtClean="0"/>
                  <a:t>angry</a:t>
                </a:r>
                <a:endParaRPr lang="en-US" sz="1400" baseline="-25000" dirty="0"/>
              </a:p>
            </p:txBody>
          </p:sp>
        </p:grpSp>
        <p:grpSp>
          <p:nvGrpSpPr>
            <p:cNvPr id="79" name="Group 78"/>
            <p:cNvGrpSpPr/>
            <p:nvPr/>
          </p:nvGrpSpPr>
          <p:grpSpPr>
            <a:xfrm>
              <a:off x="5169424" y="4622611"/>
              <a:ext cx="1773732" cy="1370253"/>
              <a:chOff x="5169424" y="4606272"/>
              <a:chExt cx="1773732" cy="1370253"/>
            </a:xfrm>
          </p:grpSpPr>
          <p:cxnSp>
            <p:nvCxnSpPr>
              <p:cNvPr id="69" name="Straight Arrow Connector 68"/>
              <p:cNvCxnSpPr/>
              <p:nvPr/>
            </p:nvCxnSpPr>
            <p:spPr>
              <a:xfrm rot="5400000" flipH="1" flipV="1">
                <a:off x="5147984" y="5083565"/>
                <a:ext cx="914400" cy="854588"/>
              </a:xfrm>
              <a:prstGeom prst="straightConnector1">
                <a:avLst/>
              </a:prstGeom>
              <a:ln w="38100" cap="rnd" cmpd="sng" algn="ctr">
                <a:solidFill>
                  <a:srgbClr val="800000"/>
                </a:solidFill>
                <a:prstDash val="solid"/>
                <a:roun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flipV="1">
                <a:off x="5187946" y="5826255"/>
                <a:ext cx="1241582" cy="124870"/>
              </a:xfrm>
              <a:prstGeom prst="straightConnector1">
                <a:avLst/>
              </a:prstGeom>
              <a:ln w="38100" cap="rnd" cmpd="sng" algn="ctr">
                <a:solidFill>
                  <a:srgbClr val="800000"/>
                </a:solidFill>
                <a:prstDash val="solid"/>
                <a:roun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rot="5400000">
                <a:off x="4484298" y="5291398"/>
                <a:ext cx="1370253" cy="1"/>
              </a:xfrm>
              <a:prstGeom prst="line">
                <a:avLst/>
              </a:prstGeom>
              <a:ln w="25400" cap="rnd" cmpd="sng" algn="ctr">
                <a:solidFill>
                  <a:schemeClr val="tx2"/>
                </a:solidFill>
                <a:prstDash val="solid"/>
                <a:round/>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rot="10800000" flipV="1">
                <a:off x="5178894" y="5951125"/>
                <a:ext cx="1764262" cy="21938"/>
              </a:xfrm>
              <a:prstGeom prst="line">
                <a:avLst/>
              </a:prstGeom>
              <a:ln w="25400" cap="rnd" cmpd="sng" algn="ctr">
                <a:solidFill>
                  <a:schemeClr val="tx2"/>
                </a:solidFill>
                <a:prstDash val="solid"/>
                <a:roun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73" name="TextBox 72"/>
              <p:cNvSpPr txBox="1"/>
              <p:nvPr/>
            </p:nvSpPr>
            <p:spPr>
              <a:xfrm>
                <a:off x="5614146" y="5511500"/>
                <a:ext cx="284515" cy="307777"/>
              </a:xfrm>
              <a:prstGeom prst="rect">
                <a:avLst/>
              </a:prstGeom>
              <a:noFill/>
            </p:spPr>
            <p:txBody>
              <a:bodyPr wrap="none" rtlCol="0">
                <a:spAutoFit/>
              </a:bodyPr>
              <a:lstStyle/>
              <a:p>
                <a:r>
                  <a:rPr lang="en-US" sz="1400" dirty="0" err="1" smtClean="0"/>
                  <a:t>θ</a:t>
                </a:r>
                <a:endParaRPr lang="en-US" sz="1400" dirty="0"/>
              </a:p>
            </p:txBody>
          </p:sp>
          <p:sp>
            <p:nvSpPr>
              <p:cNvPr id="74" name="TextBox 73"/>
              <p:cNvSpPr txBox="1"/>
              <p:nvPr/>
            </p:nvSpPr>
            <p:spPr>
              <a:xfrm>
                <a:off x="5772431" y="4699409"/>
                <a:ext cx="520094" cy="307777"/>
              </a:xfrm>
              <a:prstGeom prst="rect">
                <a:avLst/>
              </a:prstGeom>
              <a:noFill/>
            </p:spPr>
            <p:txBody>
              <a:bodyPr wrap="none" rtlCol="0">
                <a:spAutoFit/>
              </a:bodyPr>
              <a:lstStyle/>
              <a:p>
                <a:r>
                  <a:rPr lang="en-US" sz="1400" dirty="0" err="1" smtClean="0"/>
                  <a:t>v</a:t>
                </a:r>
                <a:r>
                  <a:rPr lang="en-US" sz="1400" baseline="-25000" dirty="0" err="1" smtClean="0"/>
                  <a:t>mad</a:t>
                </a:r>
                <a:endParaRPr lang="en-US" sz="1400" baseline="-25000" dirty="0"/>
              </a:p>
            </p:txBody>
          </p:sp>
          <p:sp>
            <p:nvSpPr>
              <p:cNvPr id="75" name="TextBox 74"/>
              <p:cNvSpPr txBox="1"/>
              <p:nvPr/>
            </p:nvSpPr>
            <p:spPr>
              <a:xfrm>
                <a:off x="6403651" y="5610670"/>
                <a:ext cx="480236" cy="307777"/>
              </a:xfrm>
              <a:prstGeom prst="rect">
                <a:avLst/>
              </a:prstGeom>
              <a:noFill/>
            </p:spPr>
            <p:txBody>
              <a:bodyPr wrap="none" rtlCol="0">
                <a:spAutoFit/>
              </a:bodyPr>
              <a:lstStyle/>
              <a:p>
                <a:r>
                  <a:rPr lang="en-US" sz="1400" dirty="0" err="1" smtClean="0"/>
                  <a:t>v</a:t>
                </a:r>
                <a:r>
                  <a:rPr lang="en-US" sz="1400" baseline="-25000" dirty="0" err="1" smtClean="0"/>
                  <a:t>sad</a:t>
                </a:r>
                <a:endParaRPr lang="en-US" sz="1400" baseline="-25000" dirty="0"/>
              </a:p>
            </p:txBody>
          </p:sp>
          <p:sp>
            <p:nvSpPr>
              <p:cNvPr id="77" name="Freeform 76"/>
              <p:cNvSpPr/>
              <p:nvPr/>
            </p:nvSpPr>
            <p:spPr>
              <a:xfrm>
                <a:off x="5506902" y="5622827"/>
                <a:ext cx="189088" cy="270934"/>
              </a:xfrm>
              <a:custGeom>
                <a:avLst/>
                <a:gdLst>
                  <a:gd name="connsiteX0" fmla="*/ 0 w 189088"/>
                  <a:gd name="connsiteY0" fmla="*/ 0 h 270934"/>
                  <a:gd name="connsiteX1" fmla="*/ 160866 w 189088"/>
                  <a:gd name="connsiteY1" fmla="*/ 84667 h 270934"/>
                  <a:gd name="connsiteX2" fmla="*/ 169333 w 189088"/>
                  <a:gd name="connsiteY2" fmla="*/ 270934 h 270934"/>
                </a:gdLst>
                <a:ahLst/>
                <a:cxnLst>
                  <a:cxn ang="0">
                    <a:pos x="connsiteX0" y="connsiteY0"/>
                  </a:cxn>
                  <a:cxn ang="0">
                    <a:pos x="connsiteX1" y="connsiteY1"/>
                  </a:cxn>
                  <a:cxn ang="0">
                    <a:pos x="connsiteX2" y="connsiteY2"/>
                  </a:cxn>
                </a:cxnLst>
                <a:rect l="l" t="t" r="r" b="b"/>
                <a:pathLst>
                  <a:path w="189088" h="270934">
                    <a:moveTo>
                      <a:pt x="0" y="0"/>
                    </a:moveTo>
                    <a:cubicBezTo>
                      <a:pt x="66322" y="19755"/>
                      <a:pt x="132644" y="39511"/>
                      <a:pt x="160866" y="84667"/>
                    </a:cubicBezTo>
                    <a:cubicBezTo>
                      <a:pt x="189088" y="129823"/>
                      <a:pt x="169333" y="270934"/>
                      <a:pt x="169333" y="270934"/>
                    </a:cubicBezTo>
                  </a:path>
                </a:pathLst>
              </a:custGeom>
              <a:ln w="12700" cap="rnd" cmpd="sng" algn="ctr">
                <a:solidFill>
                  <a:schemeClr val="accent1"/>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sp>
        <p:nvSpPr>
          <p:cNvPr id="44" name="TextBox 43"/>
          <p:cNvSpPr txBox="1"/>
          <p:nvPr/>
        </p:nvSpPr>
        <p:spPr>
          <a:xfrm>
            <a:off x="457200" y="3594100"/>
            <a:ext cx="184666" cy="369332"/>
          </a:xfrm>
          <a:prstGeom prst="rect">
            <a:avLst/>
          </a:prstGeom>
          <a:noFill/>
        </p:spPr>
        <p:txBody>
          <a:bodyPr wrap="none" rtlCol="0">
            <a:spAutoFit/>
          </a:bodyPr>
          <a:lstStyle/>
          <a:p>
            <a:endParaRPr lang="en-US" dirty="0"/>
          </a:p>
        </p:txBody>
      </p:sp>
      <p:grpSp>
        <p:nvGrpSpPr>
          <p:cNvPr id="45" name="Group 44"/>
          <p:cNvGrpSpPr/>
          <p:nvPr/>
        </p:nvGrpSpPr>
        <p:grpSpPr>
          <a:xfrm>
            <a:off x="6424669" y="82076"/>
            <a:ext cx="2344949" cy="274320"/>
            <a:chOff x="6424669" y="82076"/>
            <a:chExt cx="2344949" cy="274320"/>
          </a:xfrm>
        </p:grpSpPr>
        <p:pic>
          <p:nvPicPr>
            <p:cNvPr id="46" name="Picture 45" descr="problem.jpg"/>
            <p:cNvPicPr>
              <a:picLocks noChangeAspect="1"/>
            </p:cNvPicPr>
            <p:nvPr/>
          </p:nvPicPr>
          <p:blipFill>
            <a:blip r:embed="rId3">
              <a:duotone>
                <a:prstClr val="black"/>
                <a:schemeClr val="accent1">
                  <a:tint val="45000"/>
                  <a:satMod val="400000"/>
                </a:schemeClr>
              </a:duotone>
              <a:alphaModFix amt="50000"/>
            </a:blip>
            <a:stretch>
              <a:fillRect/>
            </a:stretch>
          </p:blipFill>
          <p:spPr>
            <a:xfrm>
              <a:off x="6424669" y="82076"/>
              <a:ext cx="297322" cy="274320"/>
            </a:xfrm>
            <a:prstGeom prst="rect">
              <a:avLst/>
            </a:prstGeom>
            <a:ln w="19050" cap="sq" cmpd="sng" algn="ctr">
              <a:solidFill>
                <a:srgbClr val="000000"/>
              </a:solidFill>
              <a:prstDash val="solid"/>
              <a:miter lim="800000"/>
              <a:headEnd type="none" w="med" len="med"/>
              <a:tailEnd type="none" w="med" len="med"/>
            </a:ln>
            <a:effectLst>
              <a:innerShdw blurRad="63500" dist="50800" dir="13500000">
                <a:srgbClr val="000000">
                  <a:alpha val="50000"/>
                </a:srgbClr>
              </a:innerShdw>
            </a:effectLst>
          </p:spPr>
        </p:pic>
        <p:pic>
          <p:nvPicPr>
            <p:cNvPr id="48" name="Picture 47" descr="methodology.jpg"/>
            <p:cNvPicPr>
              <a:picLocks noChangeAspect="1"/>
            </p:cNvPicPr>
            <p:nvPr/>
          </p:nvPicPr>
          <p:blipFill>
            <a:blip r:embed="rId4">
              <a:alphaModFix amt="75000"/>
            </a:blip>
            <a:srcRect l="6134" t="3270" r="8435" b="17850"/>
            <a:stretch>
              <a:fillRect/>
            </a:stretch>
          </p:blipFill>
          <p:spPr>
            <a:xfrm>
              <a:off x="6936496" y="82076"/>
              <a:ext cx="297322" cy="274320"/>
            </a:xfrm>
            <a:prstGeom prst="rect">
              <a:avLst/>
            </a:prstGeom>
            <a:ln w="19050" cap="sq" cmpd="sng" algn="ctr">
              <a:solidFill>
                <a:srgbClr val="000000"/>
              </a:solidFill>
              <a:prstDash val="solid"/>
              <a:miter lim="800000"/>
              <a:headEnd type="none" w="med" len="med"/>
              <a:tailEnd type="none" w="med" len="med"/>
            </a:ln>
            <a:effectLst>
              <a:outerShdw blurRad="50800" dist="38100" dir="2700000" algn="tl" rotWithShape="0">
                <a:srgbClr val="000000">
                  <a:alpha val="43000"/>
                </a:srgbClr>
              </a:outerShdw>
            </a:effectLst>
          </p:spPr>
        </p:pic>
        <p:pic>
          <p:nvPicPr>
            <p:cNvPr id="50" name="Picture 49" descr="evaluation.jpg"/>
            <p:cNvPicPr>
              <a:picLocks noChangeAspect="1"/>
            </p:cNvPicPr>
            <p:nvPr/>
          </p:nvPicPr>
          <p:blipFill>
            <a:blip r:embed="rId5">
              <a:duotone>
                <a:prstClr val="black"/>
                <a:schemeClr val="accent1">
                  <a:tint val="45000"/>
                  <a:satMod val="400000"/>
                </a:schemeClr>
              </a:duotone>
              <a:alphaModFix amt="50000"/>
            </a:blip>
            <a:srcRect l="8102" r="10580"/>
            <a:stretch>
              <a:fillRect/>
            </a:stretch>
          </p:blipFill>
          <p:spPr>
            <a:xfrm>
              <a:off x="7448323" y="82076"/>
              <a:ext cx="297428" cy="274320"/>
            </a:xfrm>
            <a:prstGeom prst="rect">
              <a:avLst/>
            </a:prstGeom>
            <a:ln w="19050" cap="sq" cmpd="sng" algn="ctr">
              <a:solidFill>
                <a:srgbClr val="000000"/>
              </a:solidFill>
              <a:prstDash val="solid"/>
              <a:miter lim="800000"/>
              <a:headEnd type="none" w="med" len="med"/>
              <a:tailEnd type="none" w="med" len="med"/>
            </a:ln>
            <a:effectLst>
              <a:innerShdw blurRad="63500" dist="50800" dir="13500000">
                <a:srgbClr val="000000">
                  <a:alpha val="50000"/>
                </a:srgbClr>
              </a:innerShdw>
            </a:effectLst>
          </p:spPr>
        </p:pic>
        <p:pic>
          <p:nvPicPr>
            <p:cNvPr id="52" name="Picture 51" descr="data.jpg"/>
            <p:cNvPicPr>
              <a:picLocks noChangeAspect="1"/>
            </p:cNvPicPr>
            <p:nvPr/>
          </p:nvPicPr>
          <p:blipFill>
            <a:blip r:embed="rId6">
              <a:duotone>
                <a:prstClr val="black"/>
                <a:schemeClr val="accent1">
                  <a:tint val="45000"/>
                  <a:satMod val="400000"/>
                </a:schemeClr>
              </a:duotone>
              <a:alphaModFix amt="50000"/>
            </a:blip>
            <a:srcRect t="4292" b="11712"/>
            <a:stretch>
              <a:fillRect/>
            </a:stretch>
          </p:blipFill>
          <p:spPr>
            <a:xfrm>
              <a:off x="7960256" y="82076"/>
              <a:ext cx="297428" cy="274320"/>
            </a:xfrm>
            <a:prstGeom prst="rect">
              <a:avLst/>
            </a:prstGeom>
            <a:ln w="19050" cap="sq" cmpd="sng" algn="ctr">
              <a:solidFill>
                <a:srgbClr val="000000"/>
              </a:solidFill>
              <a:prstDash val="solid"/>
              <a:miter lim="800000"/>
              <a:headEnd type="none" w="med" len="med"/>
              <a:tailEnd type="none" w="med" len="med"/>
            </a:ln>
            <a:effectLst>
              <a:innerShdw blurRad="63500" dist="50800" dir="13500000">
                <a:srgbClr val="000000">
                  <a:alpha val="50000"/>
                </a:srgbClr>
              </a:innerShdw>
            </a:effectLst>
          </p:spPr>
        </p:pic>
        <p:pic>
          <p:nvPicPr>
            <p:cNvPr id="53" name="Picture 52" descr="books.jpg">
              <a:hlinkClick r:id="" action="ppaction://noaction"/>
            </p:cNvPr>
            <p:cNvPicPr>
              <a:picLocks noChangeAspect="1"/>
            </p:cNvPicPr>
            <p:nvPr/>
          </p:nvPicPr>
          <p:blipFill>
            <a:blip r:embed="rId7">
              <a:duotone>
                <a:prstClr val="black"/>
                <a:schemeClr val="accent1">
                  <a:tint val="45000"/>
                  <a:satMod val="400000"/>
                </a:schemeClr>
              </a:duotone>
              <a:alphaModFix amt="50000"/>
            </a:blip>
            <a:srcRect t="5691" b="5691"/>
            <a:stretch>
              <a:fillRect/>
            </a:stretch>
          </p:blipFill>
          <p:spPr>
            <a:xfrm>
              <a:off x="8472190" y="82076"/>
              <a:ext cx="297428" cy="274320"/>
            </a:xfrm>
            <a:prstGeom prst="rect">
              <a:avLst/>
            </a:prstGeom>
            <a:ln w="19050" cap="sq" cmpd="sng" algn="ctr">
              <a:solidFill>
                <a:srgbClr val="000000"/>
              </a:solidFill>
              <a:prstDash val="solid"/>
              <a:miter lim="800000"/>
              <a:headEnd type="none" w="med" len="med"/>
              <a:tailEnd type="none" w="med" len="med"/>
            </a:ln>
            <a:effectLst>
              <a:innerShdw blurRad="63500" dist="50800" dir="13500000">
                <a:srgbClr val="000000">
                  <a:alpha val="50000"/>
                </a:srgbClr>
              </a:innerShdw>
            </a:effectLst>
          </p:spPr>
        </p:pic>
      </p:gr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1"/>
                                        </p:tgtEl>
                                        <p:attrNameLst>
                                          <p:attrName>style.visibility</p:attrName>
                                        </p:attrNameLst>
                                      </p:cBhvr>
                                      <p:to>
                                        <p:strVal val="visible"/>
                                      </p:to>
                                    </p:set>
                                    <p:animEffect transition="in" filter="fade">
                                      <p:cBhvr>
                                        <p:cTn id="11" dur="500"/>
                                        <p:tgtEl>
                                          <p:spTgt spid="41"/>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3">
                                            <p:txEl>
                                              <p:pRg st="4" end="4"/>
                                            </p:txEl>
                                          </p:spTgt>
                                        </p:tgtEl>
                                        <p:attrNameLst>
                                          <p:attrName>style.visibility</p:attrName>
                                        </p:attrNameLst>
                                      </p:cBhvr>
                                      <p:to>
                                        <p:strVal val="visible"/>
                                      </p:to>
                                    </p:set>
                                    <p:animEffect transition="in" filter="wipe(left)">
                                      <p:cBhvr>
                                        <p:cTn id="16" dur="500"/>
                                        <p:tgtEl>
                                          <p:spTgt spid="3">
                                            <p:txEl>
                                              <p:pRg st="4" end="4"/>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80"/>
                                        </p:tgtEl>
                                        <p:attrNameLst>
                                          <p:attrName>style.visibility</p:attrName>
                                        </p:attrNameLst>
                                      </p:cBhvr>
                                      <p:to>
                                        <p:strVal val="visible"/>
                                      </p:to>
                                    </p:set>
                                    <p:animEffect transition="in" filter="fade">
                                      <p:cBhvr>
                                        <p:cTn id="19" dur="500"/>
                                        <p:tgtEl>
                                          <p:spTgt spid="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Vector Space with Back-off Linear Interpolation</a:t>
            </a:r>
            <a:endParaRPr lang="en-US" dirty="0"/>
          </a:p>
        </p:txBody>
      </p:sp>
      <p:sp>
        <p:nvSpPr>
          <p:cNvPr id="3" name="Content Placeholder 2"/>
          <p:cNvSpPr>
            <a:spLocks noGrp="1"/>
          </p:cNvSpPr>
          <p:nvPr>
            <p:ph idx="1"/>
          </p:nvPr>
        </p:nvSpPr>
        <p:spPr/>
        <p:txBody>
          <a:bodyPr>
            <a:normAutofit/>
          </a:bodyPr>
          <a:lstStyle/>
          <a:p>
            <a:r>
              <a:rPr lang="en-US" b="1" dirty="0" smtClean="0">
                <a:solidFill>
                  <a:schemeClr val="tx1">
                    <a:lumMod val="20000"/>
                    <a:lumOff val="80000"/>
                  </a:schemeClr>
                </a:solidFill>
              </a:rPr>
              <a:t>Idea: </a:t>
            </a:r>
            <a:r>
              <a:rPr lang="en-US" dirty="0" smtClean="0">
                <a:solidFill>
                  <a:schemeClr val="tx1">
                    <a:lumMod val="20000"/>
                    <a:lumOff val="80000"/>
                  </a:schemeClr>
                </a:solidFill>
              </a:rPr>
              <a:t>Project mental state labels and search context into latent conceptual space produced by a RNNLM (</a:t>
            </a:r>
            <a:r>
              <a:rPr lang="en-US" dirty="0" err="1" smtClean="0">
                <a:solidFill>
                  <a:schemeClr val="tx1">
                    <a:lumMod val="20000"/>
                    <a:lumOff val="80000"/>
                  </a:schemeClr>
                </a:solidFill>
              </a:rPr>
              <a:t>Mikolov</a:t>
            </a:r>
            <a:r>
              <a:rPr lang="en-US" dirty="0" smtClean="0">
                <a:solidFill>
                  <a:schemeClr val="tx1">
                    <a:lumMod val="20000"/>
                    <a:lumOff val="80000"/>
                  </a:schemeClr>
                </a:solidFill>
              </a:rPr>
              <a:t> et al., 2013a).</a:t>
            </a:r>
          </a:p>
          <a:p>
            <a:endParaRPr lang="en-US" dirty="0" smtClean="0"/>
          </a:p>
          <a:p>
            <a:endParaRPr lang="en-US" dirty="0" smtClean="0"/>
          </a:p>
          <a:p>
            <a:endParaRPr lang="en-US" dirty="0" smtClean="0"/>
          </a:p>
          <a:p>
            <a:r>
              <a:rPr lang="en-US" dirty="0" smtClean="0"/>
              <a:t>Compare mental state labels to query </a:t>
            </a:r>
            <a:r>
              <a:rPr lang="en-US" dirty="0" err="1" smtClean="0"/>
              <a:t>tuple</a:t>
            </a:r>
            <a:r>
              <a:rPr lang="en-US" dirty="0" smtClean="0"/>
              <a:t> in latent space.</a:t>
            </a:r>
          </a:p>
          <a:p>
            <a:endParaRPr lang="en-US" dirty="0" smtClean="0"/>
          </a:p>
          <a:p>
            <a:endParaRPr lang="en-US" dirty="0" smtClean="0"/>
          </a:p>
          <a:p>
            <a:endParaRPr lang="en-US" dirty="0" smtClean="0"/>
          </a:p>
          <a:p>
            <a:endParaRPr lang="en-US" dirty="0" smtClean="0"/>
          </a:p>
          <a:p>
            <a:endParaRPr lang="en-US" dirty="0" smtClean="0"/>
          </a:p>
          <a:p>
            <a:endParaRPr lang="en-US" dirty="0" smtClean="0">
              <a:sym typeface="Wingdings"/>
            </a:endParaRPr>
          </a:p>
          <a:p>
            <a:endParaRPr lang="en-US" dirty="0" smtClean="0"/>
          </a:p>
          <a:p>
            <a:endParaRPr lang="en-US" dirty="0" smtClean="0"/>
          </a:p>
          <a:p>
            <a:endParaRPr lang="en-US" dirty="0" smtClean="0"/>
          </a:p>
          <a:p>
            <a:endParaRPr lang="en-US" dirty="0"/>
          </a:p>
        </p:txBody>
      </p:sp>
      <p:sp>
        <p:nvSpPr>
          <p:cNvPr id="4" name="Date Placeholder 3"/>
          <p:cNvSpPr>
            <a:spLocks noGrp="1"/>
          </p:cNvSpPr>
          <p:nvPr>
            <p:ph type="dt" sz="half" idx="10"/>
          </p:nvPr>
        </p:nvSpPr>
        <p:spPr/>
        <p:txBody>
          <a:bodyPr/>
          <a:lstStyle/>
          <a:p>
            <a:r>
              <a:rPr lang="en-US" smtClean="0"/>
              <a:t>August 24, 2014</a:t>
            </a:r>
            <a:endParaRPr lang="en-US"/>
          </a:p>
        </p:txBody>
      </p:sp>
      <p:sp>
        <p:nvSpPr>
          <p:cNvPr id="5" name="Footer Placeholder 4"/>
          <p:cNvSpPr>
            <a:spLocks noGrp="1"/>
          </p:cNvSpPr>
          <p:nvPr>
            <p:ph type="ftr" sz="quarter" idx="11"/>
          </p:nvPr>
        </p:nvSpPr>
        <p:spPr/>
        <p:txBody>
          <a:bodyPr/>
          <a:lstStyle/>
          <a:p>
            <a:r>
              <a:rPr lang="en-US" smtClean="0"/>
              <a:t>*SEM 2014, Dublin</a:t>
            </a:r>
            <a:endParaRPr lang="en-US"/>
          </a:p>
        </p:txBody>
      </p:sp>
      <p:sp>
        <p:nvSpPr>
          <p:cNvPr id="6" name="Slide Number Placeholder 5"/>
          <p:cNvSpPr>
            <a:spLocks noGrp="1"/>
          </p:cNvSpPr>
          <p:nvPr>
            <p:ph type="sldNum" sz="quarter" idx="12"/>
          </p:nvPr>
        </p:nvSpPr>
        <p:spPr/>
        <p:txBody>
          <a:bodyPr/>
          <a:lstStyle/>
          <a:p>
            <a:fld id="{D251BFE7-20A4-0B42-889B-682D60CD3310}" type="slidenum">
              <a:rPr lang="en-US" smtClean="0"/>
              <a:pPr/>
              <a:t>14</a:t>
            </a:fld>
            <a:endParaRPr lang="en-US" dirty="0"/>
          </a:p>
        </p:txBody>
      </p:sp>
      <p:grpSp>
        <p:nvGrpSpPr>
          <p:cNvPr id="8" name="Group 40"/>
          <p:cNvGrpSpPr/>
          <p:nvPr/>
        </p:nvGrpSpPr>
        <p:grpSpPr>
          <a:xfrm>
            <a:off x="1503232" y="2617726"/>
            <a:ext cx="6137536" cy="1223674"/>
            <a:chOff x="1157159" y="2912036"/>
            <a:chExt cx="6137536" cy="1223674"/>
          </a:xfrm>
        </p:grpSpPr>
        <p:sp>
          <p:nvSpPr>
            <p:cNvPr id="25" name="Rectangle 24"/>
            <p:cNvSpPr/>
            <p:nvPr/>
          </p:nvSpPr>
          <p:spPr>
            <a:xfrm>
              <a:off x="2394250" y="2912036"/>
              <a:ext cx="1772145" cy="1223674"/>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smtClean="0">
                  <a:solidFill>
                    <a:srgbClr val="DEDAD7"/>
                  </a:solidFill>
                </a:rPr>
                <a:t>Recurrent Neural Network Language Model</a:t>
              </a:r>
              <a:endParaRPr lang="en-US" dirty="0">
                <a:solidFill>
                  <a:srgbClr val="DEDAD7"/>
                </a:solidFill>
              </a:endParaRPr>
            </a:p>
          </p:txBody>
        </p:sp>
        <p:sp>
          <p:nvSpPr>
            <p:cNvPr id="26" name="TextBox 25"/>
            <p:cNvSpPr txBox="1"/>
            <p:nvPr/>
          </p:nvSpPr>
          <p:spPr>
            <a:xfrm>
              <a:off x="1285537" y="3128890"/>
              <a:ext cx="633707" cy="369332"/>
            </a:xfrm>
            <a:prstGeom prst="rect">
              <a:avLst/>
            </a:prstGeom>
            <a:noFill/>
          </p:spPr>
          <p:txBody>
            <a:bodyPr wrap="none" rtlCol="0">
              <a:spAutoFit/>
            </a:bodyPr>
            <a:lstStyle/>
            <a:p>
              <a:r>
                <a:rPr lang="en-US" dirty="0" smtClean="0">
                  <a:solidFill>
                    <a:srgbClr val="DEDAD7"/>
                  </a:solidFill>
                </a:rPr>
                <a:t>mad</a:t>
              </a:r>
              <a:endParaRPr lang="en-US" dirty="0">
                <a:solidFill>
                  <a:srgbClr val="DEDAD7"/>
                </a:solidFill>
              </a:endParaRPr>
            </a:p>
          </p:txBody>
        </p:sp>
        <p:sp>
          <p:nvSpPr>
            <p:cNvPr id="27" name="TextBox 26"/>
            <p:cNvSpPr txBox="1"/>
            <p:nvPr/>
          </p:nvSpPr>
          <p:spPr>
            <a:xfrm>
              <a:off x="1157159" y="3594785"/>
              <a:ext cx="762085" cy="369332"/>
            </a:xfrm>
            <a:prstGeom prst="rect">
              <a:avLst/>
            </a:prstGeom>
            <a:noFill/>
          </p:spPr>
          <p:txBody>
            <a:bodyPr wrap="none" rtlCol="0">
              <a:spAutoFit/>
            </a:bodyPr>
            <a:lstStyle/>
            <a:p>
              <a:r>
                <a:rPr lang="en-US" dirty="0" smtClean="0">
                  <a:solidFill>
                    <a:srgbClr val="DEDAD7"/>
                  </a:solidFill>
                </a:rPr>
                <a:t>angry</a:t>
              </a:r>
              <a:endParaRPr lang="en-US" dirty="0">
                <a:solidFill>
                  <a:srgbClr val="DEDAD7"/>
                </a:solidFill>
              </a:endParaRPr>
            </a:p>
          </p:txBody>
        </p:sp>
        <p:sp>
          <p:nvSpPr>
            <p:cNvPr id="30" name="TextBox 29"/>
            <p:cNvSpPr txBox="1"/>
            <p:nvPr/>
          </p:nvSpPr>
          <p:spPr>
            <a:xfrm>
              <a:off x="4627216" y="3128890"/>
              <a:ext cx="2581894" cy="369332"/>
            </a:xfrm>
            <a:prstGeom prst="rect">
              <a:avLst/>
            </a:prstGeom>
            <a:noFill/>
          </p:spPr>
          <p:txBody>
            <a:bodyPr wrap="none" rtlCol="0">
              <a:spAutoFit/>
            </a:bodyPr>
            <a:lstStyle/>
            <a:p>
              <a:r>
                <a:rPr lang="en-US" dirty="0" err="1" smtClean="0">
                  <a:solidFill>
                    <a:srgbClr val="DEDAD7"/>
                  </a:solidFill>
                </a:rPr>
                <a:t>v</a:t>
              </a:r>
              <a:r>
                <a:rPr lang="en-US" baseline="-25000" dirty="0" err="1" smtClean="0">
                  <a:solidFill>
                    <a:srgbClr val="DEDAD7"/>
                  </a:solidFill>
                </a:rPr>
                <a:t>mad</a:t>
              </a:r>
              <a:r>
                <a:rPr lang="en-US" dirty="0" smtClean="0">
                  <a:solidFill>
                    <a:srgbClr val="DEDAD7"/>
                  </a:solidFill>
                </a:rPr>
                <a:t> = [0.4, 0.9, …, 0.8]</a:t>
              </a:r>
              <a:endParaRPr lang="en-US" dirty="0">
                <a:solidFill>
                  <a:srgbClr val="DEDAD7"/>
                </a:solidFill>
              </a:endParaRPr>
            </a:p>
          </p:txBody>
        </p:sp>
        <p:sp>
          <p:nvSpPr>
            <p:cNvPr id="31" name="TextBox 30"/>
            <p:cNvSpPr txBox="1"/>
            <p:nvPr/>
          </p:nvSpPr>
          <p:spPr>
            <a:xfrm>
              <a:off x="4627216" y="3594785"/>
              <a:ext cx="2667479" cy="369332"/>
            </a:xfrm>
            <a:prstGeom prst="rect">
              <a:avLst/>
            </a:prstGeom>
            <a:noFill/>
          </p:spPr>
          <p:txBody>
            <a:bodyPr wrap="none" rtlCol="0">
              <a:spAutoFit/>
            </a:bodyPr>
            <a:lstStyle/>
            <a:p>
              <a:r>
                <a:rPr lang="en-US" dirty="0" err="1" smtClean="0">
                  <a:solidFill>
                    <a:srgbClr val="DEDAD7"/>
                  </a:solidFill>
                </a:rPr>
                <a:t>v</a:t>
              </a:r>
              <a:r>
                <a:rPr lang="en-US" baseline="-25000" dirty="0" err="1" smtClean="0">
                  <a:solidFill>
                    <a:srgbClr val="DEDAD7"/>
                  </a:solidFill>
                </a:rPr>
                <a:t>angry</a:t>
              </a:r>
              <a:r>
                <a:rPr lang="en-US" dirty="0" smtClean="0">
                  <a:solidFill>
                    <a:srgbClr val="DEDAD7"/>
                  </a:solidFill>
                </a:rPr>
                <a:t> = [0.1, 0.6, …, 0.2]</a:t>
              </a:r>
              <a:endParaRPr lang="en-US" dirty="0">
                <a:solidFill>
                  <a:srgbClr val="DEDAD7"/>
                </a:solidFill>
              </a:endParaRPr>
            </a:p>
          </p:txBody>
        </p:sp>
        <p:cxnSp>
          <p:nvCxnSpPr>
            <p:cNvPr id="33" name="Straight Arrow Connector 32"/>
            <p:cNvCxnSpPr/>
            <p:nvPr/>
          </p:nvCxnSpPr>
          <p:spPr>
            <a:xfrm flipV="1">
              <a:off x="1936058" y="3343322"/>
              <a:ext cx="458192" cy="1588"/>
            </a:xfrm>
            <a:prstGeom prst="straightConnector1">
              <a:avLst/>
            </a:prstGeom>
            <a:ln>
              <a:solidFill>
                <a:schemeClr val="accent1"/>
              </a:solidFill>
              <a:tailEnd type="arrow"/>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a:off x="1936058" y="3840197"/>
              <a:ext cx="458192" cy="1588"/>
            </a:xfrm>
            <a:prstGeom prst="straightConnector1">
              <a:avLst/>
            </a:prstGeom>
            <a:ln>
              <a:solidFill>
                <a:schemeClr val="accent1"/>
              </a:solidFill>
              <a:tailEnd type="arrow"/>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flipV="1">
              <a:off x="4166395" y="3344910"/>
              <a:ext cx="458192" cy="1588"/>
            </a:xfrm>
            <a:prstGeom prst="straightConnector1">
              <a:avLst/>
            </a:prstGeom>
            <a:ln>
              <a:solidFill>
                <a:schemeClr val="accent1"/>
              </a:solidFill>
              <a:tailEnd type="arrow"/>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flipV="1">
              <a:off x="4166395" y="3837021"/>
              <a:ext cx="458192" cy="1588"/>
            </a:xfrm>
            <a:prstGeom prst="straightConnector1">
              <a:avLst/>
            </a:prstGeom>
            <a:ln>
              <a:solidFill>
                <a:schemeClr val="accent1"/>
              </a:solidFill>
              <a:tailEnd type="arrow"/>
            </a:ln>
          </p:spPr>
          <p:style>
            <a:lnRef idx="1">
              <a:schemeClr val="accent1"/>
            </a:lnRef>
            <a:fillRef idx="0">
              <a:schemeClr val="accent1"/>
            </a:fillRef>
            <a:effectRef idx="0">
              <a:schemeClr val="accent1"/>
            </a:effectRef>
            <a:fontRef idx="minor">
              <a:schemeClr val="tx1"/>
            </a:fontRef>
          </p:style>
        </p:cxnSp>
      </p:grpSp>
      <p:grpSp>
        <p:nvGrpSpPr>
          <p:cNvPr id="9" name="Group 79"/>
          <p:cNvGrpSpPr/>
          <p:nvPr/>
        </p:nvGrpSpPr>
        <p:grpSpPr>
          <a:xfrm>
            <a:off x="2035618" y="4724211"/>
            <a:ext cx="5202395" cy="1370253"/>
            <a:chOff x="1870392" y="4622611"/>
            <a:chExt cx="5202395" cy="1370253"/>
          </a:xfrm>
        </p:grpSpPr>
        <p:sp>
          <p:nvSpPr>
            <p:cNvPr id="47" name="TextBox 46"/>
            <p:cNvSpPr txBox="1"/>
            <p:nvPr/>
          </p:nvSpPr>
          <p:spPr>
            <a:xfrm>
              <a:off x="3407083" y="5086337"/>
              <a:ext cx="1566206" cy="276999"/>
            </a:xfrm>
            <a:prstGeom prst="rect">
              <a:avLst/>
            </a:prstGeom>
            <a:noFill/>
          </p:spPr>
          <p:txBody>
            <a:bodyPr wrap="square" rtlCol="0">
              <a:spAutoFit/>
            </a:bodyPr>
            <a:lstStyle/>
            <a:p>
              <a:r>
                <a:rPr lang="en-US" sz="1200" dirty="0" smtClean="0"/>
                <a:t>Latent space (2D)</a:t>
              </a:r>
              <a:endParaRPr lang="en-US" sz="1200" dirty="0"/>
            </a:p>
          </p:txBody>
        </p:sp>
        <p:grpSp>
          <p:nvGrpSpPr>
            <p:cNvPr id="10" name="Group 65"/>
            <p:cNvGrpSpPr/>
            <p:nvPr/>
          </p:nvGrpSpPr>
          <p:grpSpPr>
            <a:xfrm>
              <a:off x="1870392" y="4622611"/>
              <a:ext cx="1903363" cy="1370253"/>
              <a:chOff x="2738736" y="4693338"/>
              <a:chExt cx="1903363" cy="1370253"/>
            </a:xfrm>
          </p:grpSpPr>
          <p:sp>
            <p:nvSpPr>
              <p:cNvPr id="60" name="Freeform 59"/>
              <p:cNvSpPr/>
              <p:nvPr/>
            </p:nvSpPr>
            <p:spPr>
              <a:xfrm>
                <a:off x="3158067" y="5596467"/>
                <a:ext cx="118533" cy="118533"/>
              </a:xfrm>
              <a:custGeom>
                <a:avLst/>
                <a:gdLst>
                  <a:gd name="connsiteX0" fmla="*/ 0 w 118533"/>
                  <a:gd name="connsiteY0" fmla="*/ 0 h 118533"/>
                  <a:gd name="connsiteX1" fmla="*/ 84666 w 118533"/>
                  <a:gd name="connsiteY1" fmla="*/ 25400 h 118533"/>
                  <a:gd name="connsiteX2" fmla="*/ 118533 w 118533"/>
                  <a:gd name="connsiteY2" fmla="*/ 118533 h 118533"/>
                  <a:gd name="connsiteX3" fmla="*/ 118533 w 118533"/>
                  <a:gd name="connsiteY3" fmla="*/ 118533 h 118533"/>
                </a:gdLst>
                <a:ahLst/>
                <a:cxnLst>
                  <a:cxn ang="0">
                    <a:pos x="connsiteX0" y="connsiteY0"/>
                  </a:cxn>
                  <a:cxn ang="0">
                    <a:pos x="connsiteX1" y="connsiteY1"/>
                  </a:cxn>
                  <a:cxn ang="0">
                    <a:pos x="connsiteX2" y="connsiteY2"/>
                  </a:cxn>
                  <a:cxn ang="0">
                    <a:pos x="connsiteX3" y="connsiteY3"/>
                  </a:cxn>
                </a:cxnLst>
                <a:rect l="l" t="t" r="r" b="b"/>
                <a:pathLst>
                  <a:path w="118533" h="118533">
                    <a:moveTo>
                      <a:pt x="0" y="0"/>
                    </a:moveTo>
                    <a:cubicBezTo>
                      <a:pt x="32455" y="2822"/>
                      <a:pt x="64911" y="5645"/>
                      <a:pt x="84666" y="25400"/>
                    </a:cubicBezTo>
                    <a:cubicBezTo>
                      <a:pt x="104421" y="45155"/>
                      <a:pt x="118533" y="118533"/>
                      <a:pt x="118533" y="118533"/>
                    </a:cubicBezTo>
                    <a:lnTo>
                      <a:pt x="118533" y="118533"/>
                    </a:lnTo>
                  </a:path>
                </a:pathLst>
              </a:custGeom>
              <a:ln w="12700" cap="rnd" cmpd="sng" algn="ctr">
                <a:solidFill>
                  <a:schemeClr val="accent1"/>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49" name="Straight Arrow Connector 48"/>
              <p:cNvCxnSpPr/>
              <p:nvPr/>
            </p:nvCxnSpPr>
            <p:spPr>
              <a:xfrm rot="5400000" flipH="1" flipV="1">
                <a:off x="2717296" y="5170631"/>
                <a:ext cx="914400" cy="854588"/>
              </a:xfrm>
              <a:prstGeom prst="straightConnector1">
                <a:avLst/>
              </a:prstGeom>
              <a:ln w="38100" cap="rnd" cmpd="sng" algn="ctr">
                <a:solidFill>
                  <a:srgbClr val="000090"/>
                </a:solidFill>
                <a:prstDash val="solid"/>
                <a:roun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flipV="1">
                <a:off x="2757258" y="5349477"/>
                <a:ext cx="1085326" cy="688714"/>
              </a:xfrm>
              <a:prstGeom prst="straightConnector1">
                <a:avLst/>
              </a:prstGeom>
              <a:ln w="38100" cap="rnd" cmpd="sng" algn="ctr">
                <a:solidFill>
                  <a:srgbClr val="800000"/>
                </a:solidFill>
                <a:prstDash val="solid"/>
                <a:roun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rot="5400000">
                <a:off x="2053610" y="5378464"/>
                <a:ext cx="1370253" cy="1"/>
              </a:xfrm>
              <a:prstGeom prst="line">
                <a:avLst/>
              </a:prstGeom>
              <a:ln w="25400" cap="rnd" cmpd="sng" algn="ctr">
                <a:solidFill>
                  <a:schemeClr val="tx2"/>
                </a:solidFill>
                <a:prstDash val="solid"/>
                <a:round/>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rot="10800000" flipV="1">
                <a:off x="2748206" y="6038191"/>
                <a:ext cx="1764262" cy="21938"/>
              </a:xfrm>
              <a:prstGeom prst="line">
                <a:avLst/>
              </a:prstGeom>
              <a:ln w="25400" cap="rnd" cmpd="sng" algn="ctr">
                <a:solidFill>
                  <a:schemeClr val="tx2"/>
                </a:solidFill>
                <a:prstDash val="solid"/>
                <a:roun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61" name="TextBox 60"/>
              <p:cNvSpPr txBox="1"/>
              <p:nvPr/>
            </p:nvSpPr>
            <p:spPr>
              <a:xfrm>
                <a:off x="3234260" y="5369438"/>
                <a:ext cx="284515" cy="307777"/>
              </a:xfrm>
              <a:prstGeom prst="rect">
                <a:avLst/>
              </a:prstGeom>
              <a:noFill/>
            </p:spPr>
            <p:txBody>
              <a:bodyPr wrap="none" rtlCol="0">
                <a:spAutoFit/>
              </a:bodyPr>
              <a:lstStyle/>
              <a:p>
                <a:r>
                  <a:rPr lang="en-US" sz="1400" dirty="0" err="1" smtClean="0"/>
                  <a:t>θ</a:t>
                </a:r>
                <a:endParaRPr lang="en-US" sz="1400" dirty="0"/>
              </a:p>
            </p:txBody>
          </p:sp>
          <p:sp>
            <p:nvSpPr>
              <p:cNvPr id="62" name="TextBox 61"/>
              <p:cNvSpPr txBox="1"/>
              <p:nvPr/>
            </p:nvSpPr>
            <p:spPr>
              <a:xfrm>
                <a:off x="3341743" y="4786475"/>
                <a:ext cx="1300356" cy="307777"/>
              </a:xfrm>
              <a:prstGeom prst="rect">
                <a:avLst/>
              </a:prstGeom>
              <a:noFill/>
            </p:spPr>
            <p:txBody>
              <a:bodyPr wrap="none" rtlCol="0">
                <a:spAutoFit/>
              </a:bodyPr>
              <a:lstStyle/>
              <a:p>
                <a:r>
                  <a:rPr lang="en-US" sz="1400" dirty="0" err="1" smtClean="0"/>
                  <a:t>v</a:t>
                </a:r>
                <a:r>
                  <a:rPr lang="en-US" sz="1400" baseline="-25000" dirty="0" err="1" smtClean="0"/>
                  <a:t>(chase</a:t>
                </a:r>
                <a:r>
                  <a:rPr lang="en-US" sz="1400" baseline="-25000" dirty="0" smtClean="0"/>
                  <a:t>, policeman)</a:t>
                </a:r>
                <a:endParaRPr lang="en-US" sz="1400" baseline="-25000" dirty="0"/>
              </a:p>
            </p:txBody>
          </p:sp>
          <p:sp>
            <p:nvSpPr>
              <p:cNvPr id="64" name="TextBox 63"/>
              <p:cNvSpPr txBox="1"/>
              <p:nvPr/>
            </p:nvSpPr>
            <p:spPr>
              <a:xfrm>
                <a:off x="3718492" y="5061661"/>
                <a:ext cx="595035" cy="307777"/>
              </a:xfrm>
              <a:prstGeom prst="rect">
                <a:avLst/>
              </a:prstGeom>
              <a:noFill/>
            </p:spPr>
            <p:txBody>
              <a:bodyPr wrap="none" rtlCol="0">
                <a:spAutoFit/>
              </a:bodyPr>
              <a:lstStyle/>
              <a:p>
                <a:r>
                  <a:rPr lang="en-US" sz="1400" dirty="0" err="1" smtClean="0"/>
                  <a:t>v</a:t>
                </a:r>
                <a:r>
                  <a:rPr lang="en-US" sz="1400" baseline="-25000" dirty="0" err="1" smtClean="0"/>
                  <a:t>angry</a:t>
                </a:r>
                <a:endParaRPr lang="en-US" sz="1400" baseline="-25000" dirty="0"/>
              </a:p>
            </p:txBody>
          </p:sp>
        </p:grpSp>
        <p:grpSp>
          <p:nvGrpSpPr>
            <p:cNvPr id="11" name="Group 78"/>
            <p:cNvGrpSpPr/>
            <p:nvPr/>
          </p:nvGrpSpPr>
          <p:grpSpPr>
            <a:xfrm>
              <a:off x="5169424" y="4622611"/>
              <a:ext cx="1903363" cy="1370253"/>
              <a:chOff x="5169424" y="4606272"/>
              <a:chExt cx="1903363" cy="1370253"/>
            </a:xfrm>
          </p:grpSpPr>
          <p:cxnSp>
            <p:nvCxnSpPr>
              <p:cNvPr id="69" name="Straight Arrow Connector 68"/>
              <p:cNvCxnSpPr/>
              <p:nvPr/>
            </p:nvCxnSpPr>
            <p:spPr>
              <a:xfrm rot="5400000" flipH="1" flipV="1">
                <a:off x="5147984" y="5083565"/>
                <a:ext cx="914400" cy="854588"/>
              </a:xfrm>
              <a:prstGeom prst="straightConnector1">
                <a:avLst/>
              </a:prstGeom>
              <a:ln w="38100" cap="rnd" cmpd="sng" algn="ctr">
                <a:solidFill>
                  <a:srgbClr val="000090"/>
                </a:solidFill>
                <a:prstDash val="solid"/>
                <a:roun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flipV="1">
                <a:off x="5187946" y="5826255"/>
                <a:ext cx="1241582" cy="124870"/>
              </a:xfrm>
              <a:prstGeom prst="straightConnector1">
                <a:avLst/>
              </a:prstGeom>
              <a:ln w="38100" cap="rnd" cmpd="sng" algn="ctr">
                <a:solidFill>
                  <a:srgbClr val="800000"/>
                </a:solidFill>
                <a:prstDash val="solid"/>
                <a:roun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rot="5400000">
                <a:off x="4484298" y="5291398"/>
                <a:ext cx="1370253" cy="1"/>
              </a:xfrm>
              <a:prstGeom prst="line">
                <a:avLst/>
              </a:prstGeom>
              <a:ln w="25400" cap="rnd" cmpd="sng" algn="ctr">
                <a:solidFill>
                  <a:schemeClr val="tx2"/>
                </a:solidFill>
                <a:prstDash val="solid"/>
                <a:round/>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rot="10800000" flipV="1">
                <a:off x="5178894" y="5951125"/>
                <a:ext cx="1764262" cy="21938"/>
              </a:xfrm>
              <a:prstGeom prst="line">
                <a:avLst/>
              </a:prstGeom>
              <a:ln w="25400" cap="rnd" cmpd="sng" algn="ctr">
                <a:solidFill>
                  <a:schemeClr val="tx2"/>
                </a:solidFill>
                <a:prstDash val="solid"/>
                <a:roun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73" name="TextBox 72"/>
              <p:cNvSpPr txBox="1"/>
              <p:nvPr/>
            </p:nvSpPr>
            <p:spPr>
              <a:xfrm>
                <a:off x="5614146" y="5511500"/>
                <a:ext cx="284515" cy="307777"/>
              </a:xfrm>
              <a:prstGeom prst="rect">
                <a:avLst/>
              </a:prstGeom>
              <a:noFill/>
            </p:spPr>
            <p:txBody>
              <a:bodyPr wrap="none" rtlCol="0">
                <a:spAutoFit/>
              </a:bodyPr>
              <a:lstStyle/>
              <a:p>
                <a:r>
                  <a:rPr lang="en-US" sz="1400" dirty="0" err="1" smtClean="0"/>
                  <a:t>θ</a:t>
                </a:r>
                <a:endParaRPr lang="en-US" sz="1400" dirty="0"/>
              </a:p>
            </p:txBody>
          </p:sp>
          <p:sp>
            <p:nvSpPr>
              <p:cNvPr id="74" name="TextBox 73"/>
              <p:cNvSpPr txBox="1"/>
              <p:nvPr/>
            </p:nvSpPr>
            <p:spPr>
              <a:xfrm>
                <a:off x="5772431" y="4699409"/>
                <a:ext cx="1300356" cy="307777"/>
              </a:xfrm>
              <a:prstGeom prst="rect">
                <a:avLst/>
              </a:prstGeom>
              <a:noFill/>
            </p:spPr>
            <p:txBody>
              <a:bodyPr wrap="none" rtlCol="0">
                <a:spAutoFit/>
              </a:bodyPr>
              <a:lstStyle/>
              <a:p>
                <a:r>
                  <a:rPr lang="en-US" sz="1400" dirty="0" err="1" smtClean="0"/>
                  <a:t>v</a:t>
                </a:r>
                <a:r>
                  <a:rPr lang="en-US" sz="1400" baseline="-25000" dirty="0" err="1" smtClean="0"/>
                  <a:t>(chase</a:t>
                </a:r>
                <a:r>
                  <a:rPr lang="en-US" sz="1400" baseline="-25000" dirty="0" smtClean="0"/>
                  <a:t>, policeman)</a:t>
                </a:r>
                <a:endParaRPr lang="en-US" sz="1400" baseline="-25000" dirty="0"/>
              </a:p>
            </p:txBody>
          </p:sp>
          <p:sp>
            <p:nvSpPr>
              <p:cNvPr id="75" name="TextBox 74"/>
              <p:cNvSpPr txBox="1"/>
              <p:nvPr/>
            </p:nvSpPr>
            <p:spPr>
              <a:xfrm>
                <a:off x="6403651" y="5610670"/>
                <a:ext cx="480236" cy="307777"/>
              </a:xfrm>
              <a:prstGeom prst="rect">
                <a:avLst/>
              </a:prstGeom>
              <a:noFill/>
            </p:spPr>
            <p:txBody>
              <a:bodyPr wrap="none" rtlCol="0">
                <a:spAutoFit/>
              </a:bodyPr>
              <a:lstStyle/>
              <a:p>
                <a:r>
                  <a:rPr lang="en-US" sz="1400" dirty="0" err="1" smtClean="0"/>
                  <a:t>v</a:t>
                </a:r>
                <a:r>
                  <a:rPr lang="en-US" sz="1400" baseline="-25000" dirty="0" err="1" smtClean="0"/>
                  <a:t>sad</a:t>
                </a:r>
                <a:endParaRPr lang="en-US" sz="1400" baseline="-25000" dirty="0"/>
              </a:p>
            </p:txBody>
          </p:sp>
          <p:sp>
            <p:nvSpPr>
              <p:cNvPr id="77" name="Freeform 76"/>
              <p:cNvSpPr/>
              <p:nvPr/>
            </p:nvSpPr>
            <p:spPr>
              <a:xfrm>
                <a:off x="5506902" y="5622827"/>
                <a:ext cx="189088" cy="270934"/>
              </a:xfrm>
              <a:custGeom>
                <a:avLst/>
                <a:gdLst>
                  <a:gd name="connsiteX0" fmla="*/ 0 w 189088"/>
                  <a:gd name="connsiteY0" fmla="*/ 0 h 270934"/>
                  <a:gd name="connsiteX1" fmla="*/ 160866 w 189088"/>
                  <a:gd name="connsiteY1" fmla="*/ 84667 h 270934"/>
                  <a:gd name="connsiteX2" fmla="*/ 169333 w 189088"/>
                  <a:gd name="connsiteY2" fmla="*/ 270934 h 270934"/>
                </a:gdLst>
                <a:ahLst/>
                <a:cxnLst>
                  <a:cxn ang="0">
                    <a:pos x="connsiteX0" y="connsiteY0"/>
                  </a:cxn>
                  <a:cxn ang="0">
                    <a:pos x="connsiteX1" y="connsiteY1"/>
                  </a:cxn>
                  <a:cxn ang="0">
                    <a:pos x="connsiteX2" y="connsiteY2"/>
                  </a:cxn>
                </a:cxnLst>
                <a:rect l="l" t="t" r="r" b="b"/>
                <a:pathLst>
                  <a:path w="189088" h="270934">
                    <a:moveTo>
                      <a:pt x="0" y="0"/>
                    </a:moveTo>
                    <a:cubicBezTo>
                      <a:pt x="66322" y="19755"/>
                      <a:pt x="132644" y="39511"/>
                      <a:pt x="160866" y="84667"/>
                    </a:cubicBezTo>
                    <a:cubicBezTo>
                      <a:pt x="189088" y="129823"/>
                      <a:pt x="169333" y="270934"/>
                      <a:pt x="169333" y="270934"/>
                    </a:cubicBezTo>
                  </a:path>
                </a:pathLst>
              </a:custGeom>
              <a:ln w="12700" cap="rnd" cmpd="sng" algn="ctr">
                <a:solidFill>
                  <a:schemeClr val="accent1"/>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grpSp>
        <p:nvGrpSpPr>
          <p:cNvPr id="44" name="Group 43"/>
          <p:cNvGrpSpPr/>
          <p:nvPr/>
        </p:nvGrpSpPr>
        <p:grpSpPr>
          <a:xfrm>
            <a:off x="6424669" y="82076"/>
            <a:ext cx="2344949" cy="274320"/>
            <a:chOff x="6424669" y="82076"/>
            <a:chExt cx="2344949" cy="274320"/>
          </a:xfrm>
        </p:grpSpPr>
        <p:pic>
          <p:nvPicPr>
            <p:cNvPr id="45" name="Picture 44" descr="problem.jpg"/>
            <p:cNvPicPr>
              <a:picLocks noChangeAspect="1"/>
            </p:cNvPicPr>
            <p:nvPr/>
          </p:nvPicPr>
          <p:blipFill>
            <a:blip r:embed="rId3">
              <a:duotone>
                <a:prstClr val="black"/>
                <a:schemeClr val="accent1">
                  <a:tint val="45000"/>
                  <a:satMod val="400000"/>
                </a:schemeClr>
              </a:duotone>
              <a:alphaModFix amt="50000"/>
            </a:blip>
            <a:stretch>
              <a:fillRect/>
            </a:stretch>
          </p:blipFill>
          <p:spPr>
            <a:xfrm>
              <a:off x="6424669" y="82076"/>
              <a:ext cx="297322" cy="274320"/>
            </a:xfrm>
            <a:prstGeom prst="rect">
              <a:avLst/>
            </a:prstGeom>
            <a:ln w="19050" cap="sq" cmpd="sng" algn="ctr">
              <a:solidFill>
                <a:srgbClr val="000000"/>
              </a:solidFill>
              <a:prstDash val="solid"/>
              <a:miter lim="800000"/>
              <a:headEnd type="none" w="med" len="med"/>
              <a:tailEnd type="none" w="med" len="med"/>
            </a:ln>
            <a:effectLst>
              <a:innerShdw blurRad="63500" dist="50800" dir="13500000">
                <a:srgbClr val="000000">
                  <a:alpha val="50000"/>
                </a:srgbClr>
              </a:innerShdw>
            </a:effectLst>
          </p:spPr>
        </p:pic>
        <p:pic>
          <p:nvPicPr>
            <p:cNvPr id="46" name="Picture 45" descr="methodology.jpg"/>
            <p:cNvPicPr>
              <a:picLocks noChangeAspect="1"/>
            </p:cNvPicPr>
            <p:nvPr/>
          </p:nvPicPr>
          <p:blipFill>
            <a:blip r:embed="rId4">
              <a:alphaModFix amt="75000"/>
            </a:blip>
            <a:srcRect l="6134" t="3270" r="8435" b="17850"/>
            <a:stretch>
              <a:fillRect/>
            </a:stretch>
          </p:blipFill>
          <p:spPr>
            <a:xfrm>
              <a:off x="6936496" y="82076"/>
              <a:ext cx="297322" cy="274320"/>
            </a:xfrm>
            <a:prstGeom prst="rect">
              <a:avLst/>
            </a:prstGeom>
            <a:ln w="19050" cap="sq" cmpd="sng" algn="ctr">
              <a:solidFill>
                <a:srgbClr val="000000"/>
              </a:solidFill>
              <a:prstDash val="solid"/>
              <a:miter lim="800000"/>
              <a:headEnd type="none" w="med" len="med"/>
              <a:tailEnd type="none" w="med" len="med"/>
            </a:ln>
            <a:effectLst>
              <a:outerShdw blurRad="50800" dist="38100" dir="2700000" algn="tl" rotWithShape="0">
                <a:srgbClr val="000000">
                  <a:alpha val="43000"/>
                </a:srgbClr>
              </a:outerShdw>
            </a:effectLst>
          </p:spPr>
        </p:pic>
        <p:pic>
          <p:nvPicPr>
            <p:cNvPr id="48" name="Picture 47" descr="evaluation.jpg"/>
            <p:cNvPicPr>
              <a:picLocks noChangeAspect="1"/>
            </p:cNvPicPr>
            <p:nvPr/>
          </p:nvPicPr>
          <p:blipFill>
            <a:blip r:embed="rId5">
              <a:duotone>
                <a:prstClr val="black"/>
                <a:schemeClr val="accent1">
                  <a:tint val="45000"/>
                  <a:satMod val="400000"/>
                </a:schemeClr>
              </a:duotone>
              <a:alphaModFix amt="50000"/>
            </a:blip>
            <a:srcRect l="8102" r="10580"/>
            <a:stretch>
              <a:fillRect/>
            </a:stretch>
          </p:blipFill>
          <p:spPr>
            <a:xfrm>
              <a:off x="7448323" y="82076"/>
              <a:ext cx="297428" cy="274320"/>
            </a:xfrm>
            <a:prstGeom prst="rect">
              <a:avLst/>
            </a:prstGeom>
            <a:ln w="19050" cap="sq" cmpd="sng" algn="ctr">
              <a:solidFill>
                <a:srgbClr val="000000"/>
              </a:solidFill>
              <a:prstDash val="solid"/>
              <a:miter lim="800000"/>
              <a:headEnd type="none" w="med" len="med"/>
              <a:tailEnd type="none" w="med" len="med"/>
            </a:ln>
            <a:effectLst>
              <a:innerShdw blurRad="63500" dist="50800" dir="13500000">
                <a:srgbClr val="000000">
                  <a:alpha val="50000"/>
                </a:srgbClr>
              </a:innerShdw>
            </a:effectLst>
          </p:spPr>
        </p:pic>
        <p:pic>
          <p:nvPicPr>
            <p:cNvPr id="50" name="Picture 49" descr="data.jpg"/>
            <p:cNvPicPr>
              <a:picLocks noChangeAspect="1"/>
            </p:cNvPicPr>
            <p:nvPr/>
          </p:nvPicPr>
          <p:blipFill>
            <a:blip r:embed="rId6">
              <a:duotone>
                <a:prstClr val="black"/>
                <a:schemeClr val="accent1">
                  <a:tint val="45000"/>
                  <a:satMod val="400000"/>
                </a:schemeClr>
              </a:duotone>
              <a:alphaModFix amt="50000"/>
            </a:blip>
            <a:srcRect t="4292" b="11712"/>
            <a:stretch>
              <a:fillRect/>
            </a:stretch>
          </p:blipFill>
          <p:spPr>
            <a:xfrm>
              <a:off x="7960256" y="82076"/>
              <a:ext cx="297428" cy="274320"/>
            </a:xfrm>
            <a:prstGeom prst="rect">
              <a:avLst/>
            </a:prstGeom>
            <a:ln w="19050" cap="sq" cmpd="sng" algn="ctr">
              <a:solidFill>
                <a:srgbClr val="000000"/>
              </a:solidFill>
              <a:prstDash val="solid"/>
              <a:miter lim="800000"/>
              <a:headEnd type="none" w="med" len="med"/>
              <a:tailEnd type="none" w="med" len="med"/>
            </a:ln>
            <a:effectLst>
              <a:innerShdw blurRad="63500" dist="50800" dir="13500000">
                <a:srgbClr val="000000">
                  <a:alpha val="50000"/>
                </a:srgbClr>
              </a:innerShdw>
            </a:effectLst>
          </p:spPr>
        </p:pic>
        <p:pic>
          <p:nvPicPr>
            <p:cNvPr id="52" name="Picture 51" descr="books.jpg">
              <a:hlinkClick r:id="" action="ppaction://noaction"/>
            </p:cNvPr>
            <p:cNvPicPr>
              <a:picLocks noChangeAspect="1"/>
            </p:cNvPicPr>
            <p:nvPr/>
          </p:nvPicPr>
          <p:blipFill>
            <a:blip r:embed="rId7">
              <a:duotone>
                <a:prstClr val="black"/>
                <a:schemeClr val="accent1">
                  <a:tint val="45000"/>
                  <a:satMod val="400000"/>
                </a:schemeClr>
              </a:duotone>
              <a:alphaModFix amt="50000"/>
            </a:blip>
            <a:srcRect t="5691" b="5691"/>
            <a:stretch>
              <a:fillRect/>
            </a:stretch>
          </p:blipFill>
          <p:spPr>
            <a:xfrm>
              <a:off x="8472190" y="82076"/>
              <a:ext cx="297428" cy="274320"/>
            </a:xfrm>
            <a:prstGeom prst="rect">
              <a:avLst/>
            </a:prstGeom>
            <a:ln w="19050" cap="sq" cmpd="sng" algn="ctr">
              <a:solidFill>
                <a:srgbClr val="000000"/>
              </a:solidFill>
              <a:prstDash val="solid"/>
              <a:miter lim="800000"/>
              <a:headEnd type="none" w="med" len="med"/>
              <a:tailEnd type="none" w="med" len="med"/>
            </a:ln>
            <a:effectLst>
              <a:innerShdw blurRad="63500" dist="50800" dir="13500000">
                <a:srgbClr val="000000">
                  <a:alpha val="50000"/>
                </a:srgbClr>
              </a:innerShdw>
            </a:effectLst>
          </p:spPr>
        </p:pic>
      </p:grpSp>
    </p:spTree>
  </p:cSld>
  <p:clrMapOvr>
    <a:masterClrMapping/>
  </p:clrMapOvr>
  <p:transition spd="med"/>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Vector Space with Back-off Linear Interpolation</a:t>
            </a:r>
            <a:endParaRPr lang="en-US" dirty="0"/>
          </a:p>
        </p:txBody>
      </p:sp>
      <p:sp>
        <p:nvSpPr>
          <p:cNvPr id="3" name="Content Placeholder 2"/>
          <p:cNvSpPr>
            <a:spLocks noGrp="1"/>
          </p:cNvSpPr>
          <p:nvPr>
            <p:ph idx="1"/>
          </p:nvPr>
        </p:nvSpPr>
        <p:spPr/>
        <p:txBody>
          <a:bodyPr>
            <a:normAutofit/>
          </a:bodyPr>
          <a:lstStyle/>
          <a:p>
            <a:r>
              <a:rPr lang="en-US" dirty="0" smtClean="0"/>
              <a:t>Compute context-vector for query </a:t>
            </a:r>
            <a:r>
              <a:rPr lang="en-US" dirty="0" err="1" smtClean="0"/>
              <a:t>tuple</a:t>
            </a:r>
            <a:r>
              <a:rPr lang="en-US" dirty="0" smtClean="0"/>
              <a:t>:</a:t>
            </a:r>
          </a:p>
          <a:p>
            <a:endParaRPr lang="en-US" dirty="0" smtClean="0"/>
          </a:p>
          <a:p>
            <a:r>
              <a:rPr lang="en-US" dirty="0" smtClean="0"/>
              <a:t>Compute similarity to each mental state </a:t>
            </a:r>
            <a:r>
              <a:rPr lang="en-US" i="1" dirty="0" err="1" smtClean="0"/>
              <a:t>m</a:t>
            </a:r>
            <a:r>
              <a:rPr lang="en-US" dirty="0" smtClean="0"/>
              <a:t>:</a:t>
            </a:r>
          </a:p>
          <a:p>
            <a:endParaRPr lang="en-US" dirty="0" smtClean="0"/>
          </a:p>
          <a:p>
            <a:endParaRPr lang="en-US" dirty="0" smtClean="0"/>
          </a:p>
          <a:p>
            <a:r>
              <a:rPr lang="en-US" dirty="0" err="1" smtClean="0">
                <a:sym typeface="Wingdings"/>
              </a:rPr>
              <a:t></a:t>
            </a:r>
            <a:r>
              <a:rPr lang="en-US" dirty="0" smtClean="0">
                <a:sym typeface="Wingdings"/>
              </a:rPr>
              <a:t> 160 scores per context (or query) </a:t>
            </a:r>
            <a:r>
              <a:rPr lang="en-US" dirty="0" err="1" smtClean="0">
                <a:sym typeface="Wingdings"/>
              </a:rPr>
              <a:t>tuple</a:t>
            </a:r>
            <a:r>
              <a:rPr lang="en-US" dirty="0" smtClean="0">
                <a:sym typeface="Wingdings"/>
              </a:rPr>
              <a:t>.</a:t>
            </a:r>
          </a:p>
          <a:p>
            <a:r>
              <a:rPr lang="en-US" dirty="0" smtClean="0">
                <a:sym typeface="Wingdings"/>
              </a:rPr>
              <a:t>Normalize scores to generate a distribution per </a:t>
            </a:r>
            <a:r>
              <a:rPr lang="en-US" dirty="0" err="1" smtClean="0">
                <a:sym typeface="Wingdings"/>
              </a:rPr>
              <a:t>tuple</a:t>
            </a:r>
            <a:r>
              <a:rPr lang="en-US" dirty="0" smtClean="0">
                <a:sym typeface="Wingdings"/>
              </a:rPr>
              <a:t>, average across </a:t>
            </a:r>
            <a:r>
              <a:rPr lang="en-US" dirty="0" err="1" smtClean="0">
                <a:sym typeface="Wingdings"/>
              </a:rPr>
              <a:t>tuples</a:t>
            </a:r>
            <a:r>
              <a:rPr lang="en-US" dirty="0" smtClean="0">
                <a:sym typeface="Wingdings"/>
              </a:rPr>
              <a:t> to create one distribution, and prune to yield final response distribution.</a:t>
            </a:r>
          </a:p>
          <a:p>
            <a:r>
              <a:rPr lang="en-US" dirty="0" smtClean="0">
                <a:sym typeface="Wingdings"/>
              </a:rPr>
              <a:t>Improve robustness with back-off model (see paper for details)</a:t>
            </a:r>
          </a:p>
          <a:p>
            <a:endParaRPr lang="en-US" dirty="0" smtClean="0"/>
          </a:p>
          <a:p>
            <a:endParaRPr lang="en-US" dirty="0" smtClean="0"/>
          </a:p>
          <a:p>
            <a:endParaRPr lang="en-US" dirty="0" smtClean="0"/>
          </a:p>
          <a:p>
            <a:endParaRPr lang="en-US" dirty="0"/>
          </a:p>
        </p:txBody>
      </p:sp>
      <p:sp>
        <p:nvSpPr>
          <p:cNvPr id="4" name="Date Placeholder 3"/>
          <p:cNvSpPr>
            <a:spLocks noGrp="1"/>
          </p:cNvSpPr>
          <p:nvPr>
            <p:ph type="dt" sz="half" idx="10"/>
          </p:nvPr>
        </p:nvSpPr>
        <p:spPr/>
        <p:txBody>
          <a:bodyPr/>
          <a:lstStyle/>
          <a:p>
            <a:r>
              <a:rPr lang="en-US" smtClean="0"/>
              <a:t>August 24, 2014</a:t>
            </a:r>
            <a:endParaRPr lang="en-US"/>
          </a:p>
        </p:txBody>
      </p:sp>
      <p:sp>
        <p:nvSpPr>
          <p:cNvPr id="5" name="Footer Placeholder 4"/>
          <p:cNvSpPr>
            <a:spLocks noGrp="1"/>
          </p:cNvSpPr>
          <p:nvPr>
            <p:ph type="ftr" sz="quarter" idx="11"/>
          </p:nvPr>
        </p:nvSpPr>
        <p:spPr/>
        <p:txBody>
          <a:bodyPr/>
          <a:lstStyle/>
          <a:p>
            <a:r>
              <a:rPr lang="en-US" smtClean="0"/>
              <a:t>*SEM 2014, Dublin</a:t>
            </a:r>
            <a:endParaRPr lang="en-US"/>
          </a:p>
        </p:txBody>
      </p:sp>
      <p:sp>
        <p:nvSpPr>
          <p:cNvPr id="6" name="Slide Number Placeholder 5"/>
          <p:cNvSpPr>
            <a:spLocks noGrp="1"/>
          </p:cNvSpPr>
          <p:nvPr>
            <p:ph type="sldNum" sz="quarter" idx="12"/>
          </p:nvPr>
        </p:nvSpPr>
        <p:spPr/>
        <p:txBody>
          <a:bodyPr/>
          <a:lstStyle/>
          <a:p>
            <a:fld id="{D251BFE7-20A4-0B42-889B-682D60CD3310}" type="slidenum">
              <a:rPr lang="en-US" smtClean="0"/>
              <a:pPr/>
              <a:t>15</a:t>
            </a:fld>
            <a:endParaRPr lang="en-US" dirty="0"/>
          </a:p>
        </p:txBody>
      </p:sp>
      <p:pic>
        <p:nvPicPr>
          <p:cNvPr id="28" name="Picture 27" descr="latex-image-1.pdf"/>
          <p:cNvPicPr>
            <a:picLocks noChangeAspect="1"/>
          </p:cNvPicPr>
          <p:nvPr/>
        </p:nvPicPr>
        <mc:AlternateContent xmlns:ma="http://schemas.microsoft.com/office/mac/drawingml/2008/main">
          <mc:Choice Requires="ma">
            <p:blipFill>
              <a:blip r:embed="rId3"/>
              <a:stretch>
                <a:fillRect/>
              </a:stretch>
            </p:blipFill>
          </mc:Choice>
          <mc:Fallback xmlns:ma="http://schemas.microsoft.com/office/mac/drawingml/2008/main" xmlns="" xmlns:a="http://schemas.openxmlformats.org/drawingml/2006/main" xmlns:r="http://schemas.openxmlformats.org/officeDocument/2006/relationships" xmlns:mc="http://schemas.openxmlformats.org/markup-compatibility/2006" xmlns:mv="urn:schemas-microsoft-com:mac:vml" xmlns:p="http://schemas.openxmlformats.org/presentationml/2006/main">
            <p:blipFill>
              <a:blip r:embed="rId4"/>
              <a:stretch>
                <a:fillRect/>
              </a:stretch>
            </p:blipFill>
          </mc:Fallback>
        </mc:AlternateContent>
        <p:spPr>
          <a:xfrm>
            <a:off x="2099191" y="2146300"/>
            <a:ext cx="4622800" cy="215900"/>
          </a:xfrm>
          <a:prstGeom prst="rect">
            <a:avLst/>
          </a:prstGeom>
        </p:spPr>
      </p:pic>
      <p:pic>
        <p:nvPicPr>
          <p:cNvPr id="29" name="Picture 28" descr="latex-image-1.pdf"/>
          <p:cNvPicPr>
            <a:picLocks noChangeAspect="1"/>
          </p:cNvPicPr>
          <p:nvPr/>
        </p:nvPicPr>
        <mc:AlternateContent xmlns:ma="http://schemas.microsoft.com/office/mac/drawingml/2008/main">
          <mc:Choice Requires="ma">
            <p:blipFill>
              <a:blip r:embed="rId5"/>
              <a:stretch>
                <a:fillRect/>
              </a:stretch>
            </p:blipFill>
          </mc:Choice>
          <mc:Fallback xmlns:ma="http://schemas.microsoft.com/office/mac/drawingml/2008/main" xmlns="" xmlns:a="http://schemas.openxmlformats.org/drawingml/2006/main" xmlns:r="http://schemas.openxmlformats.org/officeDocument/2006/relationships" xmlns:mc="http://schemas.openxmlformats.org/markup-compatibility/2006" xmlns:mv="urn:schemas-microsoft-com:mac:vml" xmlns:p="http://schemas.openxmlformats.org/presentationml/2006/main">
            <p:blipFill>
              <a:blip r:embed="rId6"/>
              <a:stretch>
                <a:fillRect/>
              </a:stretch>
            </p:blipFill>
          </mc:Fallback>
        </mc:AlternateContent>
        <p:spPr>
          <a:xfrm>
            <a:off x="2099191" y="3265931"/>
            <a:ext cx="3746500" cy="495300"/>
          </a:xfrm>
          <a:prstGeom prst="rect">
            <a:avLst/>
          </a:prstGeom>
        </p:spPr>
      </p:pic>
      <p:grpSp>
        <p:nvGrpSpPr>
          <p:cNvPr id="27" name="Group 65"/>
          <p:cNvGrpSpPr/>
          <p:nvPr/>
        </p:nvGrpSpPr>
        <p:grpSpPr>
          <a:xfrm>
            <a:off x="6506091" y="2717042"/>
            <a:ext cx="1903363" cy="1370253"/>
            <a:chOff x="2738736" y="4693338"/>
            <a:chExt cx="1903363" cy="1370253"/>
          </a:xfrm>
        </p:grpSpPr>
        <p:sp>
          <p:nvSpPr>
            <p:cNvPr id="39" name="Freeform 38"/>
            <p:cNvSpPr/>
            <p:nvPr/>
          </p:nvSpPr>
          <p:spPr>
            <a:xfrm>
              <a:off x="3158067" y="5596467"/>
              <a:ext cx="118533" cy="118533"/>
            </a:xfrm>
            <a:custGeom>
              <a:avLst/>
              <a:gdLst>
                <a:gd name="connsiteX0" fmla="*/ 0 w 118533"/>
                <a:gd name="connsiteY0" fmla="*/ 0 h 118533"/>
                <a:gd name="connsiteX1" fmla="*/ 84666 w 118533"/>
                <a:gd name="connsiteY1" fmla="*/ 25400 h 118533"/>
                <a:gd name="connsiteX2" fmla="*/ 118533 w 118533"/>
                <a:gd name="connsiteY2" fmla="*/ 118533 h 118533"/>
                <a:gd name="connsiteX3" fmla="*/ 118533 w 118533"/>
                <a:gd name="connsiteY3" fmla="*/ 118533 h 118533"/>
              </a:gdLst>
              <a:ahLst/>
              <a:cxnLst>
                <a:cxn ang="0">
                  <a:pos x="connsiteX0" y="connsiteY0"/>
                </a:cxn>
                <a:cxn ang="0">
                  <a:pos x="connsiteX1" y="connsiteY1"/>
                </a:cxn>
                <a:cxn ang="0">
                  <a:pos x="connsiteX2" y="connsiteY2"/>
                </a:cxn>
                <a:cxn ang="0">
                  <a:pos x="connsiteX3" y="connsiteY3"/>
                </a:cxn>
              </a:cxnLst>
              <a:rect l="l" t="t" r="r" b="b"/>
              <a:pathLst>
                <a:path w="118533" h="118533">
                  <a:moveTo>
                    <a:pt x="0" y="0"/>
                  </a:moveTo>
                  <a:cubicBezTo>
                    <a:pt x="32455" y="2822"/>
                    <a:pt x="64911" y="5645"/>
                    <a:pt x="84666" y="25400"/>
                  </a:cubicBezTo>
                  <a:cubicBezTo>
                    <a:pt x="104421" y="45155"/>
                    <a:pt x="118533" y="118533"/>
                    <a:pt x="118533" y="118533"/>
                  </a:cubicBezTo>
                  <a:lnTo>
                    <a:pt x="118533" y="118533"/>
                  </a:lnTo>
                </a:path>
              </a:pathLst>
            </a:custGeom>
            <a:ln w="12700" cap="rnd" cmpd="sng" algn="ctr">
              <a:solidFill>
                <a:schemeClr val="accent1"/>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40" name="Straight Arrow Connector 39"/>
            <p:cNvCxnSpPr/>
            <p:nvPr/>
          </p:nvCxnSpPr>
          <p:spPr>
            <a:xfrm rot="5400000" flipH="1" flipV="1">
              <a:off x="2717296" y="5170631"/>
              <a:ext cx="914400" cy="854588"/>
            </a:xfrm>
            <a:prstGeom prst="straightConnector1">
              <a:avLst/>
            </a:prstGeom>
            <a:ln w="38100" cap="rnd" cmpd="sng" algn="ctr">
              <a:solidFill>
                <a:srgbClr val="000090"/>
              </a:solidFill>
              <a:prstDash val="solid"/>
              <a:roun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flipV="1">
              <a:off x="2757258" y="5349477"/>
              <a:ext cx="1085326" cy="688714"/>
            </a:xfrm>
            <a:prstGeom prst="straightConnector1">
              <a:avLst/>
            </a:prstGeom>
            <a:ln w="38100" cap="rnd" cmpd="sng" algn="ctr">
              <a:solidFill>
                <a:srgbClr val="800000"/>
              </a:solidFill>
              <a:prstDash val="solid"/>
              <a:roun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rot="5400000">
              <a:off x="2053610" y="5378464"/>
              <a:ext cx="1370253" cy="1"/>
            </a:xfrm>
            <a:prstGeom prst="line">
              <a:avLst/>
            </a:prstGeom>
            <a:ln w="25400" cap="rnd" cmpd="sng" algn="ctr">
              <a:solidFill>
                <a:schemeClr val="tx2"/>
              </a:solidFill>
              <a:prstDash val="solid"/>
              <a:round/>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rot="10800000" flipV="1">
              <a:off x="2748206" y="6038191"/>
              <a:ext cx="1764262" cy="21938"/>
            </a:xfrm>
            <a:prstGeom prst="line">
              <a:avLst/>
            </a:prstGeom>
            <a:ln w="25400" cap="rnd" cmpd="sng" algn="ctr">
              <a:solidFill>
                <a:schemeClr val="tx2"/>
              </a:solidFill>
              <a:prstDash val="solid"/>
              <a:roun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3234260" y="5369438"/>
              <a:ext cx="284515" cy="307777"/>
            </a:xfrm>
            <a:prstGeom prst="rect">
              <a:avLst/>
            </a:prstGeom>
            <a:noFill/>
          </p:spPr>
          <p:txBody>
            <a:bodyPr wrap="none" rtlCol="0">
              <a:spAutoFit/>
            </a:bodyPr>
            <a:lstStyle/>
            <a:p>
              <a:r>
                <a:rPr lang="en-US" sz="1400" dirty="0" err="1" smtClean="0"/>
                <a:t>θ</a:t>
              </a:r>
              <a:endParaRPr lang="en-US" sz="1400" dirty="0"/>
            </a:p>
          </p:txBody>
        </p:sp>
        <p:sp>
          <p:nvSpPr>
            <p:cNvPr id="45" name="TextBox 44"/>
            <p:cNvSpPr txBox="1"/>
            <p:nvPr/>
          </p:nvSpPr>
          <p:spPr>
            <a:xfrm>
              <a:off x="3341743" y="4786475"/>
              <a:ext cx="1300356" cy="307777"/>
            </a:xfrm>
            <a:prstGeom prst="rect">
              <a:avLst/>
            </a:prstGeom>
            <a:noFill/>
          </p:spPr>
          <p:txBody>
            <a:bodyPr wrap="none" rtlCol="0">
              <a:spAutoFit/>
            </a:bodyPr>
            <a:lstStyle/>
            <a:p>
              <a:r>
                <a:rPr lang="en-US" sz="1400" dirty="0" err="1" smtClean="0"/>
                <a:t>v</a:t>
              </a:r>
              <a:r>
                <a:rPr lang="en-US" sz="1400" baseline="-25000" dirty="0" err="1" smtClean="0"/>
                <a:t>(chase</a:t>
              </a:r>
              <a:r>
                <a:rPr lang="en-US" sz="1400" baseline="-25000" dirty="0" smtClean="0"/>
                <a:t>, policeman)</a:t>
              </a:r>
              <a:endParaRPr lang="en-US" sz="1400" baseline="-25000" dirty="0"/>
            </a:p>
          </p:txBody>
        </p:sp>
        <p:sp>
          <p:nvSpPr>
            <p:cNvPr id="46" name="TextBox 45"/>
            <p:cNvSpPr txBox="1"/>
            <p:nvPr/>
          </p:nvSpPr>
          <p:spPr>
            <a:xfrm>
              <a:off x="3718492" y="5061661"/>
              <a:ext cx="404643" cy="307777"/>
            </a:xfrm>
            <a:prstGeom prst="rect">
              <a:avLst/>
            </a:prstGeom>
            <a:noFill/>
          </p:spPr>
          <p:txBody>
            <a:bodyPr wrap="none" rtlCol="0">
              <a:spAutoFit/>
            </a:bodyPr>
            <a:lstStyle/>
            <a:p>
              <a:r>
                <a:rPr lang="en-US" sz="1400" dirty="0" err="1" smtClean="0"/>
                <a:t>v</a:t>
              </a:r>
              <a:r>
                <a:rPr lang="en-US" sz="1400" i="1" baseline="-25000" dirty="0" err="1" smtClean="0"/>
                <a:t>m</a:t>
              </a:r>
              <a:endParaRPr lang="en-US" sz="1400" i="1" baseline="-25000" dirty="0"/>
            </a:p>
          </p:txBody>
        </p:sp>
      </p:grpSp>
      <p:grpSp>
        <p:nvGrpSpPr>
          <p:cNvPr id="25" name="Group 24"/>
          <p:cNvGrpSpPr/>
          <p:nvPr/>
        </p:nvGrpSpPr>
        <p:grpSpPr>
          <a:xfrm>
            <a:off x="6424669" y="82076"/>
            <a:ext cx="2344949" cy="274320"/>
            <a:chOff x="6424669" y="82076"/>
            <a:chExt cx="2344949" cy="274320"/>
          </a:xfrm>
        </p:grpSpPr>
        <p:pic>
          <p:nvPicPr>
            <p:cNvPr id="26" name="Picture 25" descr="problem.jpg"/>
            <p:cNvPicPr>
              <a:picLocks noChangeAspect="1"/>
            </p:cNvPicPr>
            <p:nvPr/>
          </p:nvPicPr>
          <p:blipFill>
            <a:blip r:embed="rId7">
              <a:duotone>
                <a:prstClr val="black"/>
                <a:schemeClr val="accent1">
                  <a:tint val="45000"/>
                  <a:satMod val="400000"/>
                </a:schemeClr>
              </a:duotone>
              <a:alphaModFix amt="50000"/>
            </a:blip>
            <a:stretch>
              <a:fillRect/>
            </a:stretch>
          </p:blipFill>
          <p:spPr>
            <a:xfrm>
              <a:off x="6424669" y="82076"/>
              <a:ext cx="297322" cy="274320"/>
            </a:xfrm>
            <a:prstGeom prst="rect">
              <a:avLst/>
            </a:prstGeom>
            <a:ln w="19050" cap="sq" cmpd="sng" algn="ctr">
              <a:solidFill>
                <a:srgbClr val="000000"/>
              </a:solidFill>
              <a:prstDash val="solid"/>
              <a:miter lim="800000"/>
              <a:headEnd type="none" w="med" len="med"/>
              <a:tailEnd type="none" w="med" len="med"/>
            </a:ln>
            <a:effectLst>
              <a:innerShdw blurRad="63500" dist="50800" dir="13500000">
                <a:srgbClr val="000000">
                  <a:alpha val="50000"/>
                </a:srgbClr>
              </a:innerShdw>
            </a:effectLst>
          </p:spPr>
        </p:pic>
        <p:pic>
          <p:nvPicPr>
            <p:cNvPr id="30" name="Picture 29" descr="methodology.jpg"/>
            <p:cNvPicPr>
              <a:picLocks noChangeAspect="1"/>
            </p:cNvPicPr>
            <p:nvPr/>
          </p:nvPicPr>
          <p:blipFill>
            <a:blip r:embed="rId8">
              <a:alphaModFix amt="75000"/>
            </a:blip>
            <a:srcRect l="6134" t="3270" r="8435" b="17850"/>
            <a:stretch>
              <a:fillRect/>
            </a:stretch>
          </p:blipFill>
          <p:spPr>
            <a:xfrm>
              <a:off x="6936496" y="82076"/>
              <a:ext cx="297322" cy="274320"/>
            </a:xfrm>
            <a:prstGeom prst="rect">
              <a:avLst/>
            </a:prstGeom>
            <a:ln w="19050" cap="sq" cmpd="sng" algn="ctr">
              <a:solidFill>
                <a:srgbClr val="000000"/>
              </a:solidFill>
              <a:prstDash val="solid"/>
              <a:miter lim="800000"/>
              <a:headEnd type="none" w="med" len="med"/>
              <a:tailEnd type="none" w="med" len="med"/>
            </a:ln>
            <a:effectLst>
              <a:outerShdw blurRad="50800" dist="38100" dir="2700000" algn="tl" rotWithShape="0">
                <a:srgbClr val="000000">
                  <a:alpha val="43000"/>
                </a:srgbClr>
              </a:outerShdw>
            </a:effectLst>
          </p:spPr>
        </p:pic>
        <p:pic>
          <p:nvPicPr>
            <p:cNvPr id="31" name="Picture 30" descr="evaluation.jpg"/>
            <p:cNvPicPr>
              <a:picLocks noChangeAspect="1"/>
            </p:cNvPicPr>
            <p:nvPr/>
          </p:nvPicPr>
          <p:blipFill>
            <a:blip r:embed="rId9">
              <a:duotone>
                <a:prstClr val="black"/>
                <a:schemeClr val="accent1">
                  <a:tint val="45000"/>
                  <a:satMod val="400000"/>
                </a:schemeClr>
              </a:duotone>
              <a:alphaModFix amt="50000"/>
            </a:blip>
            <a:srcRect l="8102" r="10580"/>
            <a:stretch>
              <a:fillRect/>
            </a:stretch>
          </p:blipFill>
          <p:spPr>
            <a:xfrm>
              <a:off x="7448323" y="82076"/>
              <a:ext cx="297428" cy="274320"/>
            </a:xfrm>
            <a:prstGeom prst="rect">
              <a:avLst/>
            </a:prstGeom>
            <a:ln w="19050" cap="sq" cmpd="sng" algn="ctr">
              <a:solidFill>
                <a:srgbClr val="000000"/>
              </a:solidFill>
              <a:prstDash val="solid"/>
              <a:miter lim="800000"/>
              <a:headEnd type="none" w="med" len="med"/>
              <a:tailEnd type="none" w="med" len="med"/>
            </a:ln>
            <a:effectLst>
              <a:innerShdw blurRad="63500" dist="50800" dir="13500000">
                <a:srgbClr val="000000">
                  <a:alpha val="50000"/>
                </a:srgbClr>
              </a:innerShdw>
            </a:effectLst>
          </p:spPr>
        </p:pic>
        <p:pic>
          <p:nvPicPr>
            <p:cNvPr id="32" name="Picture 31" descr="data.jpg"/>
            <p:cNvPicPr>
              <a:picLocks noChangeAspect="1"/>
            </p:cNvPicPr>
            <p:nvPr/>
          </p:nvPicPr>
          <p:blipFill>
            <a:blip r:embed="rId10">
              <a:duotone>
                <a:prstClr val="black"/>
                <a:schemeClr val="accent1">
                  <a:tint val="45000"/>
                  <a:satMod val="400000"/>
                </a:schemeClr>
              </a:duotone>
              <a:alphaModFix amt="50000"/>
            </a:blip>
            <a:srcRect t="4292" b="11712"/>
            <a:stretch>
              <a:fillRect/>
            </a:stretch>
          </p:blipFill>
          <p:spPr>
            <a:xfrm>
              <a:off x="7960256" y="82076"/>
              <a:ext cx="297428" cy="274320"/>
            </a:xfrm>
            <a:prstGeom prst="rect">
              <a:avLst/>
            </a:prstGeom>
            <a:ln w="19050" cap="sq" cmpd="sng" algn="ctr">
              <a:solidFill>
                <a:srgbClr val="000000"/>
              </a:solidFill>
              <a:prstDash val="solid"/>
              <a:miter lim="800000"/>
              <a:headEnd type="none" w="med" len="med"/>
              <a:tailEnd type="none" w="med" len="med"/>
            </a:ln>
            <a:effectLst>
              <a:innerShdw blurRad="63500" dist="50800" dir="13500000">
                <a:srgbClr val="000000">
                  <a:alpha val="50000"/>
                </a:srgbClr>
              </a:innerShdw>
            </a:effectLst>
          </p:spPr>
        </p:pic>
        <p:pic>
          <p:nvPicPr>
            <p:cNvPr id="33" name="Picture 32" descr="books.jpg">
              <a:hlinkClick r:id="" action="ppaction://noaction"/>
            </p:cNvPr>
            <p:cNvPicPr>
              <a:picLocks noChangeAspect="1"/>
            </p:cNvPicPr>
            <p:nvPr/>
          </p:nvPicPr>
          <p:blipFill>
            <a:blip r:embed="rId11">
              <a:duotone>
                <a:prstClr val="black"/>
                <a:schemeClr val="accent1">
                  <a:tint val="45000"/>
                  <a:satMod val="400000"/>
                </a:schemeClr>
              </a:duotone>
              <a:alphaModFix amt="50000"/>
            </a:blip>
            <a:srcRect t="5691" b="5691"/>
            <a:stretch>
              <a:fillRect/>
            </a:stretch>
          </p:blipFill>
          <p:spPr>
            <a:xfrm>
              <a:off x="8472190" y="82076"/>
              <a:ext cx="297428" cy="274320"/>
            </a:xfrm>
            <a:prstGeom prst="rect">
              <a:avLst/>
            </a:prstGeom>
            <a:ln w="19050" cap="sq" cmpd="sng" algn="ctr">
              <a:solidFill>
                <a:srgbClr val="000000"/>
              </a:solidFill>
              <a:prstDash val="solid"/>
              <a:miter lim="800000"/>
              <a:headEnd type="none" w="med" len="med"/>
              <a:tailEnd type="none" w="med" len="med"/>
            </a:ln>
            <a:effectLst>
              <a:innerShdw blurRad="63500" dist="50800" dir="13500000">
                <a:srgbClr val="000000">
                  <a:alpha val="50000"/>
                </a:srgbClr>
              </a:innerShdw>
            </a:effectLst>
          </p:spPr>
        </p:pic>
      </p:gr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fade">
                                      <p:cBhvr>
                                        <p:cTn id="10" dur="500"/>
                                        <p:tgtEl>
                                          <p:spTgt spid="28"/>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wipe(left)">
                                      <p:cBhvr>
                                        <p:cTn id="13" dur="500"/>
                                        <p:tgtEl>
                                          <p:spTgt spid="3">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29"/>
                                        </p:tgtEl>
                                        <p:attrNameLst>
                                          <p:attrName>style.visibility</p:attrName>
                                        </p:attrNameLst>
                                      </p:cBhvr>
                                      <p:to>
                                        <p:strVal val="visible"/>
                                      </p:to>
                                    </p:set>
                                    <p:animEffect transition="in" filter="fade">
                                      <p:cBhvr>
                                        <p:cTn id="16" dur="500"/>
                                        <p:tgtEl>
                                          <p:spTgt spid="29"/>
                                        </p:tgtEl>
                                      </p:cBhvr>
                                    </p:animEffect>
                                  </p:childTnLst>
                                </p:cTn>
                              </p:par>
                              <p:par>
                                <p:cTn id="17" presetID="10" presetClass="entr" presetSubtype="0" fill="hold" nodeType="with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fade">
                                      <p:cBhvr>
                                        <p:cTn id="19" dur="500"/>
                                        <p:tgtEl>
                                          <p:spTgt spid="27"/>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wipe(left)">
                                      <p:cBhvr>
                                        <p:cTn id="24" dur="500"/>
                                        <p:tgtEl>
                                          <p:spTgt spid="3">
                                            <p:txEl>
                                              <p:pRg st="5" end="5"/>
                                            </p:txEl>
                                          </p:spTgt>
                                        </p:tgtEl>
                                      </p:cBhvr>
                                    </p:animEffect>
                                  </p:childTnLst>
                                </p:cTn>
                              </p:par>
                              <p:par>
                                <p:cTn id="25" presetID="22" presetClass="entr" presetSubtype="8"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wipe(left)">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wipe(left)">
                                      <p:cBhvr>
                                        <p:cTn id="3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Sentence Co-occurrence with Deleted Interpolation</a:t>
            </a:r>
            <a:endParaRPr lang="en-US" dirty="0"/>
          </a:p>
        </p:txBody>
      </p:sp>
      <p:sp>
        <p:nvSpPr>
          <p:cNvPr id="3" name="Content Placeholder 2"/>
          <p:cNvSpPr>
            <a:spLocks noGrp="1"/>
          </p:cNvSpPr>
          <p:nvPr>
            <p:ph idx="1"/>
          </p:nvPr>
        </p:nvSpPr>
        <p:spPr/>
        <p:txBody>
          <a:bodyPr>
            <a:normAutofit/>
          </a:bodyPr>
          <a:lstStyle/>
          <a:p>
            <a:r>
              <a:rPr lang="en-US" b="1" dirty="0" smtClean="0"/>
              <a:t>Idea</a:t>
            </a:r>
            <a:r>
              <a:rPr lang="en-US" dirty="0" smtClean="0"/>
              <a:t>: Words in the same sentence are likely to be related.</a:t>
            </a:r>
          </a:p>
          <a:p>
            <a:r>
              <a:rPr lang="en-US" dirty="0" smtClean="0"/>
              <a:t>Rank mental state labels based on the likelihood that they appear in sentences cued by query </a:t>
            </a:r>
            <a:r>
              <a:rPr lang="en-US" dirty="0" err="1" smtClean="0"/>
              <a:t>tuples</a:t>
            </a:r>
            <a:r>
              <a:rPr lang="en-US" dirty="0" smtClean="0"/>
              <a:t>.</a:t>
            </a:r>
          </a:p>
          <a:p>
            <a:r>
              <a:rPr lang="en-US" dirty="0" smtClean="0"/>
              <a:t>Interested in the conditional probability:</a:t>
            </a:r>
          </a:p>
          <a:p>
            <a:endParaRPr lang="en-US" dirty="0" smtClean="0"/>
          </a:p>
          <a:p>
            <a:pPr>
              <a:buNone/>
            </a:pPr>
            <a:endParaRPr lang="en-US" dirty="0" smtClean="0"/>
          </a:p>
          <a:p>
            <a:r>
              <a:rPr lang="en-US" dirty="0" smtClean="0"/>
              <a:t>Normally, we could compute this probability based on relative frequencies.</a:t>
            </a:r>
          </a:p>
          <a:p>
            <a:r>
              <a:rPr lang="en-US" dirty="0" smtClean="0"/>
              <a:t>However, estimation is unreliable due to sparse data!</a:t>
            </a:r>
          </a:p>
          <a:p>
            <a:endParaRPr lang="en-US" dirty="0" smtClean="0"/>
          </a:p>
          <a:p>
            <a:endParaRPr lang="en-US" dirty="0" smtClean="0"/>
          </a:p>
          <a:p>
            <a:endParaRPr lang="en-US" dirty="0" smtClean="0"/>
          </a:p>
          <a:p>
            <a:endParaRPr lang="en-US" dirty="0" smtClean="0"/>
          </a:p>
          <a:p>
            <a:endParaRPr lang="en-US" dirty="0" smtClean="0"/>
          </a:p>
          <a:p>
            <a:pPr>
              <a:buNone/>
            </a:pPr>
            <a:endParaRPr lang="en-US" dirty="0" smtClean="0"/>
          </a:p>
          <a:p>
            <a:pPr>
              <a:buNone/>
            </a:pPr>
            <a:endParaRPr lang="en-US" dirty="0" smtClean="0"/>
          </a:p>
        </p:txBody>
      </p:sp>
      <p:sp>
        <p:nvSpPr>
          <p:cNvPr id="4" name="Date Placeholder 3"/>
          <p:cNvSpPr>
            <a:spLocks noGrp="1"/>
          </p:cNvSpPr>
          <p:nvPr>
            <p:ph type="dt" sz="half" idx="10"/>
          </p:nvPr>
        </p:nvSpPr>
        <p:spPr/>
        <p:txBody>
          <a:bodyPr/>
          <a:lstStyle/>
          <a:p>
            <a:r>
              <a:rPr lang="en-US" smtClean="0"/>
              <a:t>August 24, 2014</a:t>
            </a:r>
            <a:endParaRPr lang="en-US"/>
          </a:p>
        </p:txBody>
      </p:sp>
      <p:sp>
        <p:nvSpPr>
          <p:cNvPr id="5" name="Footer Placeholder 4"/>
          <p:cNvSpPr>
            <a:spLocks noGrp="1"/>
          </p:cNvSpPr>
          <p:nvPr>
            <p:ph type="ftr" sz="quarter" idx="11"/>
          </p:nvPr>
        </p:nvSpPr>
        <p:spPr/>
        <p:txBody>
          <a:bodyPr/>
          <a:lstStyle/>
          <a:p>
            <a:r>
              <a:rPr lang="en-US" smtClean="0"/>
              <a:t>*SEM 2014, Dublin</a:t>
            </a:r>
            <a:endParaRPr lang="en-US"/>
          </a:p>
        </p:txBody>
      </p:sp>
      <p:sp>
        <p:nvSpPr>
          <p:cNvPr id="6" name="Slide Number Placeholder 5"/>
          <p:cNvSpPr>
            <a:spLocks noGrp="1"/>
          </p:cNvSpPr>
          <p:nvPr>
            <p:ph type="sldNum" sz="quarter" idx="12"/>
          </p:nvPr>
        </p:nvSpPr>
        <p:spPr/>
        <p:txBody>
          <a:bodyPr/>
          <a:lstStyle/>
          <a:p>
            <a:fld id="{D251BFE7-20A4-0B42-889B-682D60CD3310}" type="slidenum">
              <a:rPr lang="en-US" smtClean="0"/>
              <a:pPr/>
              <a:t>16</a:t>
            </a:fld>
            <a:endParaRPr lang="en-US" dirty="0"/>
          </a:p>
        </p:txBody>
      </p:sp>
      <p:pic>
        <p:nvPicPr>
          <p:cNvPr id="23" name="Picture 22" descr="latex-image-1.pdf"/>
          <p:cNvPicPr>
            <a:picLocks noChangeAspect="1"/>
          </p:cNvPicPr>
          <p:nvPr/>
        </p:nvPicPr>
        <mc:AlternateContent xmlns:ma="http://schemas.microsoft.com/office/mac/drawingml/2008/main">
          <mc:Choice Requires="ma">
            <p:blipFill>
              <a:blip r:embed="rId3"/>
              <a:stretch>
                <a:fillRect/>
              </a:stretch>
            </p:blipFill>
          </mc:Choice>
          <mc:Fallback xmlns:ma="http://schemas.microsoft.com/office/mac/drawingml/2008/main" xmlns="" xmlns:a="http://schemas.openxmlformats.org/drawingml/2006/main" xmlns:r="http://schemas.openxmlformats.org/officeDocument/2006/relationships" xmlns:mc="http://schemas.openxmlformats.org/markup-compatibility/2006" xmlns:mv="urn:schemas-microsoft-com:mac:vml" xmlns:p="http://schemas.openxmlformats.org/presentationml/2006/main">
            <p:blipFill>
              <a:blip r:embed="rId4"/>
              <a:stretch>
                <a:fillRect/>
              </a:stretch>
            </p:blipFill>
          </mc:Fallback>
        </mc:AlternateContent>
        <p:spPr>
          <a:xfrm>
            <a:off x="1644650" y="3606800"/>
            <a:ext cx="2679700" cy="266700"/>
          </a:xfrm>
          <a:prstGeom prst="rect">
            <a:avLst/>
          </a:prstGeom>
        </p:spPr>
      </p:pic>
      <p:pic>
        <p:nvPicPr>
          <p:cNvPr id="24" name="Picture 23" descr="latex-image-1.pdf"/>
          <p:cNvPicPr>
            <a:picLocks noChangeAspect="1"/>
          </p:cNvPicPr>
          <p:nvPr/>
        </p:nvPicPr>
        <mc:AlternateContent xmlns:ma="http://schemas.microsoft.com/office/mac/drawingml/2008/main">
          <mc:Choice Requires="ma">
            <p:blipFill>
              <a:blip r:embed="rId5"/>
              <a:stretch>
                <a:fillRect/>
              </a:stretch>
            </p:blipFill>
          </mc:Choice>
          <mc:Fallback xmlns:ma="http://schemas.microsoft.com/office/mac/drawingml/2008/main" xmlns="" xmlns:a="http://schemas.openxmlformats.org/drawingml/2006/main" xmlns:r="http://schemas.openxmlformats.org/officeDocument/2006/relationships" xmlns:mc="http://schemas.openxmlformats.org/markup-compatibility/2006" xmlns:mv="urn:schemas-microsoft-com:mac:vml" xmlns:p="http://schemas.openxmlformats.org/presentationml/2006/main">
            <p:blipFill>
              <a:blip r:embed="rId6"/>
              <a:stretch>
                <a:fillRect/>
              </a:stretch>
            </p:blipFill>
          </mc:Fallback>
        </mc:AlternateContent>
        <p:spPr>
          <a:xfrm>
            <a:off x="4476523" y="3441700"/>
            <a:ext cx="2984500" cy="609600"/>
          </a:xfrm>
          <a:prstGeom prst="rect">
            <a:avLst/>
          </a:prstGeom>
        </p:spPr>
      </p:pic>
      <p:grpSp>
        <p:nvGrpSpPr>
          <p:cNvPr id="18" name="Group 17"/>
          <p:cNvGrpSpPr/>
          <p:nvPr/>
        </p:nvGrpSpPr>
        <p:grpSpPr>
          <a:xfrm>
            <a:off x="6424669" y="82076"/>
            <a:ext cx="2344949" cy="274320"/>
            <a:chOff x="6424669" y="82076"/>
            <a:chExt cx="2344949" cy="274320"/>
          </a:xfrm>
        </p:grpSpPr>
        <p:pic>
          <p:nvPicPr>
            <p:cNvPr id="19" name="Picture 18" descr="problem.jpg"/>
            <p:cNvPicPr>
              <a:picLocks noChangeAspect="1"/>
            </p:cNvPicPr>
            <p:nvPr/>
          </p:nvPicPr>
          <p:blipFill>
            <a:blip r:embed="rId7">
              <a:duotone>
                <a:prstClr val="black"/>
                <a:schemeClr val="accent1">
                  <a:tint val="45000"/>
                  <a:satMod val="400000"/>
                </a:schemeClr>
              </a:duotone>
              <a:alphaModFix amt="50000"/>
            </a:blip>
            <a:stretch>
              <a:fillRect/>
            </a:stretch>
          </p:blipFill>
          <p:spPr>
            <a:xfrm>
              <a:off x="6424669" y="82076"/>
              <a:ext cx="297322" cy="274320"/>
            </a:xfrm>
            <a:prstGeom prst="rect">
              <a:avLst/>
            </a:prstGeom>
            <a:ln w="19050" cap="sq" cmpd="sng" algn="ctr">
              <a:solidFill>
                <a:srgbClr val="000000"/>
              </a:solidFill>
              <a:prstDash val="solid"/>
              <a:miter lim="800000"/>
              <a:headEnd type="none" w="med" len="med"/>
              <a:tailEnd type="none" w="med" len="med"/>
            </a:ln>
            <a:effectLst>
              <a:innerShdw blurRad="63500" dist="50800" dir="13500000">
                <a:srgbClr val="000000">
                  <a:alpha val="50000"/>
                </a:srgbClr>
              </a:innerShdw>
            </a:effectLst>
          </p:spPr>
        </p:pic>
        <p:pic>
          <p:nvPicPr>
            <p:cNvPr id="20" name="Picture 19" descr="methodology.jpg"/>
            <p:cNvPicPr>
              <a:picLocks noChangeAspect="1"/>
            </p:cNvPicPr>
            <p:nvPr/>
          </p:nvPicPr>
          <p:blipFill>
            <a:blip r:embed="rId8">
              <a:alphaModFix amt="75000"/>
            </a:blip>
            <a:srcRect l="6134" t="3270" r="8435" b="17850"/>
            <a:stretch>
              <a:fillRect/>
            </a:stretch>
          </p:blipFill>
          <p:spPr>
            <a:xfrm>
              <a:off x="6936496" y="82076"/>
              <a:ext cx="297322" cy="274320"/>
            </a:xfrm>
            <a:prstGeom prst="rect">
              <a:avLst/>
            </a:prstGeom>
            <a:ln w="19050" cap="sq" cmpd="sng" algn="ctr">
              <a:solidFill>
                <a:srgbClr val="000000"/>
              </a:solidFill>
              <a:prstDash val="solid"/>
              <a:miter lim="800000"/>
              <a:headEnd type="none" w="med" len="med"/>
              <a:tailEnd type="none" w="med" len="med"/>
            </a:ln>
            <a:effectLst>
              <a:outerShdw blurRad="50800" dist="38100" dir="2700000" algn="tl" rotWithShape="0">
                <a:srgbClr val="000000">
                  <a:alpha val="43000"/>
                </a:srgbClr>
              </a:outerShdw>
            </a:effectLst>
          </p:spPr>
        </p:pic>
        <p:pic>
          <p:nvPicPr>
            <p:cNvPr id="21" name="Picture 20" descr="evaluation.jpg"/>
            <p:cNvPicPr>
              <a:picLocks noChangeAspect="1"/>
            </p:cNvPicPr>
            <p:nvPr/>
          </p:nvPicPr>
          <p:blipFill>
            <a:blip r:embed="rId9">
              <a:duotone>
                <a:prstClr val="black"/>
                <a:schemeClr val="accent1">
                  <a:tint val="45000"/>
                  <a:satMod val="400000"/>
                </a:schemeClr>
              </a:duotone>
              <a:alphaModFix amt="50000"/>
            </a:blip>
            <a:srcRect l="8102" r="10580"/>
            <a:stretch>
              <a:fillRect/>
            </a:stretch>
          </p:blipFill>
          <p:spPr>
            <a:xfrm>
              <a:off x="7448323" y="82076"/>
              <a:ext cx="297428" cy="274320"/>
            </a:xfrm>
            <a:prstGeom prst="rect">
              <a:avLst/>
            </a:prstGeom>
            <a:ln w="19050" cap="sq" cmpd="sng" algn="ctr">
              <a:solidFill>
                <a:srgbClr val="000000"/>
              </a:solidFill>
              <a:prstDash val="solid"/>
              <a:miter lim="800000"/>
              <a:headEnd type="none" w="med" len="med"/>
              <a:tailEnd type="none" w="med" len="med"/>
            </a:ln>
            <a:effectLst>
              <a:innerShdw blurRad="63500" dist="50800" dir="13500000">
                <a:srgbClr val="000000">
                  <a:alpha val="50000"/>
                </a:srgbClr>
              </a:innerShdw>
            </a:effectLst>
          </p:spPr>
        </p:pic>
        <p:pic>
          <p:nvPicPr>
            <p:cNvPr id="22" name="Picture 21" descr="data.jpg"/>
            <p:cNvPicPr>
              <a:picLocks noChangeAspect="1"/>
            </p:cNvPicPr>
            <p:nvPr/>
          </p:nvPicPr>
          <p:blipFill>
            <a:blip r:embed="rId10">
              <a:duotone>
                <a:prstClr val="black"/>
                <a:schemeClr val="accent1">
                  <a:tint val="45000"/>
                  <a:satMod val="400000"/>
                </a:schemeClr>
              </a:duotone>
              <a:alphaModFix amt="50000"/>
            </a:blip>
            <a:srcRect t="4292" b="11712"/>
            <a:stretch>
              <a:fillRect/>
            </a:stretch>
          </p:blipFill>
          <p:spPr>
            <a:xfrm>
              <a:off x="7960256" y="82076"/>
              <a:ext cx="297428" cy="274320"/>
            </a:xfrm>
            <a:prstGeom prst="rect">
              <a:avLst/>
            </a:prstGeom>
            <a:ln w="19050" cap="sq" cmpd="sng" algn="ctr">
              <a:solidFill>
                <a:srgbClr val="000000"/>
              </a:solidFill>
              <a:prstDash val="solid"/>
              <a:miter lim="800000"/>
              <a:headEnd type="none" w="med" len="med"/>
              <a:tailEnd type="none" w="med" len="med"/>
            </a:ln>
            <a:effectLst>
              <a:innerShdw blurRad="63500" dist="50800" dir="13500000">
                <a:srgbClr val="000000">
                  <a:alpha val="50000"/>
                </a:srgbClr>
              </a:innerShdw>
            </a:effectLst>
          </p:spPr>
        </p:pic>
        <p:pic>
          <p:nvPicPr>
            <p:cNvPr id="25" name="Picture 24" descr="books.jpg">
              <a:hlinkClick r:id="" action="ppaction://noaction"/>
            </p:cNvPr>
            <p:cNvPicPr>
              <a:picLocks noChangeAspect="1"/>
            </p:cNvPicPr>
            <p:nvPr/>
          </p:nvPicPr>
          <p:blipFill>
            <a:blip r:embed="rId11">
              <a:duotone>
                <a:prstClr val="black"/>
                <a:schemeClr val="accent1">
                  <a:tint val="45000"/>
                  <a:satMod val="400000"/>
                </a:schemeClr>
              </a:duotone>
              <a:alphaModFix amt="50000"/>
            </a:blip>
            <a:srcRect t="5691" b="5691"/>
            <a:stretch>
              <a:fillRect/>
            </a:stretch>
          </p:blipFill>
          <p:spPr>
            <a:xfrm>
              <a:off x="8472190" y="82076"/>
              <a:ext cx="297428" cy="274320"/>
            </a:xfrm>
            <a:prstGeom prst="rect">
              <a:avLst/>
            </a:prstGeom>
            <a:ln w="19050" cap="sq" cmpd="sng" algn="ctr">
              <a:solidFill>
                <a:srgbClr val="000000"/>
              </a:solidFill>
              <a:prstDash val="solid"/>
              <a:miter lim="800000"/>
              <a:headEnd type="none" w="med" len="med"/>
              <a:tailEnd type="none" w="med" len="med"/>
            </a:ln>
            <a:effectLst>
              <a:innerShdw blurRad="63500" dist="50800" dir="13500000">
                <a:srgbClr val="000000">
                  <a:alpha val="50000"/>
                </a:srgbClr>
              </a:innerShdw>
            </a:effectLst>
          </p:spPr>
        </p:pic>
      </p:gr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wipe(left)">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wipe(left)">
                                      <p:cBhvr>
                                        <p:cTn id="15" dur="500"/>
                                        <p:tgtEl>
                                          <p:spTgt spid="3">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fade">
                                      <p:cBhvr>
                                        <p:cTn id="18" dur="500"/>
                                        <p:tgtEl>
                                          <p:spTgt spid="23"/>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animEffect transition="in" filter="wipe(left)">
                                      <p:cBhvr>
                                        <p:cTn id="23" dur="500"/>
                                        <p:tgtEl>
                                          <p:spTgt spid="3">
                                            <p:txEl>
                                              <p:pRg st="5" end="5"/>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24"/>
                                        </p:tgtEl>
                                        <p:attrNameLst>
                                          <p:attrName>style.visibility</p:attrName>
                                        </p:attrNameLst>
                                      </p:cBhvr>
                                      <p:to>
                                        <p:strVal val="visible"/>
                                      </p:to>
                                    </p:set>
                                    <p:animEffect transition="in" filter="fade">
                                      <p:cBhvr>
                                        <p:cTn id="26" dur="500"/>
                                        <p:tgtEl>
                                          <p:spTgt spid="24"/>
                                        </p:tgtEl>
                                      </p:cBhvr>
                                    </p:animEffect>
                                  </p:childTnLst>
                                </p:cTn>
                              </p:par>
                              <p:par>
                                <p:cTn id="27" presetID="22" presetClass="entr" presetSubtype="8"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wipe(left)">
                                      <p:cBhvr>
                                        <p:cTn id="29"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Sentence Co-occurrence with Deleted Interpolation</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Cannot estimate probability of trigrams reliably from the corpus, so we estimate probability as linear interpolation of unigrams, bigrams, trigrams.</a:t>
            </a:r>
          </a:p>
          <a:p>
            <a:r>
              <a:rPr lang="en-US" dirty="0" smtClean="0"/>
              <a:t>Define maximum likelihood probabilities     based on relative frequencies:</a:t>
            </a:r>
          </a:p>
          <a:p>
            <a:endParaRPr lang="en-US" dirty="0" smtClean="0"/>
          </a:p>
          <a:p>
            <a:endParaRPr lang="en-US" dirty="0" smtClean="0"/>
          </a:p>
          <a:p>
            <a:endParaRPr lang="en-US" dirty="0" smtClean="0"/>
          </a:p>
          <a:p>
            <a:endParaRPr lang="en-US" dirty="0" smtClean="0"/>
          </a:p>
          <a:p>
            <a:pPr lvl="1"/>
            <a:r>
              <a:rPr lang="en-US" dirty="0" smtClean="0"/>
              <a:t>N = total number of tokens in the corpus</a:t>
            </a:r>
          </a:p>
          <a:p>
            <a:pPr lvl="1"/>
            <a:r>
              <a:rPr lang="en-US" i="1" dirty="0" err="1" smtClean="0"/>
              <a:t>f</a:t>
            </a:r>
            <a:r>
              <a:rPr lang="en-US" dirty="0" err="1" smtClean="0"/>
              <a:t>(</a:t>
            </a:r>
            <a:r>
              <a:rPr lang="en-US" i="1" dirty="0" err="1" smtClean="0"/>
              <a:t>m</a:t>
            </a:r>
            <a:r>
              <a:rPr lang="en-US" dirty="0" smtClean="0"/>
              <a:t>, </a:t>
            </a:r>
            <a:r>
              <a:rPr lang="en-US" i="1" dirty="0" smtClean="0"/>
              <a:t>activity</a:t>
            </a:r>
            <a:r>
              <a:rPr lang="en-US" dirty="0" smtClean="0"/>
              <a:t>) = number of sentences containing both </a:t>
            </a:r>
            <a:r>
              <a:rPr lang="en-US" i="1" dirty="0" err="1" smtClean="0"/>
              <a:t>m</a:t>
            </a:r>
            <a:r>
              <a:rPr lang="en-US" i="1" dirty="0" smtClean="0"/>
              <a:t> </a:t>
            </a:r>
            <a:r>
              <a:rPr lang="en-US" dirty="0" smtClean="0"/>
              <a:t>as an adjective and </a:t>
            </a:r>
            <a:r>
              <a:rPr lang="en-US" i="1" dirty="0" smtClean="0"/>
              <a:t>activity </a:t>
            </a:r>
            <a:r>
              <a:rPr lang="en-US" dirty="0" smtClean="0"/>
              <a:t>as a verb</a:t>
            </a:r>
          </a:p>
          <a:p>
            <a:endParaRPr lang="en-US" dirty="0" smtClean="0"/>
          </a:p>
          <a:p>
            <a:r>
              <a:rPr lang="en-US" dirty="0" smtClean="0"/>
              <a:t>Use deleted interpolation to estimate lambdas.</a:t>
            </a:r>
          </a:p>
          <a:p>
            <a:r>
              <a:rPr lang="en-US" dirty="0" smtClean="0"/>
              <a:t>160 trigram probabilities for each query </a:t>
            </a:r>
            <a:r>
              <a:rPr lang="en-US" dirty="0" err="1" smtClean="0"/>
              <a:t>tuple</a:t>
            </a:r>
            <a:r>
              <a:rPr lang="en-US" dirty="0" smtClean="0"/>
              <a:t>, </a:t>
            </a:r>
            <a:r>
              <a:rPr lang="en-US" dirty="0" smtClean="0">
                <a:sym typeface="Wingdings"/>
              </a:rPr>
              <a:t>average across all query </a:t>
            </a:r>
            <a:r>
              <a:rPr lang="en-US" dirty="0" err="1" smtClean="0">
                <a:sym typeface="Wingdings"/>
              </a:rPr>
              <a:t>tuples</a:t>
            </a:r>
            <a:r>
              <a:rPr lang="en-US" dirty="0" smtClean="0">
                <a:sym typeface="Wingdings"/>
              </a:rPr>
              <a:t> and prune to yield final response distribution.</a:t>
            </a:r>
            <a:endParaRPr lang="en-US" dirty="0" smtClean="0"/>
          </a:p>
          <a:p>
            <a:endParaRPr lang="en-US" dirty="0" smtClean="0"/>
          </a:p>
          <a:p>
            <a:endParaRPr lang="en-US" dirty="0" smtClean="0"/>
          </a:p>
          <a:p>
            <a:endParaRPr lang="en-US" dirty="0" smtClean="0"/>
          </a:p>
          <a:p>
            <a:endParaRPr lang="en-US" dirty="0" smtClean="0"/>
          </a:p>
          <a:p>
            <a:pPr>
              <a:buNone/>
            </a:pPr>
            <a:endParaRPr lang="en-US" dirty="0" smtClean="0"/>
          </a:p>
          <a:p>
            <a:pPr>
              <a:buNone/>
            </a:pPr>
            <a:endParaRPr lang="en-US" dirty="0" smtClean="0"/>
          </a:p>
        </p:txBody>
      </p:sp>
      <p:sp>
        <p:nvSpPr>
          <p:cNvPr id="4" name="Date Placeholder 3"/>
          <p:cNvSpPr>
            <a:spLocks noGrp="1"/>
          </p:cNvSpPr>
          <p:nvPr>
            <p:ph type="dt" sz="half" idx="10"/>
          </p:nvPr>
        </p:nvSpPr>
        <p:spPr/>
        <p:txBody>
          <a:bodyPr/>
          <a:lstStyle/>
          <a:p>
            <a:r>
              <a:rPr lang="en-US" smtClean="0"/>
              <a:t>August 24, 2014</a:t>
            </a:r>
            <a:endParaRPr lang="en-US"/>
          </a:p>
        </p:txBody>
      </p:sp>
      <p:sp>
        <p:nvSpPr>
          <p:cNvPr id="5" name="Footer Placeholder 4"/>
          <p:cNvSpPr>
            <a:spLocks noGrp="1"/>
          </p:cNvSpPr>
          <p:nvPr>
            <p:ph type="ftr" sz="quarter" idx="11"/>
          </p:nvPr>
        </p:nvSpPr>
        <p:spPr/>
        <p:txBody>
          <a:bodyPr/>
          <a:lstStyle/>
          <a:p>
            <a:r>
              <a:rPr lang="en-US" smtClean="0"/>
              <a:t>*SEM 2014, Dublin</a:t>
            </a:r>
            <a:endParaRPr lang="en-US"/>
          </a:p>
        </p:txBody>
      </p:sp>
      <p:sp>
        <p:nvSpPr>
          <p:cNvPr id="6" name="Slide Number Placeholder 5"/>
          <p:cNvSpPr>
            <a:spLocks noGrp="1"/>
          </p:cNvSpPr>
          <p:nvPr>
            <p:ph type="sldNum" sz="quarter" idx="12"/>
          </p:nvPr>
        </p:nvSpPr>
        <p:spPr/>
        <p:txBody>
          <a:bodyPr/>
          <a:lstStyle/>
          <a:p>
            <a:fld id="{D251BFE7-20A4-0B42-889B-682D60CD3310}" type="slidenum">
              <a:rPr lang="en-US" smtClean="0"/>
              <a:pPr/>
              <a:t>17</a:t>
            </a:fld>
            <a:endParaRPr lang="en-US" dirty="0"/>
          </a:p>
        </p:txBody>
      </p:sp>
      <p:pic>
        <p:nvPicPr>
          <p:cNvPr id="10" name="Picture 9" descr="latex-image-1.pdf"/>
          <p:cNvPicPr>
            <a:picLocks noChangeAspect="1"/>
          </p:cNvPicPr>
          <p:nvPr/>
        </p:nvPicPr>
        <mc:AlternateContent xmlns:ma="http://schemas.microsoft.com/office/mac/drawingml/2008/main">
          <mc:Choice Requires="ma">
            <p:blipFill>
              <a:blip r:embed="rId3"/>
              <a:stretch>
                <a:fillRect/>
              </a:stretch>
            </p:blipFill>
          </mc:Choice>
          <mc:Fallback xmlns:ma="http://schemas.microsoft.com/office/mac/drawingml/2008/main" xmlns="" xmlns:a="http://schemas.openxmlformats.org/drawingml/2006/main" xmlns:r="http://schemas.openxmlformats.org/officeDocument/2006/relationships" xmlns:mc="http://schemas.openxmlformats.org/markup-compatibility/2006" xmlns:mv="urn:schemas-microsoft-com:mac:vml" xmlns:p="http://schemas.openxmlformats.org/presentationml/2006/main">
            <p:blipFill>
              <a:blip r:embed="rId4"/>
              <a:stretch>
                <a:fillRect/>
              </a:stretch>
            </p:blipFill>
          </mc:Fallback>
        </mc:AlternateContent>
        <p:spPr>
          <a:xfrm>
            <a:off x="1758950" y="2482088"/>
            <a:ext cx="5651500" cy="1562100"/>
          </a:xfrm>
          <a:prstGeom prst="rect">
            <a:avLst/>
          </a:prstGeom>
        </p:spPr>
      </p:pic>
      <p:pic>
        <p:nvPicPr>
          <p:cNvPr id="18" name="Picture 17" descr="latex-image-1.pdf"/>
          <p:cNvPicPr>
            <a:picLocks noChangeAspect="1"/>
          </p:cNvPicPr>
          <p:nvPr/>
        </p:nvPicPr>
        <mc:AlternateContent xmlns:ma="http://schemas.microsoft.com/office/mac/drawingml/2008/main">
          <mc:Choice Requires="ma">
            <p:blipFill>
              <a:blip r:embed="rId5"/>
              <a:stretch>
                <a:fillRect/>
              </a:stretch>
            </p:blipFill>
          </mc:Choice>
          <mc:Fallback xmlns:ma="http://schemas.microsoft.com/office/mac/drawingml/2008/main" xmlns="" xmlns:a="http://schemas.openxmlformats.org/drawingml/2006/main" xmlns:r="http://schemas.openxmlformats.org/officeDocument/2006/relationships" xmlns:mc="http://schemas.openxmlformats.org/markup-compatibility/2006" xmlns:mv="urn:schemas-microsoft-com:mac:vml" xmlns:p="http://schemas.openxmlformats.org/presentationml/2006/main">
            <p:blipFill>
              <a:blip r:embed="rId6"/>
              <a:stretch>
                <a:fillRect/>
              </a:stretch>
            </p:blipFill>
          </mc:Fallback>
        </mc:AlternateContent>
        <p:spPr>
          <a:xfrm>
            <a:off x="828675" y="4813300"/>
            <a:ext cx="7480300" cy="254000"/>
          </a:xfrm>
          <a:prstGeom prst="rect">
            <a:avLst/>
          </a:prstGeom>
        </p:spPr>
      </p:pic>
      <p:pic>
        <p:nvPicPr>
          <p:cNvPr id="20" name="Picture 19" descr="latex-image-1.pdf"/>
          <p:cNvPicPr>
            <a:picLocks noChangeAspect="1"/>
          </p:cNvPicPr>
          <p:nvPr/>
        </p:nvPicPr>
        <mc:AlternateContent xmlns:ma="http://schemas.microsoft.com/office/mac/drawingml/2008/main">
          <mc:Choice Requires="ma">
            <p:blipFill>
              <a:blip r:embed="rId7"/>
              <a:stretch>
                <a:fillRect/>
              </a:stretch>
            </p:blipFill>
          </mc:Choice>
          <mc:Fallback xmlns:ma="http://schemas.microsoft.com/office/mac/drawingml/2008/main" xmlns="" xmlns:a="http://schemas.openxmlformats.org/drawingml/2006/main" xmlns:r="http://schemas.openxmlformats.org/officeDocument/2006/relationships" xmlns:mc="http://schemas.openxmlformats.org/markup-compatibility/2006" xmlns:mv="urn:schemas-microsoft-com:mac:vml" xmlns:p="http://schemas.openxmlformats.org/presentationml/2006/main">
            <p:blipFill>
              <a:blip r:embed="rId8"/>
              <a:stretch>
                <a:fillRect/>
              </a:stretch>
            </p:blipFill>
          </mc:Fallback>
        </mc:AlternateContent>
        <p:spPr>
          <a:xfrm>
            <a:off x="4889500" y="2189988"/>
            <a:ext cx="152400" cy="203200"/>
          </a:xfrm>
          <a:prstGeom prst="rect">
            <a:avLst/>
          </a:prstGeom>
        </p:spPr>
      </p:pic>
      <p:grpSp>
        <p:nvGrpSpPr>
          <p:cNvPr id="19" name="Group 18"/>
          <p:cNvGrpSpPr/>
          <p:nvPr/>
        </p:nvGrpSpPr>
        <p:grpSpPr>
          <a:xfrm>
            <a:off x="6424669" y="82076"/>
            <a:ext cx="2344949" cy="274320"/>
            <a:chOff x="6424669" y="82076"/>
            <a:chExt cx="2344949" cy="274320"/>
          </a:xfrm>
        </p:grpSpPr>
        <p:pic>
          <p:nvPicPr>
            <p:cNvPr id="21" name="Picture 20" descr="problem.jpg"/>
            <p:cNvPicPr>
              <a:picLocks noChangeAspect="1"/>
            </p:cNvPicPr>
            <p:nvPr/>
          </p:nvPicPr>
          <p:blipFill>
            <a:blip r:embed="rId9">
              <a:duotone>
                <a:prstClr val="black"/>
                <a:schemeClr val="accent1">
                  <a:tint val="45000"/>
                  <a:satMod val="400000"/>
                </a:schemeClr>
              </a:duotone>
              <a:alphaModFix amt="50000"/>
            </a:blip>
            <a:stretch>
              <a:fillRect/>
            </a:stretch>
          </p:blipFill>
          <p:spPr>
            <a:xfrm>
              <a:off x="6424669" y="82076"/>
              <a:ext cx="297322" cy="274320"/>
            </a:xfrm>
            <a:prstGeom prst="rect">
              <a:avLst/>
            </a:prstGeom>
            <a:ln w="19050" cap="sq" cmpd="sng" algn="ctr">
              <a:solidFill>
                <a:srgbClr val="000000"/>
              </a:solidFill>
              <a:prstDash val="solid"/>
              <a:miter lim="800000"/>
              <a:headEnd type="none" w="med" len="med"/>
              <a:tailEnd type="none" w="med" len="med"/>
            </a:ln>
            <a:effectLst>
              <a:innerShdw blurRad="63500" dist="50800" dir="13500000">
                <a:srgbClr val="000000">
                  <a:alpha val="50000"/>
                </a:srgbClr>
              </a:innerShdw>
            </a:effectLst>
          </p:spPr>
        </p:pic>
        <p:pic>
          <p:nvPicPr>
            <p:cNvPr id="22" name="Picture 21" descr="methodology.jpg"/>
            <p:cNvPicPr>
              <a:picLocks noChangeAspect="1"/>
            </p:cNvPicPr>
            <p:nvPr/>
          </p:nvPicPr>
          <p:blipFill>
            <a:blip r:embed="rId10">
              <a:alphaModFix amt="75000"/>
            </a:blip>
            <a:srcRect l="6134" t="3270" r="8435" b="17850"/>
            <a:stretch>
              <a:fillRect/>
            </a:stretch>
          </p:blipFill>
          <p:spPr>
            <a:xfrm>
              <a:off x="6936496" y="82076"/>
              <a:ext cx="297322" cy="274320"/>
            </a:xfrm>
            <a:prstGeom prst="rect">
              <a:avLst/>
            </a:prstGeom>
            <a:ln w="19050" cap="sq" cmpd="sng" algn="ctr">
              <a:solidFill>
                <a:srgbClr val="000000"/>
              </a:solidFill>
              <a:prstDash val="solid"/>
              <a:miter lim="800000"/>
              <a:headEnd type="none" w="med" len="med"/>
              <a:tailEnd type="none" w="med" len="med"/>
            </a:ln>
            <a:effectLst>
              <a:outerShdw blurRad="50800" dist="38100" dir="2700000" algn="tl" rotWithShape="0">
                <a:srgbClr val="000000">
                  <a:alpha val="43000"/>
                </a:srgbClr>
              </a:outerShdw>
            </a:effectLst>
          </p:spPr>
        </p:pic>
        <p:pic>
          <p:nvPicPr>
            <p:cNvPr id="23" name="Picture 22" descr="evaluation.jpg"/>
            <p:cNvPicPr>
              <a:picLocks noChangeAspect="1"/>
            </p:cNvPicPr>
            <p:nvPr/>
          </p:nvPicPr>
          <p:blipFill>
            <a:blip r:embed="rId11">
              <a:duotone>
                <a:prstClr val="black"/>
                <a:schemeClr val="accent1">
                  <a:tint val="45000"/>
                  <a:satMod val="400000"/>
                </a:schemeClr>
              </a:duotone>
              <a:alphaModFix amt="50000"/>
            </a:blip>
            <a:srcRect l="8102" r="10580"/>
            <a:stretch>
              <a:fillRect/>
            </a:stretch>
          </p:blipFill>
          <p:spPr>
            <a:xfrm>
              <a:off x="7448323" y="82076"/>
              <a:ext cx="297428" cy="274320"/>
            </a:xfrm>
            <a:prstGeom prst="rect">
              <a:avLst/>
            </a:prstGeom>
            <a:ln w="19050" cap="sq" cmpd="sng" algn="ctr">
              <a:solidFill>
                <a:srgbClr val="000000"/>
              </a:solidFill>
              <a:prstDash val="solid"/>
              <a:miter lim="800000"/>
              <a:headEnd type="none" w="med" len="med"/>
              <a:tailEnd type="none" w="med" len="med"/>
            </a:ln>
            <a:effectLst>
              <a:innerShdw blurRad="63500" dist="50800" dir="13500000">
                <a:srgbClr val="000000">
                  <a:alpha val="50000"/>
                </a:srgbClr>
              </a:innerShdw>
            </a:effectLst>
          </p:spPr>
        </p:pic>
        <p:pic>
          <p:nvPicPr>
            <p:cNvPr id="24" name="Picture 23" descr="data.jpg"/>
            <p:cNvPicPr>
              <a:picLocks noChangeAspect="1"/>
            </p:cNvPicPr>
            <p:nvPr/>
          </p:nvPicPr>
          <p:blipFill>
            <a:blip r:embed="rId12">
              <a:duotone>
                <a:prstClr val="black"/>
                <a:schemeClr val="accent1">
                  <a:tint val="45000"/>
                  <a:satMod val="400000"/>
                </a:schemeClr>
              </a:duotone>
              <a:alphaModFix amt="50000"/>
            </a:blip>
            <a:srcRect t="4292" b="11712"/>
            <a:stretch>
              <a:fillRect/>
            </a:stretch>
          </p:blipFill>
          <p:spPr>
            <a:xfrm>
              <a:off x="7960256" y="82076"/>
              <a:ext cx="297428" cy="274320"/>
            </a:xfrm>
            <a:prstGeom prst="rect">
              <a:avLst/>
            </a:prstGeom>
            <a:ln w="19050" cap="sq" cmpd="sng" algn="ctr">
              <a:solidFill>
                <a:srgbClr val="000000"/>
              </a:solidFill>
              <a:prstDash val="solid"/>
              <a:miter lim="800000"/>
              <a:headEnd type="none" w="med" len="med"/>
              <a:tailEnd type="none" w="med" len="med"/>
            </a:ln>
            <a:effectLst>
              <a:innerShdw blurRad="63500" dist="50800" dir="13500000">
                <a:srgbClr val="000000">
                  <a:alpha val="50000"/>
                </a:srgbClr>
              </a:innerShdw>
            </a:effectLst>
          </p:spPr>
        </p:pic>
        <p:pic>
          <p:nvPicPr>
            <p:cNvPr id="25" name="Picture 24" descr="books.jpg">
              <a:hlinkClick r:id="" action="ppaction://noaction"/>
            </p:cNvPr>
            <p:cNvPicPr>
              <a:picLocks noChangeAspect="1"/>
            </p:cNvPicPr>
            <p:nvPr/>
          </p:nvPicPr>
          <p:blipFill>
            <a:blip r:embed="rId13">
              <a:duotone>
                <a:prstClr val="black"/>
                <a:schemeClr val="accent1">
                  <a:tint val="45000"/>
                  <a:satMod val="400000"/>
                </a:schemeClr>
              </a:duotone>
              <a:alphaModFix amt="50000"/>
            </a:blip>
            <a:srcRect t="5691" b="5691"/>
            <a:stretch>
              <a:fillRect/>
            </a:stretch>
          </p:blipFill>
          <p:spPr>
            <a:xfrm>
              <a:off x="8472190" y="82076"/>
              <a:ext cx="297428" cy="274320"/>
            </a:xfrm>
            <a:prstGeom prst="rect">
              <a:avLst/>
            </a:prstGeom>
            <a:ln w="19050" cap="sq" cmpd="sng" algn="ctr">
              <a:solidFill>
                <a:srgbClr val="000000"/>
              </a:solidFill>
              <a:prstDash val="solid"/>
              <a:miter lim="800000"/>
              <a:headEnd type="none" w="med" len="med"/>
              <a:tailEnd type="none" w="med" len="med"/>
            </a:ln>
            <a:effectLst>
              <a:innerShdw blurRad="63500" dist="50800" dir="13500000">
                <a:srgbClr val="000000">
                  <a:alpha val="50000"/>
                </a:srgbClr>
              </a:innerShdw>
            </a:effectLst>
          </p:spPr>
        </p:pic>
      </p:grpSp>
    </p:spTree>
  </p:cSld>
  <p:clrMapOvr>
    <a:masterClrMapping/>
  </p:clrMapOvr>
  <p:transition spd="med"/>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Event-centric with Deleted Interpolation</a:t>
            </a:r>
            <a:endParaRPr lang="en-US" dirty="0"/>
          </a:p>
        </p:txBody>
      </p:sp>
      <p:sp>
        <p:nvSpPr>
          <p:cNvPr id="3" name="Content Placeholder 2"/>
          <p:cNvSpPr>
            <a:spLocks noGrp="1"/>
          </p:cNvSpPr>
          <p:nvPr>
            <p:ph idx="1"/>
          </p:nvPr>
        </p:nvSpPr>
        <p:spPr/>
        <p:txBody>
          <a:bodyPr/>
          <a:lstStyle/>
          <a:p>
            <a:r>
              <a:rPr lang="en-US" b="1" dirty="0" smtClean="0"/>
              <a:t>Idea: </a:t>
            </a:r>
            <a:r>
              <a:rPr lang="en-US" dirty="0" smtClean="0"/>
              <a:t>Identify the event + its participants in the relevant sentences </a:t>
            </a:r>
            <a:r>
              <a:rPr lang="en-US" dirty="0" smtClean="0">
                <a:sym typeface="Wingdings"/>
              </a:rPr>
              <a:t>and </a:t>
            </a:r>
            <a:r>
              <a:rPr lang="en-US" dirty="0" smtClean="0"/>
              <a:t>focus only on the mental states of event participants.</a:t>
            </a:r>
          </a:p>
          <a:p>
            <a:endParaRPr lang="en-US" b="1" dirty="0" smtClean="0"/>
          </a:p>
          <a:p>
            <a:r>
              <a:rPr lang="en-US" dirty="0" smtClean="0"/>
              <a:t>A smarter, more robust, way to find collocating mental states for joint frequency estimation.</a:t>
            </a:r>
          </a:p>
          <a:p>
            <a:pPr lvl="1"/>
            <a:r>
              <a:rPr lang="en-US" dirty="0" smtClean="0"/>
              <a:t>Go beyond sentence boundary.</a:t>
            </a:r>
          </a:p>
          <a:p>
            <a:pPr lvl="1"/>
            <a:r>
              <a:rPr lang="en-US" dirty="0" smtClean="0"/>
              <a:t>Focus on mental states of participants.</a:t>
            </a:r>
          </a:p>
          <a:p>
            <a:pPr>
              <a:buNone/>
            </a:pPr>
            <a:endParaRPr lang="en-US" dirty="0"/>
          </a:p>
        </p:txBody>
      </p:sp>
      <p:sp>
        <p:nvSpPr>
          <p:cNvPr id="4" name="Date Placeholder 3"/>
          <p:cNvSpPr>
            <a:spLocks noGrp="1"/>
          </p:cNvSpPr>
          <p:nvPr>
            <p:ph type="dt" sz="half" idx="10"/>
          </p:nvPr>
        </p:nvSpPr>
        <p:spPr/>
        <p:txBody>
          <a:bodyPr/>
          <a:lstStyle/>
          <a:p>
            <a:r>
              <a:rPr lang="en-US" smtClean="0"/>
              <a:t>August 24, 2014</a:t>
            </a:r>
            <a:endParaRPr lang="en-US"/>
          </a:p>
        </p:txBody>
      </p:sp>
      <p:sp>
        <p:nvSpPr>
          <p:cNvPr id="5" name="Footer Placeholder 4"/>
          <p:cNvSpPr>
            <a:spLocks noGrp="1"/>
          </p:cNvSpPr>
          <p:nvPr>
            <p:ph type="ftr" sz="quarter" idx="11"/>
          </p:nvPr>
        </p:nvSpPr>
        <p:spPr/>
        <p:txBody>
          <a:bodyPr/>
          <a:lstStyle/>
          <a:p>
            <a:r>
              <a:rPr lang="en-US" smtClean="0"/>
              <a:t>*SEM 2014, Dublin</a:t>
            </a:r>
            <a:endParaRPr lang="en-US"/>
          </a:p>
        </p:txBody>
      </p:sp>
      <p:sp>
        <p:nvSpPr>
          <p:cNvPr id="6" name="Slide Number Placeholder 5"/>
          <p:cNvSpPr>
            <a:spLocks noGrp="1"/>
          </p:cNvSpPr>
          <p:nvPr>
            <p:ph type="sldNum" sz="quarter" idx="12"/>
          </p:nvPr>
        </p:nvSpPr>
        <p:spPr/>
        <p:txBody>
          <a:bodyPr/>
          <a:lstStyle/>
          <a:p>
            <a:fld id="{D251BFE7-20A4-0B42-889B-682D60CD3310}" type="slidenum">
              <a:rPr lang="en-US" smtClean="0"/>
              <a:pPr/>
              <a:t>18</a:t>
            </a:fld>
            <a:endParaRPr lang="en-US" dirty="0"/>
          </a:p>
        </p:txBody>
      </p:sp>
      <p:grpSp>
        <p:nvGrpSpPr>
          <p:cNvPr id="13" name="Group 12"/>
          <p:cNvGrpSpPr/>
          <p:nvPr/>
        </p:nvGrpSpPr>
        <p:grpSpPr>
          <a:xfrm>
            <a:off x="6424669" y="82076"/>
            <a:ext cx="2344949" cy="274320"/>
            <a:chOff x="6424669" y="82076"/>
            <a:chExt cx="2344949" cy="274320"/>
          </a:xfrm>
        </p:grpSpPr>
        <p:pic>
          <p:nvPicPr>
            <p:cNvPr id="14" name="Picture 13" descr="problem.jpg"/>
            <p:cNvPicPr>
              <a:picLocks noChangeAspect="1"/>
            </p:cNvPicPr>
            <p:nvPr/>
          </p:nvPicPr>
          <p:blipFill>
            <a:blip r:embed="rId3">
              <a:duotone>
                <a:prstClr val="black"/>
                <a:schemeClr val="accent1">
                  <a:tint val="45000"/>
                  <a:satMod val="400000"/>
                </a:schemeClr>
              </a:duotone>
              <a:alphaModFix amt="50000"/>
            </a:blip>
            <a:stretch>
              <a:fillRect/>
            </a:stretch>
          </p:blipFill>
          <p:spPr>
            <a:xfrm>
              <a:off x="6424669" y="82076"/>
              <a:ext cx="297322" cy="274320"/>
            </a:xfrm>
            <a:prstGeom prst="rect">
              <a:avLst/>
            </a:prstGeom>
            <a:ln w="19050" cap="sq" cmpd="sng" algn="ctr">
              <a:solidFill>
                <a:srgbClr val="000000"/>
              </a:solidFill>
              <a:prstDash val="solid"/>
              <a:miter lim="800000"/>
              <a:headEnd type="none" w="med" len="med"/>
              <a:tailEnd type="none" w="med" len="med"/>
            </a:ln>
            <a:effectLst>
              <a:innerShdw blurRad="63500" dist="50800" dir="13500000">
                <a:srgbClr val="000000">
                  <a:alpha val="50000"/>
                </a:srgbClr>
              </a:innerShdw>
            </a:effectLst>
          </p:spPr>
        </p:pic>
        <p:pic>
          <p:nvPicPr>
            <p:cNvPr id="15" name="Picture 14" descr="methodology.jpg"/>
            <p:cNvPicPr>
              <a:picLocks noChangeAspect="1"/>
            </p:cNvPicPr>
            <p:nvPr/>
          </p:nvPicPr>
          <p:blipFill>
            <a:blip r:embed="rId4">
              <a:alphaModFix amt="75000"/>
            </a:blip>
            <a:srcRect l="6134" t="3270" r="8435" b="17850"/>
            <a:stretch>
              <a:fillRect/>
            </a:stretch>
          </p:blipFill>
          <p:spPr>
            <a:xfrm>
              <a:off x="6936496" y="82076"/>
              <a:ext cx="297322" cy="274320"/>
            </a:xfrm>
            <a:prstGeom prst="rect">
              <a:avLst/>
            </a:prstGeom>
            <a:ln w="19050" cap="sq" cmpd="sng" algn="ctr">
              <a:solidFill>
                <a:srgbClr val="000000"/>
              </a:solidFill>
              <a:prstDash val="solid"/>
              <a:miter lim="800000"/>
              <a:headEnd type="none" w="med" len="med"/>
              <a:tailEnd type="none" w="med" len="med"/>
            </a:ln>
            <a:effectLst>
              <a:outerShdw blurRad="50800" dist="38100" dir="2700000" algn="tl" rotWithShape="0">
                <a:srgbClr val="000000">
                  <a:alpha val="43000"/>
                </a:srgbClr>
              </a:outerShdw>
            </a:effectLst>
          </p:spPr>
        </p:pic>
        <p:pic>
          <p:nvPicPr>
            <p:cNvPr id="16" name="Picture 15" descr="evaluation.jpg"/>
            <p:cNvPicPr>
              <a:picLocks noChangeAspect="1"/>
            </p:cNvPicPr>
            <p:nvPr/>
          </p:nvPicPr>
          <p:blipFill>
            <a:blip r:embed="rId5">
              <a:duotone>
                <a:prstClr val="black"/>
                <a:schemeClr val="accent1">
                  <a:tint val="45000"/>
                  <a:satMod val="400000"/>
                </a:schemeClr>
              </a:duotone>
              <a:alphaModFix amt="50000"/>
            </a:blip>
            <a:srcRect l="8102" r="10580"/>
            <a:stretch>
              <a:fillRect/>
            </a:stretch>
          </p:blipFill>
          <p:spPr>
            <a:xfrm>
              <a:off x="7448323" y="82076"/>
              <a:ext cx="297428" cy="274320"/>
            </a:xfrm>
            <a:prstGeom prst="rect">
              <a:avLst/>
            </a:prstGeom>
            <a:ln w="19050" cap="sq" cmpd="sng" algn="ctr">
              <a:solidFill>
                <a:srgbClr val="000000"/>
              </a:solidFill>
              <a:prstDash val="solid"/>
              <a:miter lim="800000"/>
              <a:headEnd type="none" w="med" len="med"/>
              <a:tailEnd type="none" w="med" len="med"/>
            </a:ln>
            <a:effectLst>
              <a:innerShdw blurRad="63500" dist="50800" dir="13500000">
                <a:srgbClr val="000000">
                  <a:alpha val="50000"/>
                </a:srgbClr>
              </a:innerShdw>
            </a:effectLst>
          </p:spPr>
        </p:pic>
        <p:pic>
          <p:nvPicPr>
            <p:cNvPr id="17" name="Picture 16" descr="data.jpg"/>
            <p:cNvPicPr>
              <a:picLocks noChangeAspect="1"/>
            </p:cNvPicPr>
            <p:nvPr/>
          </p:nvPicPr>
          <p:blipFill>
            <a:blip r:embed="rId6">
              <a:duotone>
                <a:prstClr val="black"/>
                <a:schemeClr val="accent1">
                  <a:tint val="45000"/>
                  <a:satMod val="400000"/>
                </a:schemeClr>
              </a:duotone>
              <a:alphaModFix amt="50000"/>
            </a:blip>
            <a:srcRect t="4292" b="11712"/>
            <a:stretch>
              <a:fillRect/>
            </a:stretch>
          </p:blipFill>
          <p:spPr>
            <a:xfrm>
              <a:off x="7960256" y="82076"/>
              <a:ext cx="297428" cy="274320"/>
            </a:xfrm>
            <a:prstGeom prst="rect">
              <a:avLst/>
            </a:prstGeom>
            <a:ln w="19050" cap="sq" cmpd="sng" algn="ctr">
              <a:solidFill>
                <a:srgbClr val="000000"/>
              </a:solidFill>
              <a:prstDash val="solid"/>
              <a:miter lim="800000"/>
              <a:headEnd type="none" w="med" len="med"/>
              <a:tailEnd type="none" w="med" len="med"/>
            </a:ln>
            <a:effectLst>
              <a:innerShdw blurRad="63500" dist="50800" dir="13500000">
                <a:srgbClr val="000000">
                  <a:alpha val="50000"/>
                </a:srgbClr>
              </a:innerShdw>
            </a:effectLst>
          </p:spPr>
        </p:pic>
        <p:pic>
          <p:nvPicPr>
            <p:cNvPr id="18" name="Picture 17" descr="books.jpg">
              <a:hlinkClick r:id="" action="ppaction://noaction"/>
            </p:cNvPr>
            <p:cNvPicPr>
              <a:picLocks noChangeAspect="1"/>
            </p:cNvPicPr>
            <p:nvPr/>
          </p:nvPicPr>
          <p:blipFill>
            <a:blip r:embed="rId7">
              <a:duotone>
                <a:prstClr val="black"/>
                <a:schemeClr val="accent1">
                  <a:tint val="45000"/>
                  <a:satMod val="400000"/>
                </a:schemeClr>
              </a:duotone>
              <a:alphaModFix amt="50000"/>
            </a:blip>
            <a:srcRect t="5691" b="5691"/>
            <a:stretch>
              <a:fillRect/>
            </a:stretch>
          </p:blipFill>
          <p:spPr>
            <a:xfrm>
              <a:off x="8472190" y="82076"/>
              <a:ext cx="297428" cy="274320"/>
            </a:xfrm>
            <a:prstGeom prst="rect">
              <a:avLst/>
            </a:prstGeom>
            <a:ln w="19050" cap="sq" cmpd="sng" algn="ctr">
              <a:solidFill>
                <a:srgbClr val="000000"/>
              </a:solidFill>
              <a:prstDash val="solid"/>
              <a:miter lim="800000"/>
              <a:headEnd type="none" w="med" len="med"/>
              <a:tailEnd type="none" w="med" len="med"/>
            </a:ln>
            <a:effectLst>
              <a:innerShdw blurRad="63500" dist="50800" dir="13500000">
                <a:srgbClr val="000000">
                  <a:alpha val="50000"/>
                </a:srgbClr>
              </a:innerShdw>
            </a:effectLst>
          </p:spPr>
        </p:pic>
      </p:gr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wipe(left)">
                                      <p:cBhvr>
                                        <p:cTn id="10" dur="500"/>
                                        <p:tgtEl>
                                          <p:spTgt spid="3">
                                            <p:txEl>
                                              <p:pRg st="2" end="2"/>
                                            </p:txEl>
                                          </p:spTgt>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wipe(left)">
                                      <p:cBhvr>
                                        <p:cTn id="13" dur="500"/>
                                        <p:tgtEl>
                                          <p:spTgt spid="3">
                                            <p:txEl>
                                              <p:pRg st="3" end="3"/>
                                            </p:txEl>
                                          </p:spTgt>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3">
                                            <p:txEl>
                                              <p:pRg st="4" end="4"/>
                                            </p:txEl>
                                          </p:spTgt>
                                        </p:tgtEl>
                                        <p:attrNameLst>
                                          <p:attrName>style.visibility</p:attrName>
                                        </p:attrNameLst>
                                      </p:cBhvr>
                                      <p:to>
                                        <p:strVal val="visible"/>
                                      </p:to>
                                    </p:set>
                                    <p:animEffect transition="in" filter="wipe(left)">
                                      <p:cBhvr>
                                        <p:cTn id="16"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smtClean="0"/>
              <a:t>August 24, 2014</a:t>
            </a:r>
            <a:endParaRPr lang="en-US"/>
          </a:p>
        </p:txBody>
      </p:sp>
      <p:sp>
        <p:nvSpPr>
          <p:cNvPr id="5" name="Footer Placeholder 4"/>
          <p:cNvSpPr>
            <a:spLocks noGrp="1"/>
          </p:cNvSpPr>
          <p:nvPr>
            <p:ph type="ftr" sz="quarter" idx="11"/>
          </p:nvPr>
        </p:nvSpPr>
        <p:spPr/>
        <p:txBody>
          <a:bodyPr/>
          <a:lstStyle/>
          <a:p>
            <a:r>
              <a:rPr lang="en-US" smtClean="0"/>
              <a:t>*SEM 2014, Dublin</a:t>
            </a:r>
            <a:endParaRPr lang="en-US"/>
          </a:p>
        </p:txBody>
      </p:sp>
      <p:sp>
        <p:nvSpPr>
          <p:cNvPr id="6" name="Slide Number Placeholder 5"/>
          <p:cNvSpPr>
            <a:spLocks noGrp="1"/>
          </p:cNvSpPr>
          <p:nvPr>
            <p:ph type="sldNum" sz="quarter" idx="12"/>
          </p:nvPr>
        </p:nvSpPr>
        <p:spPr/>
        <p:txBody>
          <a:bodyPr/>
          <a:lstStyle/>
          <a:p>
            <a:fld id="{D251BFE7-20A4-0B42-889B-682D60CD3310}" type="slidenum">
              <a:rPr lang="en-US" smtClean="0"/>
              <a:pPr/>
              <a:t>19</a:t>
            </a:fld>
            <a:endParaRPr lang="en-US" dirty="0"/>
          </a:p>
        </p:txBody>
      </p:sp>
      <p:sp>
        <p:nvSpPr>
          <p:cNvPr id="35" name="TextBox 34"/>
          <p:cNvSpPr txBox="1"/>
          <p:nvPr/>
        </p:nvSpPr>
        <p:spPr>
          <a:xfrm>
            <a:off x="4886962" y="588295"/>
            <a:ext cx="1954569" cy="369332"/>
          </a:xfrm>
          <a:prstGeom prst="rect">
            <a:avLst/>
          </a:prstGeom>
          <a:noFill/>
          <a:effectLst/>
        </p:spPr>
        <p:txBody>
          <a:bodyPr wrap="none" rtlCol="0" anchor="t">
            <a:spAutoFit/>
          </a:bodyPr>
          <a:lstStyle/>
          <a:p>
            <a:r>
              <a:rPr lang="en-US" b="1" dirty="0" smtClean="0"/>
              <a:t>Example Output</a:t>
            </a:r>
            <a:endParaRPr lang="en-US" b="1" dirty="0"/>
          </a:p>
        </p:txBody>
      </p:sp>
      <p:grpSp>
        <p:nvGrpSpPr>
          <p:cNvPr id="36" name="Group 69"/>
          <p:cNvGrpSpPr/>
          <p:nvPr/>
        </p:nvGrpSpPr>
        <p:grpSpPr>
          <a:xfrm>
            <a:off x="867670" y="588294"/>
            <a:ext cx="2132338" cy="5794813"/>
            <a:chOff x="699127" y="775106"/>
            <a:chExt cx="2132338" cy="5794813"/>
          </a:xfrm>
        </p:grpSpPr>
        <p:sp>
          <p:nvSpPr>
            <p:cNvPr id="48" name="Rectangle 47"/>
            <p:cNvSpPr/>
            <p:nvPr/>
          </p:nvSpPr>
          <p:spPr>
            <a:xfrm>
              <a:off x="699127" y="775106"/>
              <a:ext cx="2132338" cy="5794813"/>
            </a:xfrm>
            <a:prstGeom prst="rect">
              <a:avLst/>
            </a:prstGeom>
            <a:solidFill>
              <a:srgbClr val="6D7D66">
                <a:alpha val="10000"/>
              </a:srgbClr>
            </a:solidFill>
            <a:ln w="38100" cap="rnd" cmpd="sng" algn="ctr">
              <a:solidFill>
                <a:schemeClr val="accent2">
                  <a:lumMod val="20000"/>
                  <a:lumOff val="80000"/>
                </a:schemeClr>
              </a:solidFill>
              <a:prstDash val="solid"/>
              <a:round/>
              <a:headEnd type="none" w="med" len="med"/>
              <a:tailEnd type="none" w="med" len="med"/>
            </a:ln>
            <a:effectLst>
              <a:outerShdw blurRad="50800" dist="38100" dir="2700000" algn="br">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vert="vert270" rtlCol="0" anchor="t" anchorCtr="1"/>
            <a:lstStyle/>
            <a:p>
              <a:pPr algn="ctr"/>
              <a:r>
                <a:rPr lang="en-US" dirty="0" smtClean="0">
                  <a:solidFill>
                    <a:schemeClr val="tx1"/>
                  </a:solidFill>
                </a:rPr>
                <a:t>Event-centric Model</a:t>
              </a:r>
            </a:p>
            <a:p>
              <a:pPr algn="ctr"/>
              <a:endParaRPr lang="en-US" dirty="0">
                <a:solidFill>
                  <a:schemeClr val="tx1"/>
                </a:solidFill>
              </a:endParaRPr>
            </a:p>
          </p:txBody>
        </p:sp>
        <p:grpSp>
          <p:nvGrpSpPr>
            <p:cNvPr id="49" name="Group 68"/>
            <p:cNvGrpSpPr/>
            <p:nvPr/>
          </p:nvGrpSpPr>
          <p:grpSpPr>
            <a:xfrm>
              <a:off x="1394289" y="936356"/>
              <a:ext cx="1093064" cy="5259937"/>
              <a:chOff x="1394289" y="936356"/>
              <a:chExt cx="1093064" cy="5259937"/>
            </a:xfrm>
          </p:grpSpPr>
          <p:cxnSp>
            <p:nvCxnSpPr>
              <p:cNvPr id="50" name="Straight Arrow Connector 49"/>
              <p:cNvCxnSpPr>
                <a:stCxn id="54" idx="2"/>
                <a:endCxn id="51" idx="0"/>
              </p:cNvCxnSpPr>
              <p:nvPr/>
            </p:nvCxnSpPr>
            <p:spPr>
              <a:xfrm rot="16200000" flipH="1">
                <a:off x="1757857" y="5538090"/>
                <a:ext cx="372282" cy="79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51" name="Document 50"/>
              <p:cNvSpPr/>
              <p:nvPr/>
            </p:nvSpPr>
            <p:spPr>
              <a:xfrm>
                <a:off x="1401440" y="5724629"/>
                <a:ext cx="1085911" cy="471664"/>
              </a:xfrm>
              <a:prstGeom prst="flowChartDocumen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000" dirty="0" smtClean="0"/>
                  <a:t>Mental State</a:t>
                </a:r>
                <a:r>
                  <a:rPr lang="en-US" sz="1000" dirty="0"/>
                  <a:t>s</a:t>
                </a:r>
                <a:endParaRPr lang="en-US" sz="1000" dirty="0" smtClean="0"/>
              </a:p>
            </p:txBody>
          </p:sp>
          <p:sp>
            <p:nvSpPr>
              <p:cNvPr id="52" name="Multidocument 51"/>
              <p:cNvSpPr/>
              <p:nvPr/>
            </p:nvSpPr>
            <p:spPr>
              <a:xfrm>
                <a:off x="1397464" y="1972771"/>
                <a:ext cx="1089887" cy="472272"/>
              </a:xfrm>
              <a:prstGeom prst="flowChartMultidocumen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000" dirty="0" smtClean="0"/>
                  <a:t>Participants</a:t>
                </a:r>
                <a:endParaRPr lang="en-US" sz="1000" dirty="0"/>
              </a:p>
            </p:txBody>
          </p:sp>
          <p:sp>
            <p:nvSpPr>
              <p:cNvPr id="53" name="Document 52"/>
              <p:cNvSpPr/>
              <p:nvPr/>
            </p:nvSpPr>
            <p:spPr>
              <a:xfrm>
                <a:off x="1397466" y="3841819"/>
                <a:ext cx="1089887" cy="471664"/>
              </a:xfrm>
              <a:prstGeom prst="flowChartDocumen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000" dirty="0" err="1" smtClean="0"/>
                  <a:t>Corefence</a:t>
                </a:r>
                <a:r>
                  <a:rPr lang="en-US" sz="1000" dirty="0" smtClean="0"/>
                  <a:t> Chains</a:t>
                </a:r>
                <a:endParaRPr lang="en-US" sz="1000" dirty="0"/>
              </a:p>
            </p:txBody>
          </p:sp>
          <p:sp>
            <p:nvSpPr>
              <p:cNvPr id="54" name="Process 53"/>
              <p:cNvSpPr/>
              <p:nvPr/>
            </p:nvSpPr>
            <p:spPr>
              <a:xfrm>
                <a:off x="1399849" y="4649699"/>
                <a:ext cx="1087502" cy="702648"/>
              </a:xfrm>
              <a:prstGeom prst="flowChartProcess">
                <a:avLst/>
              </a:prstGeom>
              <a:ln/>
            </p:spPr>
            <p:style>
              <a:lnRef idx="1">
                <a:schemeClr val="accent2"/>
              </a:lnRef>
              <a:fillRef idx="2">
                <a:schemeClr val="accent2"/>
              </a:fillRef>
              <a:effectRef idx="1">
                <a:schemeClr val="accent2"/>
              </a:effectRef>
              <a:fontRef idx="minor">
                <a:schemeClr val="dk1"/>
              </a:fontRef>
            </p:style>
            <p:txBody>
              <a:bodyPr anchor="ctr"/>
              <a:lstStyle/>
              <a:p>
                <a:pPr algn="ctr"/>
                <a:r>
                  <a:rPr lang="en-US" sz="1000" dirty="0" smtClean="0"/>
                  <a:t>Step 3: </a:t>
                </a:r>
              </a:p>
              <a:p>
                <a:pPr algn="ctr"/>
                <a:r>
                  <a:rPr lang="en-US" sz="1000" dirty="0" smtClean="0"/>
                  <a:t>Mental State Extraction</a:t>
                </a:r>
                <a:endParaRPr lang="en-US" sz="1000" dirty="0"/>
              </a:p>
            </p:txBody>
          </p:sp>
          <p:cxnSp>
            <p:nvCxnSpPr>
              <p:cNvPr id="55" name="Straight Arrow Connector 54"/>
              <p:cNvCxnSpPr>
                <a:stCxn id="60" idx="2"/>
                <a:endCxn id="53" idx="0"/>
              </p:cNvCxnSpPr>
              <p:nvPr/>
            </p:nvCxnSpPr>
            <p:spPr>
              <a:xfrm rot="16200000" flipH="1">
                <a:off x="1753476" y="3652885"/>
                <a:ext cx="376278" cy="159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6" name="Straight Arrow Connector 55"/>
              <p:cNvCxnSpPr>
                <a:stCxn id="53" idx="2"/>
                <a:endCxn id="54" idx="0"/>
              </p:cNvCxnSpPr>
              <p:nvPr/>
            </p:nvCxnSpPr>
            <p:spPr>
              <a:xfrm rot="16200000" flipH="1">
                <a:off x="1759306" y="4465405"/>
                <a:ext cx="367398" cy="119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57" name="Process 56"/>
              <p:cNvSpPr/>
              <p:nvPr/>
            </p:nvSpPr>
            <p:spPr>
              <a:xfrm>
                <a:off x="1397465" y="936356"/>
                <a:ext cx="1089886" cy="702648"/>
              </a:xfrm>
              <a:prstGeom prst="flowChartProcess">
                <a:avLst/>
              </a:prstGeom>
              <a:ln/>
            </p:spPr>
            <p:style>
              <a:lnRef idx="1">
                <a:schemeClr val="accent2"/>
              </a:lnRef>
              <a:fillRef idx="2">
                <a:schemeClr val="accent2"/>
              </a:fillRef>
              <a:effectRef idx="1">
                <a:schemeClr val="accent2"/>
              </a:effectRef>
              <a:fontRef idx="minor">
                <a:schemeClr val="dk1"/>
              </a:fontRef>
            </p:style>
            <p:txBody>
              <a:bodyPr anchor="ctr"/>
              <a:lstStyle/>
              <a:p>
                <a:pPr algn="ctr"/>
                <a:r>
                  <a:rPr lang="en-US" sz="1000" dirty="0" smtClean="0"/>
                  <a:t>Step 1: Participants Identification</a:t>
                </a:r>
              </a:p>
            </p:txBody>
          </p:sp>
          <p:cxnSp>
            <p:nvCxnSpPr>
              <p:cNvPr id="58" name="Straight Arrow Connector 57"/>
              <p:cNvCxnSpPr>
                <a:stCxn id="57" idx="2"/>
              </p:cNvCxnSpPr>
              <p:nvPr/>
            </p:nvCxnSpPr>
            <p:spPr>
              <a:xfrm rot="16200000" flipH="1">
                <a:off x="1783381" y="1798031"/>
                <a:ext cx="320043" cy="19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9" name="Straight Arrow Connector 58"/>
              <p:cNvCxnSpPr>
                <a:endCxn id="60" idx="0"/>
              </p:cNvCxnSpPr>
              <p:nvPr/>
            </p:nvCxnSpPr>
            <p:spPr>
              <a:xfrm rot="5400000">
                <a:off x="1763403" y="2581897"/>
                <a:ext cx="358414" cy="357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60" name="Process 59"/>
              <p:cNvSpPr/>
              <p:nvPr/>
            </p:nvSpPr>
            <p:spPr>
              <a:xfrm>
                <a:off x="1394289" y="2762893"/>
                <a:ext cx="1093062" cy="702648"/>
              </a:xfrm>
              <a:prstGeom prst="flowChartProcess">
                <a:avLst/>
              </a:prstGeom>
              <a:ln/>
            </p:spPr>
            <p:style>
              <a:lnRef idx="1">
                <a:schemeClr val="accent2"/>
              </a:lnRef>
              <a:fillRef idx="2">
                <a:schemeClr val="accent2"/>
              </a:fillRef>
              <a:effectRef idx="1">
                <a:schemeClr val="accent2"/>
              </a:effectRef>
              <a:fontRef idx="minor">
                <a:schemeClr val="dk1"/>
              </a:fontRef>
            </p:style>
            <p:txBody>
              <a:bodyPr anchor="ctr"/>
              <a:lstStyle/>
              <a:p>
                <a:pPr algn="ctr"/>
                <a:r>
                  <a:rPr lang="en-US" sz="1000" dirty="0" smtClean="0"/>
                  <a:t>Step 2: </a:t>
                </a:r>
                <a:r>
                  <a:rPr lang="en-US" sz="1000" dirty="0" err="1" smtClean="0"/>
                  <a:t>Corefence</a:t>
                </a:r>
                <a:r>
                  <a:rPr lang="en-US" sz="1000" dirty="0" smtClean="0"/>
                  <a:t> Resolution</a:t>
                </a:r>
                <a:endParaRPr lang="en-US" sz="1000" dirty="0"/>
              </a:p>
            </p:txBody>
          </p:sp>
        </p:grpSp>
      </p:grpSp>
      <p:grpSp>
        <p:nvGrpSpPr>
          <p:cNvPr id="67" name="Group 66"/>
          <p:cNvGrpSpPr/>
          <p:nvPr/>
        </p:nvGrpSpPr>
        <p:grpSpPr>
          <a:xfrm>
            <a:off x="2799261" y="4717618"/>
            <a:ext cx="5457114" cy="1665489"/>
            <a:chOff x="2799261" y="4717618"/>
            <a:chExt cx="5457114" cy="1665489"/>
          </a:xfrm>
        </p:grpSpPr>
        <p:sp>
          <p:nvSpPr>
            <p:cNvPr id="39" name="Down Arrow 38"/>
            <p:cNvSpPr/>
            <p:nvPr/>
          </p:nvSpPr>
          <p:spPr>
            <a:xfrm rot="5400000" flipV="1">
              <a:off x="2920284" y="5569507"/>
              <a:ext cx="158754" cy="400799"/>
            </a:xfrm>
            <a:prstGeom prst="downArrow">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grpSp>
          <p:nvGrpSpPr>
            <p:cNvPr id="40" name="Group 67"/>
            <p:cNvGrpSpPr/>
            <p:nvPr/>
          </p:nvGrpSpPr>
          <p:grpSpPr>
            <a:xfrm>
              <a:off x="3352459" y="4717618"/>
              <a:ext cx="4903916" cy="1665489"/>
              <a:chOff x="3183916" y="4892779"/>
              <a:chExt cx="4903916" cy="1665489"/>
            </a:xfrm>
          </p:grpSpPr>
          <p:pic>
            <p:nvPicPr>
              <p:cNvPr id="43" name="Picture 42" descr="example-deps.png"/>
              <p:cNvPicPr>
                <a:picLocks noChangeAspect="1"/>
              </p:cNvPicPr>
              <p:nvPr/>
            </p:nvPicPr>
            <p:blipFill>
              <a:blip r:embed="rId3"/>
              <a:srcRect r="44995"/>
              <a:stretch>
                <a:fillRect/>
              </a:stretch>
            </p:blipFill>
            <p:spPr>
              <a:xfrm>
                <a:off x="3183916" y="4892779"/>
                <a:ext cx="4903916" cy="1663700"/>
              </a:xfrm>
              <a:prstGeom prst="rect">
                <a:avLst/>
              </a:prstGeom>
              <a:ln>
                <a:noFill/>
              </a:ln>
              <a:effectLst>
                <a:outerShdw blurRad="292100" dist="139700" dir="2700000" algn="tl" rotWithShape="0">
                  <a:srgbClr val="333333">
                    <a:alpha val="65000"/>
                  </a:srgbClr>
                </a:outerShdw>
              </a:effectLst>
            </p:spPr>
          </p:pic>
          <p:sp>
            <p:nvSpPr>
              <p:cNvPr id="44" name="Rectangle 43"/>
              <p:cNvSpPr/>
              <p:nvPr/>
            </p:nvSpPr>
            <p:spPr>
              <a:xfrm>
                <a:off x="4998254" y="6293092"/>
                <a:ext cx="640080" cy="265176"/>
              </a:xfrm>
              <a:prstGeom prst="rect">
                <a:avLst/>
              </a:prstGeom>
              <a:solidFill>
                <a:srgbClr val="FFFF00">
                  <a:alpha val="20000"/>
                </a:srgbClr>
              </a:solidFill>
              <a:ln w="38100">
                <a:solidFill>
                  <a:srgbClr val="008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nvGrpSpPr>
          <p:cNvPr id="66" name="Group 65"/>
          <p:cNvGrpSpPr/>
          <p:nvPr/>
        </p:nvGrpSpPr>
        <p:grpSpPr>
          <a:xfrm>
            <a:off x="2799260" y="3118387"/>
            <a:ext cx="5477070" cy="1296652"/>
            <a:chOff x="2799260" y="3118387"/>
            <a:chExt cx="5477070" cy="1296652"/>
          </a:xfrm>
        </p:grpSpPr>
        <p:pic>
          <p:nvPicPr>
            <p:cNvPr id="37" name="Picture 36" descr="example-coref.png"/>
            <p:cNvPicPr>
              <a:picLocks noChangeAspect="1"/>
            </p:cNvPicPr>
            <p:nvPr/>
          </p:nvPicPr>
          <p:blipFill>
            <a:blip r:embed="rId4"/>
            <a:srcRect r="44824"/>
            <a:stretch>
              <a:fillRect/>
            </a:stretch>
          </p:blipFill>
          <p:spPr>
            <a:xfrm>
              <a:off x="3352459" y="3118387"/>
              <a:ext cx="4923871" cy="1296652"/>
            </a:xfrm>
            <a:prstGeom prst="rect">
              <a:avLst/>
            </a:prstGeom>
            <a:ln>
              <a:noFill/>
            </a:ln>
            <a:effectLst>
              <a:outerShdw blurRad="292100" dist="139700" dir="2700000" algn="tl" rotWithShape="0">
                <a:srgbClr val="333333">
                  <a:alpha val="65000"/>
                </a:srgbClr>
              </a:outerShdw>
            </a:effectLst>
          </p:spPr>
        </p:pic>
        <p:sp>
          <p:nvSpPr>
            <p:cNvPr id="41" name="Down Arrow 40"/>
            <p:cNvSpPr/>
            <p:nvPr/>
          </p:nvSpPr>
          <p:spPr>
            <a:xfrm rot="5400000" flipV="1">
              <a:off x="2920283" y="3690415"/>
              <a:ext cx="158754" cy="400799"/>
            </a:xfrm>
            <a:prstGeom prst="downArrow">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grpSp>
      <p:grpSp>
        <p:nvGrpSpPr>
          <p:cNvPr id="65" name="Group 64"/>
          <p:cNvGrpSpPr/>
          <p:nvPr/>
        </p:nvGrpSpPr>
        <p:grpSpPr>
          <a:xfrm>
            <a:off x="2799261" y="1125284"/>
            <a:ext cx="5457113" cy="1663699"/>
            <a:chOff x="2799261" y="1125284"/>
            <a:chExt cx="5457113" cy="1663699"/>
          </a:xfrm>
        </p:grpSpPr>
        <p:grpSp>
          <p:nvGrpSpPr>
            <p:cNvPr id="38" name="Group 66"/>
            <p:cNvGrpSpPr/>
            <p:nvPr/>
          </p:nvGrpSpPr>
          <p:grpSpPr>
            <a:xfrm>
              <a:off x="3352458" y="1125284"/>
              <a:ext cx="4903916" cy="1663699"/>
              <a:chOff x="3183916" y="1646926"/>
              <a:chExt cx="3426001" cy="1162302"/>
            </a:xfrm>
          </p:grpSpPr>
          <p:pic>
            <p:nvPicPr>
              <p:cNvPr id="45" name="Picture 44" descr="example-deps.png"/>
              <p:cNvPicPr>
                <a:picLocks noChangeAspect="1"/>
              </p:cNvPicPr>
              <p:nvPr/>
            </p:nvPicPr>
            <p:blipFill>
              <a:blip r:embed="rId3"/>
              <a:srcRect r="44995"/>
              <a:stretch>
                <a:fillRect/>
              </a:stretch>
            </p:blipFill>
            <p:spPr>
              <a:xfrm>
                <a:off x="3183916" y="1646926"/>
                <a:ext cx="3426001" cy="1162302"/>
              </a:xfrm>
              <a:prstGeom prst="rect">
                <a:avLst/>
              </a:prstGeom>
              <a:ln>
                <a:noFill/>
              </a:ln>
              <a:effectLst>
                <a:outerShdw blurRad="292100" dist="139700" dir="2700000" algn="tl" rotWithShape="0">
                  <a:srgbClr val="333333">
                    <a:alpha val="65000"/>
                  </a:srgbClr>
                </a:outerShdw>
              </a:effectLst>
            </p:spPr>
          </p:pic>
          <p:sp>
            <p:nvSpPr>
              <p:cNvPr id="46" name="Rectangle 45"/>
              <p:cNvSpPr/>
              <p:nvPr/>
            </p:nvSpPr>
            <p:spPr>
              <a:xfrm>
                <a:off x="3693394" y="2030053"/>
                <a:ext cx="447176" cy="182880"/>
              </a:xfrm>
              <a:prstGeom prst="rect">
                <a:avLst/>
              </a:prstGeom>
              <a:solidFill>
                <a:srgbClr val="FFFF00">
                  <a:alpha val="20000"/>
                </a:srgbClr>
              </a:solid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Rectangle 46"/>
              <p:cNvSpPr/>
              <p:nvPr/>
            </p:nvSpPr>
            <p:spPr>
              <a:xfrm>
                <a:off x="4775105" y="2030053"/>
                <a:ext cx="370517" cy="182880"/>
              </a:xfrm>
              <a:prstGeom prst="rect">
                <a:avLst/>
              </a:prstGeom>
              <a:solidFill>
                <a:srgbClr val="FFFF00">
                  <a:alpha val="20000"/>
                </a:srgbClr>
              </a:solid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42" name="Down Arrow 41"/>
            <p:cNvSpPr/>
            <p:nvPr/>
          </p:nvSpPr>
          <p:spPr>
            <a:xfrm rot="5400000" flipV="1">
              <a:off x="2920283" y="1752523"/>
              <a:ext cx="158754" cy="400798"/>
            </a:xfrm>
            <a:prstGeom prst="downArrow">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grpSp>
      <p:grpSp>
        <p:nvGrpSpPr>
          <p:cNvPr id="68" name="Group 67"/>
          <p:cNvGrpSpPr/>
          <p:nvPr/>
        </p:nvGrpSpPr>
        <p:grpSpPr>
          <a:xfrm>
            <a:off x="6424669" y="82076"/>
            <a:ext cx="2344949" cy="274320"/>
            <a:chOff x="6424669" y="82076"/>
            <a:chExt cx="2344949" cy="274320"/>
          </a:xfrm>
        </p:grpSpPr>
        <p:pic>
          <p:nvPicPr>
            <p:cNvPr id="69" name="Picture 68" descr="problem.jpg"/>
            <p:cNvPicPr>
              <a:picLocks noChangeAspect="1"/>
            </p:cNvPicPr>
            <p:nvPr/>
          </p:nvPicPr>
          <p:blipFill>
            <a:blip r:embed="rId5">
              <a:duotone>
                <a:prstClr val="black"/>
                <a:schemeClr val="accent1">
                  <a:tint val="45000"/>
                  <a:satMod val="400000"/>
                </a:schemeClr>
              </a:duotone>
              <a:alphaModFix amt="50000"/>
            </a:blip>
            <a:stretch>
              <a:fillRect/>
            </a:stretch>
          </p:blipFill>
          <p:spPr>
            <a:xfrm>
              <a:off x="6424669" y="82076"/>
              <a:ext cx="297322" cy="274320"/>
            </a:xfrm>
            <a:prstGeom prst="rect">
              <a:avLst/>
            </a:prstGeom>
            <a:ln w="19050" cap="sq" cmpd="sng" algn="ctr">
              <a:solidFill>
                <a:srgbClr val="000000"/>
              </a:solidFill>
              <a:prstDash val="solid"/>
              <a:miter lim="800000"/>
              <a:headEnd type="none" w="med" len="med"/>
              <a:tailEnd type="none" w="med" len="med"/>
            </a:ln>
            <a:effectLst>
              <a:innerShdw blurRad="63500" dist="50800" dir="13500000">
                <a:srgbClr val="000000">
                  <a:alpha val="50000"/>
                </a:srgbClr>
              </a:innerShdw>
            </a:effectLst>
          </p:spPr>
        </p:pic>
        <p:pic>
          <p:nvPicPr>
            <p:cNvPr id="70" name="Picture 69" descr="methodology.jpg"/>
            <p:cNvPicPr>
              <a:picLocks noChangeAspect="1"/>
            </p:cNvPicPr>
            <p:nvPr/>
          </p:nvPicPr>
          <p:blipFill>
            <a:blip r:embed="rId6">
              <a:alphaModFix amt="75000"/>
            </a:blip>
            <a:srcRect l="6134" t="3270" r="8435" b="17850"/>
            <a:stretch>
              <a:fillRect/>
            </a:stretch>
          </p:blipFill>
          <p:spPr>
            <a:xfrm>
              <a:off x="6936496" y="82076"/>
              <a:ext cx="297322" cy="274320"/>
            </a:xfrm>
            <a:prstGeom prst="rect">
              <a:avLst/>
            </a:prstGeom>
            <a:ln w="19050" cap="sq" cmpd="sng" algn="ctr">
              <a:solidFill>
                <a:srgbClr val="000000"/>
              </a:solidFill>
              <a:prstDash val="solid"/>
              <a:miter lim="800000"/>
              <a:headEnd type="none" w="med" len="med"/>
              <a:tailEnd type="none" w="med" len="med"/>
            </a:ln>
            <a:effectLst>
              <a:outerShdw blurRad="50800" dist="38100" dir="2700000" algn="tl" rotWithShape="0">
                <a:srgbClr val="000000">
                  <a:alpha val="43000"/>
                </a:srgbClr>
              </a:outerShdw>
            </a:effectLst>
          </p:spPr>
        </p:pic>
        <p:pic>
          <p:nvPicPr>
            <p:cNvPr id="71" name="Picture 70" descr="evaluation.jpg"/>
            <p:cNvPicPr>
              <a:picLocks noChangeAspect="1"/>
            </p:cNvPicPr>
            <p:nvPr/>
          </p:nvPicPr>
          <p:blipFill>
            <a:blip r:embed="rId7">
              <a:duotone>
                <a:prstClr val="black"/>
                <a:schemeClr val="accent1">
                  <a:tint val="45000"/>
                  <a:satMod val="400000"/>
                </a:schemeClr>
              </a:duotone>
              <a:alphaModFix amt="50000"/>
            </a:blip>
            <a:srcRect l="8102" r="10580"/>
            <a:stretch>
              <a:fillRect/>
            </a:stretch>
          </p:blipFill>
          <p:spPr>
            <a:xfrm>
              <a:off x="7448323" y="82076"/>
              <a:ext cx="297428" cy="274320"/>
            </a:xfrm>
            <a:prstGeom prst="rect">
              <a:avLst/>
            </a:prstGeom>
            <a:ln w="19050" cap="sq" cmpd="sng" algn="ctr">
              <a:solidFill>
                <a:srgbClr val="000000"/>
              </a:solidFill>
              <a:prstDash val="solid"/>
              <a:miter lim="800000"/>
              <a:headEnd type="none" w="med" len="med"/>
              <a:tailEnd type="none" w="med" len="med"/>
            </a:ln>
            <a:effectLst>
              <a:innerShdw blurRad="63500" dist="50800" dir="13500000">
                <a:srgbClr val="000000">
                  <a:alpha val="50000"/>
                </a:srgbClr>
              </a:innerShdw>
            </a:effectLst>
          </p:spPr>
        </p:pic>
        <p:pic>
          <p:nvPicPr>
            <p:cNvPr id="72" name="Picture 71" descr="data.jpg"/>
            <p:cNvPicPr>
              <a:picLocks noChangeAspect="1"/>
            </p:cNvPicPr>
            <p:nvPr/>
          </p:nvPicPr>
          <p:blipFill>
            <a:blip r:embed="rId8">
              <a:duotone>
                <a:prstClr val="black"/>
                <a:schemeClr val="accent1">
                  <a:tint val="45000"/>
                  <a:satMod val="400000"/>
                </a:schemeClr>
              </a:duotone>
              <a:alphaModFix amt="50000"/>
            </a:blip>
            <a:srcRect t="4292" b="11712"/>
            <a:stretch>
              <a:fillRect/>
            </a:stretch>
          </p:blipFill>
          <p:spPr>
            <a:xfrm>
              <a:off x="7960256" y="82076"/>
              <a:ext cx="297428" cy="274320"/>
            </a:xfrm>
            <a:prstGeom prst="rect">
              <a:avLst/>
            </a:prstGeom>
            <a:ln w="19050" cap="sq" cmpd="sng" algn="ctr">
              <a:solidFill>
                <a:srgbClr val="000000"/>
              </a:solidFill>
              <a:prstDash val="solid"/>
              <a:miter lim="800000"/>
              <a:headEnd type="none" w="med" len="med"/>
              <a:tailEnd type="none" w="med" len="med"/>
            </a:ln>
            <a:effectLst>
              <a:innerShdw blurRad="63500" dist="50800" dir="13500000">
                <a:srgbClr val="000000">
                  <a:alpha val="50000"/>
                </a:srgbClr>
              </a:innerShdw>
            </a:effectLst>
          </p:spPr>
        </p:pic>
        <p:pic>
          <p:nvPicPr>
            <p:cNvPr id="73" name="Picture 72" descr="books.jpg">
              <a:hlinkClick r:id="" action="ppaction://noaction"/>
            </p:cNvPr>
            <p:cNvPicPr>
              <a:picLocks noChangeAspect="1"/>
            </p:cNvPicPr>
            <p:nvPr/>
          </p:nvPicPr>
          <p:blipFill>
            <a:blip r:embed="rId9">
              <a:duotone>
                <a:prstClr val="black"/>
                <a:schemeClr val="accent1">
                  <a:tint val="45000"/>
                  <a:satMod val="400000"/>
                </a:schemeClr>
              </a:duotone>
              <a:alphaModFix amt="50000"/>
            </a:blip>
            <a:srcRect t="5691" b="5691"/>
            <a:stretch>
              <a:fillRect/>
            </a:stretch>
          </p:blipFill>
          <p:spPr>
            <a:xfrm>
              <a:off x="8472190" y="82076"/>
              <a:ext cx="297428" cy="274320"/>
            </a:xfrm>
            <a:prstGeom prst="rect">
              <a:avLst/>
            </a:prstGeom>
            <a:ln w="19050" cap="sq" cmpd="sng" algn="ctr">
              <a:solidFill>
                <a:srgbClr val="000000"/>
              </a:solidFill>
              <a:prstDash val="solid"/>
              <a:miter lim="800000"/>
              <a:headEnd type="none" w="med" len="med"/>
              <a:tailEnd type="none" w="med" len="med"/>
            </a:ln>
            <a:effectLst>
              <a:innerShdw blurRad="63500" dist="50800" dir="13500000">
                <a:srgbClr val="000000">
                  <a:alpha val="50000"/>
                </a:srgbClr>
              </a:innerShdw>
            </a:effectLst>
          </p:spPr>
        </p:pic>
      </p:gr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5"/>
                                        </p:tgtEl>
                                        <p:attrNameLst>
                                          <p:attrName>style.visibility</p:attrName>
                                        </p:attrNameLst>
                                      </p:cBhvr>
                                      <p:to>
                                        <p:strVal val="visible"/>
                                      </p:to>
                                    </p:set>
                                    <p:animEffect transition="in" filter="wipe(left)">
                                      <p:cBhvr>
                                        <p:cTn id="7" dur="500"/>
                                        <p:tgtEl>
                                          <p:spTgt spid="6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66"/>
                                        </p:tgtEl>
                                        <p:attrNameLst>
                                          <p:attrName>style.visibility</p:attrName>
                                        </p:attrNameLst>
                                      </p:cBhvr>
                                      <p:to>
                                        <p:strVal val="visible"/>
                                      </p:to>
                                    </p:set>
                                    <p:animEffect transition="in" filter="wipe(left)">
                                      <p:cBhvr>
                                        <p:cTn id="12" dur="500"/>
                                        <p:tgtEl>
                                          <p:spTgt spid="6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wipe(left)">
                                      <p:cBhvr>
                                        <p:cTn id="17" dur="5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Motivation: Surveillance Application</a:t>
            </a:r>
            <a:endParaRPr lang="en-US" dirty="0"/>
          </a:p>
        </p:txBody>
      </p:sp>
      <p:sp>
        <p:nvSpPr>
          <p:cNvPr id="3" name="Content Placeholder 2"/>
          <p:cNvSpPr>
            <a:spLocks noGrp="1"/>
          </p:cNvSpPr>
          <p:nvPr>
            <p:ph idx="1"/>
          </p:nvPr>
        </p:nvSpPr>
        <p:spPr/>
        <p:txBody>
          <a:bodyPr>
            <a:normAutofit/>
          </a:bodyPr>
          <a:lstStyle/>
          <a:p>
            <a:r>
              <a:rPr lang="en-US" dirty="0" smtClean="0"/>
              <a:t>Two chase scenarios: Should the police be notified?</a:t>
            </a:r>
          </a:p>
          <a:p>
            <a:endParaRPr lang="en-US" dirty="0" smtClean="0"/>
          </a:p>
          <a:p>
            <a:endParaRPr lang="en-US" dirty="0" smtClean="0"/>
          </a:p>
          <a:p>
            <a:endParaRPr lang="en-US" dirty="0" smtClean="0"/>
          </a:p>
          <a:p>
            <a:endParaRPr lang="en-US" dirty="0" smtClean="0"/>
          </a:p>
          <a:p>
            <a:endParaRPr lang="en-US" dirty="0" smtClean="0"/>
          </a:p>
          <a:p>
            <a:endParaRPr lang="en-US" dirty="0" smtClean="0"/>
          </a:p>
          <a:p>
            <a:r>
              <a:rPr lang="en-US" dirty="0" smtClean="0"/>
              <a:t>A surveillance system could automatically dispatch the police if it can identify that someone is in a </a:t>
            </a:r>
            <a:r>
              <a:rPr lang="en-US" b="1" dirty="0" smtClean="0"/>
              <a:t>state of distress</a:t>
            </a:r>
            <a:r>
              <a:rPr lang="en-US" dirty="0" smtClean="0"/>
              <a:t>.</a:t>
            </a:r>
          </a:p>
          <a:p>
            <a:pPr lvl="1"/>
            <a:r>
              <a:rPr lang="en-US" dirty="0" smtClean="0"/>
              <a:t>Need </a:t>
            </a:r>
            <a:r>
              <a:rPr lang="en-US" b="1" dirty="0" smtClean="0"/>
              <a:t>latent attributes </a:t>
            </a:r>
            <a:r>
              <a:rPr lang="en-US" dirty="0" smtClean="0"/>
              <a:t>(e.g., mental state information) about the scene</a:t>
            </a:r>
            <a:endParaRPr lang="en-US" dirty="0"/>
          </a:p>
        </p:txBody>
      </p:sp>
      <p:sp>
        <p:nvSpPr>
          <p:cNvPr id="4" name="Date Placeholder 3"/>
          <p:cNvSpPr>
            <a:spLocks noGrp="1"/>
          </p:cNvSpPr>
          <p:nvPr>
            <p:ph type="dt" sz="half" idx="10"/>
          </p:nvPr>
        </p:nvSpPr>
        <p:spPr/>
        <p:txBody>
          <a:bodyPr/>
          <a:lstStyle/>
          <a:p>
            <a:r>
              <a:rPr lang="en-US" smtClean="0"/>
              <a:t>August 24, 2014</a:t>
            </a:r>
            <a:endParaRPr lang="en-US"/>
          </a:p>
        </p:txBody>
      </p:sp>
      <p:sp>
        <p:nvSpPr>
          <p:cNvPr id="5" name="Footer Placeholder 4"/>
          <p:cNvSpPr>
            <a:spLocks noGrp="1"/>
          </p:cNvSpPr>
          <p:nvPr>
            <p:ph type="ftr" sz="quarter" idx="11"/>
          </p:nvPr>
        </p:nvSpPr>
        <p:spPr/>
        <p:txBody>
          <a:bodyPr/>
          <a:lstStyle/>
          <a:p>
            <a:r>
              <a:rPr lang="en-US" smtClean="0"/>
              <a:t>*SEM 2014, Dublin</a:t>
            </a:r>
            <a:endParaRPr lang="en-US"/>
          </a:p>
        </p:txBody>
      </p:sp>
      <p:sp>
        <p:nvSpPr>
          <p:cNvPr id="6" name="Slide Number Placeholder 5"/>
          <p:cNvSpPr>
            <a:spLocks noGrp="1"/>
          </p:cNvSpPr>
          <p:nvPr>
            <p:ph type="sldNum" sz="quarter" idx="12"/>
          </p:nvPr>
        </p:nvSpPr>
        <p:spPr/>
        <p:txBody>
          <a:bodyPr/>
          <a:lstStyle/>
          <a:p>
            <a:fld id="{D251BFE7-20A4-0B42-889B-682D60CD3310}" type="slidenum">
              <a:rPr lang="en-US" smtClean="0"/>
              <a:pPr/>
              <a:t>2</a:t>
            </a:fld>
            <a:endParaRPr lang="en-US" dirty="0"/>
          </a:p>
        </p:txBody>
      </p:sp>
      <p:grpSp>
        <p:nvGrpSpPr>
          <p:cNvPr id="7" name="Group 13"/>
          <p:cNvGrpSpPr/>
          <p:nvPr/>
        </p:nvGrpSpPr>
        <p:grpSpPr>
          <a:xfrm>
            <a:off x="6424669" y="82076"/>
            <a:ext cx="2344949" cy="274320"/>
            <a:chOff x="6424669" y="82076"/>
            <a:chExt cx="2344949" cy="274320"/>
          </a:xfrm>
        </p:grpSpPr>
        <p:pic>
          <p:nvPicPr>
            <p:cNvPr id="8" name="Picture 7" descr="problem.jpg"/>
            <p:cNvPicPr>
              <a:picLocks noChangeAspect="1"/>
            </p:cNvPicPr>
            <p:nvPr/>
          </p:nvPicPr>
          <p:blipFill>
            <a:blip r:embed="rId5">
              <a:alphaModFix amt="75000"/>
            </a:blip>
            <a:stretch>
              <a:fillRect/>
            </a:stretch>
          </p:blipFill>
          <p:spPr>
            <a:xfrm>
              <a:off x="6424669" y="82076"/>
              <a:ext cx="297322" cy="274320"/>
            </a:xfrm>
            <a:prstGeom prst="rect">
              <a:avLst/>
            </a:prstGeom>
            <a:ln w="19050" cap="sq" cmpd="sng" algn="ctr">
              <a:solidFill>
                <a:srgbClr val="000000"/>
              </a:solidFill>
              <a:prstDash val="solid"/>
              <a:miter lim="800000"/>
              <a:headEnd type="none" w="med" len="med"/>
              <a:tailEnd type="none" w="med" len="med"/>
            </a:ln>
            <a:effectLst>
              <a:outerShdw blurRad="50800" dist="38100" dir="2700000" algn="tl" rotWithShape="0">
                <a:srgbClr val="000000">
                  <a:alpha val="43000"/>
                </a:srgbClr>
              </a:outerShdw>
            </a:effectLst>
          </p:spPr>
        </p:pic>
        <p:pic>
          <p:nvPicPr>
            <p:cNvPr id="9" name="Picture 8" descr="methodology.jpg"/>
            <p:cNvPicPr>
              <a:picLocks noChangeAspect="1"/>
            </p:cNvPicPr>
            <p:nvPr/>
          </p:nvPicPr>
          <p:blipFill>
            <a:blip r:embed="rId6">
              <a:duotone>
                <a:prstClr val="black"/>
                <a:schemeClr val="accent1">
                  <a:tint val="45000"/>
                  <a:satMod val="400000"/>
                </a:schemeClr>
              </a:duotone>
              <a:alphaModFix amt="50000"/>
            </a:blip>
            <a:srcRect l="6134" t="3270" r="8435" b="17850"/>
            <a:stretch>
              <a:fillRect/>
            </a:stretch>
          </p:blipFill>
          <p:spPr>
            <a:xfrm>
              <a:off x="6936496" y="82076"/>
              <a:ext cx="297322" cy="274320"/>
            </a:xfrm>
            <a:prstGeom prst="rect">
              <a:avLst/>
            </a:prstGeom>
            <a:ln w="19050" cap="sq" cmpd="sng" algn="ctr">
              <a:solidFill>
                <a:srgbClr val="000000"/>
              </a:solidFill>
              <a:prstDash val="solid"/>
              <a:miter lim="800000"/>
              <a:headEnd type="none" w="med" len="med"/>
              <a:tailEnd type="none" w="med" len="med"/>
            </a:ln>
            <a:effectLst>
              <a:innerShdw blurRad="63500" dist="50800" dir="13500000">
                <a:srgbClr val="000000">
                  <a:alpha val="50000"/>
                </a:srgbClr>
              </a:innerShdw>
            </a:effectLst>
          </p:spPr>
        </p:pic>
        <p:pic>
          <p:nvPicPr>
            <p:cNvPr id="11" name="Picture 10" descr="evaluation.jpg"/>
            <p:cNvPicPr>
              <a:picLocks noChangeAspect="1"/>
            </p:cNvPicPr>
            <p:nvPr/>
          </p:nvPicPr>
          <p:blipFill>
            <a:blip r:embed="rId7">
              <a:duotone>
                <a:prstClr val="black"/>
                <a:schemeClr val="accent1">
                  <a:tint val="45000"/>
                  <a:satMod val="400000"/>
                </a:schemeClr>
              </a:duotone>
              <a:alphaModFix amt="50000"/>
            </a:blip>
            <a:srcRect l="8102" r="10580"/>
            <a:stretch>
              <a:fillRect/>
            </a:stretch>
          </p:blipFill>
          <p:spPr>
            <a:xfrm>
              <a:off x="7448323" y="82076"/>
              <a:ext cx="297428" cy="274320"/>
            </a:xfrm>
            <a:prstGeom prst="rect">
              <a:avLst/>
            </a:prstGeom>
            <a:ln w="19050" cap="sq" cmpd="sng" algn="ctr">
              <a:solidFill>
                <a:srgbClr val="000000"/>
              </a:solidFill>
              <a:prstDash val="solid"/>
              <a:miter lim="800000"/>
              <a:headEnd type="none" w="med" len="med"/>
              <a:tailEnd type="none" w="med" len="med"/>
            </a:ln>
            <a:effectLst>
              <a:innerShdw blurRad="63500" dist="50800" dir="13500000">
                <a:srgbClr val="000000">
                  <a:alpha val="50000"/>
                </a:srgbClr>
              </a:innerShdw>
            </a:effectLst>
          </p:spPr>
        </p:pic>
        <p:pic>
          <p:nvPicPr>
            <p:cNvPr id="12" name="Picture 11" descr="data.jpg"/>
            <p:cNvPicPr>
              <a:picLocks noChangeAspect="1"/>
            </p:cNvPicPr>
            <p:nvPr/>
          </p:nvPicPr>
          <p:blipFill>
            <a:blip r:embed="rId8">
              <a:duotone>
                <a:prstClr val="black"/>
                <a:schemeClr val="accent1">
                  <a:tint val="45000"/>
                  <a:satMod val="400000"/>
                </a:schemeClr>
              </a:duotone>
              <a:alphaModFix amt="50000"/>
            </a:blip>
            <a:srcRect t="4292" b="11712"/>
            <a:stretch>
              <a:fillRect/>
            </a:stretch>
          </p:blipFill>
          <p:spPr>
            <a:xfrm>
              <a:off x="7960256" y="82076"/>
              <a:ext cx="297428" cy="274320"/>
            </a:xfrm>
            <a:prstGeom prst="rect">
              <a:avLst/>
            </a:prstGeom>
            <a:ln w="19050" cap="sq" cmpd="sng" algn="ctr">
              <a:solidFill>
                <a:srgbClr val="000000"/>
              </a:solidFill>
              <a:prstDash val="solid"/>
              <a:miter lim="800000"/>
              <a:headEnd type="none" w="med" len="med"/>
              <a:tailEnd type="none" w="med" len="med"/>
            </a:ln>
            <a:effectLst>
              <a:innerShdw blurRad="63500" dist="50800" dir="13500000">
                <a:srgbClr val="000000">
                  <a:alpha val="50000"/>
                </a:srgbClr>
              </a:innerShdw>
            </a:effectLst>
          </p:spPr>
        </p:pic>
        <p:pic>
          <p:nvPicPr>
            <p:cNvPr id="13" name="Picture 12" descr="books.jpg"/>
            <p:cNvPicPr>
              <a:picLocks noChangeAspect="1"/>
            </p:cNvPicPr>
            <p:nvPr/>
          </p:nvPicPr>
          <p:blipFill>
            <a:blip r:embed="rId9">
              <a:duotone>
                <a:prstClr val="black"/>
                <a:schemeClr val="accent1">
                  <a:tint val="45000"/>
                  <a:satMod val="400000"/>
                </a:schemeClr>
              </a:duotone>
              <a:alphaModFix amt="50000"/>
            </a:blip>
            <a:srcRect t="5691" b="5691"/>
            <a:stretch>
              <a:fillRect/>
            </a:stretch>
          </p:blipFill>
          <p:spPr>
            <a:xfrm>
              <a:off x="8472190" y="82076"/>
              <a:ext cx="297428" cy="274320"/>
            </a:xfrm>
            <a:prstGeom prst="rect">
              <a:avLst/>
            </a:prstGeom>
            <a:ln w="19050" cap="sq" cmpd="sng" algn="ctr">
              <a:solidFill>
                <a:srgbClr val="000000"/>
              </a:solidFill>
              <a:prstDash val="solid"/>
              <a:miter lim="800000"/>
              <a:headEnd type="none" w="med" len="med"/>
              <a:tailEnd type="none" w="med" len="med"/>
            </a:ln>
            <a:effectLst>
              <a:innerShdw blurRad="63500" dist="50800" dir="13500000">
                <a:srgbClr val="000000">
                  <a:alpha val="50000"/>
                </a:srgbClr>
              </a:innerShdw>
            </a:effectLst>
          </p:spPr>
        </p:pic>
      </p:grpSp>
      <p:pic>
        <p:nvPicPr>
          <p:cNvPr id="14" name="chase13.mov">
            <a:hlinkClick r:id="" action="ppaction://media"/>
          </p:cNvPr>
          <p:cNvPicPr/>
          <p:nvPr>
            <a:videoFile r:link="rId1"/>
          </p:nvPr>
        </p:nvPicPr>
        <p:blipFill>
          <a:blip r:embed="rId10"/>
          <a:stretch>
            <a:fillRect/>
          </a:stretch>
        </p:blipFill>
        <p:spPr>
          <a:xfrm>
            <a:off x="1171702" y="2243935"/>
            <a:ext cx="3206827" cy="239631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5" name="chase26.mov">
            <a:hlinkClick r:id="" action="ppaction://media"/>
          </p:cNvPr>
          <p:cNvPicPr/>
          <p:nvPr>
            <a:videoFile r:link="rId2"/>
          </p:nvPr>
        </p:nvPicPr>
        <p:blipFill>
          <a:blip r:embed="rId11"/>
          <a:stretch>
            <a:fillRect/>
          </a:stretch>
        </p:blipFill>
        <p:spPr>
          <a:xfrm>
            <a:off x="4829293" y="2243935"/>
            <a:ext cx="3195080" cy="239631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6" name="TextBox 15"/>
          <p:cNvSpPr txBox="1"/>
          <p:nvPr/>
        </p:nvSpPr>
        <p:spPr>
          <a:xfrm>
            <a:off x="1171702" y="4640245"/>
            <a:ext cx="518091" cy="276999"/>
          </a:xfrm>
          <a:prstGeom prst="rect">
            <a:avLst/>
          </a:prstGeom>
          <a:noFill/>
        </p:spPr>
        <p:txBody>
          <a:bodyPr wrap="none" rtlCol="0">
            <a:spAutoFit/>
          </a:bodyPr>
          <a:lstStyle/>
          <a:p>
            <a:r>
              <a:rPr lang="en-US" sz="1200" b="1" dirty="0" smtClean="0"/>
              <a:t>dark</a:t>
            </a:r>
            <a:endParaRPr lang="en-US" sz="1200" b="1" dirty="0"/>
          </a:p>
        </p:txBody>
      </p:sp>
      <p:sp>
        <p:nvSpPr>
          <p:cNvPr id="17" name="TextBox 16"/>
          <p:cNvSpPr txBox="1"/>
          <p:nvPr/>
        </p:nvSpPr>
        <p:spPr>
          <a:xfrm>
            <a:off x="4829293" y="4640245"/>
            <a:ext cx="509424" cy="276999"/>
          </a:xfrm>
          <a:prstGeom prst="rect">
            <a:avLst/>
          </a:prstGeom>
          <a:noFill/>
        </p:spPr>
        <p:txBody>
          <a:bodyPr wrap="none" rtlCol="0">
            <a:spAutoFit/>
          </a:bodyPr>
          <a:lstStyle/>
          <a:p>
            <a:r>
              <a:rPr lang="en-US" sz="1200" b="1" dirty="0" smtClean="0"/>
              <a:t>light</a:t>
            </a:r>
            <a:endParaRPr lang="en-US" sz="1200" b="1" dirty="0"/>
          </a:p>
        </p:txBody>
      </p:sp>
      <p:sp>
        <p:nvSpPr>
          <p:cNvPr id="18" name="TextBox 17"/>
          <p:cNvSpPr txBox="1"/>
          <p:nvPr/>
        </p:nvSpPr>
        <p:spPr>
          <a:xfrm>
            <a:off x="1655729" y="4640245"/>
            <a:ext cx="466669" cy="276999"/>
          </a:xfrm>
          <a:prstGeom prst="rect">
            <a:avLst/>
          </a:prstGeom>
          <a:noFill/>
        </p:spPr>
        <p:txBody>
          <a:bodyPr wrap="none" rtlCol="0">
            <a:spAutoFit/>
          </a:bodyPr>
          <a:lstStyle/>
          <a:p>
            <a:r>
              <a:rPr lang="en-US" sz="1200" b="1" dirty="0" smtClean="0"/>
              <a:t>gun</a:t>
            </a:r>
            <a:endParaRPr lang="en-US" sz="1200" b="1" dirty="0"/>
          </a:p>
        </p:txBody>
      </p:sp>
      <p:sp>
        <p:nvSpPr>
          <p:cNvPr id="19" name="TextBox 18"/>
          <p:cNvSpPr txBox="1"/>
          <p:nvPr/>
        </p:nvSpPr>
        <p:spPr>
          <a:xfrm>
            <a:off x="5296263" y="4640245"/>
            <a:ext cx="705917" cy="276999"/>
          </a:xfrm>
          <a:prstGeom prst="rect">
            <a:avLst/>
          </a:prstGeom>
          <a:noFill/>
        </p:spPr>
        <p:txBody>
          <a:bodyPr wrap="none" rtlCol="0">
            <a:spAutoFit/>
          </a:bodyPr>
          <a:lstStyle/>
          <a:p>
            <a:r>
              <a:rPr lang="en-US" sz="1200" b="1" dirty="0" smtClean="0"/>
              <a:t>no-gun</a:t>
            </a:r>
            <a:endParaRPr lang="en-US" sz="1200" b="1" dirty="0"/>
          </a:p>
        </p:txBody>
      </p:sp>
      <p:sp>
        <p:nvSpPr>
          <p:cNvPr id="20" name="TextBox 19"/>
          <p:cNvSpPr txBox="1"/>
          <p:nvPr/>
        </p:nvSpPr>
        <p:spPr>
          <a:xfrm>
            <a:off x="2097151" y="4640245"/>
            <a:ext cx="1770874" cy="276999"/>
          </a:xfrm>
          <a:prstGeom prst="rect">
            <a:avLst/>
          </a:prstGeom>
          <a:noFill/>
        </p:spPr>
        <p:txBody>
          <a:bodyPr wrap="none" rtlCol="0">
            <a:spAutoFit/>
          </a:bodyPr>
          <a:lstStyle/>
          <a:p>
            <a:r>
              <a:rPr lang="en-US" sz="1200" b="1" i="1" dirty="0" smtClean="0"/>
              <a:t>angry </a:t>
            </a:r>
            <a:r>
              <a:rPr lang="en-US" sz="1200" b="1" dirty="0" smtClean="0"/>
              <a:t>/ </a:t>
            </a:r>
            <a:r>
              <a:rPr lang="en-US" sz="1200" b="1" i="1" dirty="0" smtClean="0"/>
              <a:t>fear </a:t>
            </a:r>
            <a:r>
              <a:rPr lang="en-US" sz="1200" b="1" dirty="0" smtClean="0"/>
              <a:t>/ </a:t>
            </a:r>
            <a:r>
              <a:rPr lang="en-US" sz="1200" b="1" i="1" dirty="0" smtClean="0"/>
              <a:t>distress</a:t>
            </a:r>
            <a:endParaRPr lang="en-US" sz="1200" b="1" i="1" dirty="0"/>
          </a:p>
        </p:txBody>
      </p:sp>
      <p:sp>
        <p:nvSpPr>
          <p:cNvPr id="21" name="TextBox 20"/>
          <p:cNvSpPr txBox="1"/>
          <p:nvPr/>
        </p:nvSpPr>
        <p:spPr>
          <a:xfrm>
            <a:off x="5960102" y="4640245"/>
            <a:ext cx="1232020" cy="276999"/>
          </a:xfrm>
          <a:prstGeom prst="rect">
            <a:avLst/>
          </a:prstGeom>
          <a:noFill/>
        </p:spPr>
        <p:txBody>
          <a:bodyPr wrap="none" rtlCol="0">
            <a:spAutoFit/>
          </a:bodyPr>
          <a:lstStyle/>
          <a:p>
            <a:r>
              <a:rPr lang="en-US" sz="1200" b="1" i="1" dirty="0" smtClean="0"/>
              <a:t>joyful </a:t>
            </a:r>
            <a:r>
              <a:rPr lang="en-US" sz="1200" b="1" dirty="0" smtClean="0"/>
              <a:t>/ </a:t>
            </a:r>
            <a:r>
              <a:rPr lang="en-US" sz="1200" b="1" i="1" dirty="0" smtClean="0"/>
              <a:t>happy</a:t>
            </a:r>
            <a:endParaRPr lang="en-US" sz="1200" b="1" i="1" dirty="0"/>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par>
                                <p:cTn id="8" presetID="1" presetClass="mediacall" presetSubtype="0" fill="hold" nodeType="withEffect">
                                  <p:stCondLst>
                                    <p:cond delay="0"/>
                                  </p:stCondLst>
                                  <p:childTnLst>
                                    <p:cmd type="call" cmd="playFrom(0.0)">
                                      <p:cBhvr>
                                        <p:cTn id="9" dur="1" fill="hold"/>
                                        <p:tgtEl>
                                          <p:spTgt spid="14"/>
                                        </p:tgtEl>
                                      </p:cBhvr>
                                    </p:cmd>
                                  </p:childTnLst>
                                </p:cTn>
                              </p:par>
                              <p:par>
                                <p:cTn id="10" presetID="1" presetClass="mediacall" presetSubtype="0" fill="hold" nodeType="withEffect">
                                  <p:stCondLst>
                                    <p:cond delay="0"/>
                                  </p:stCondLst>
                                  <p:childTnLst>
                                    <p:cmd type="call" cmd="playFrom(0.0)">
                                      <p:cBhvr>
                                        <p:cTn id="11" dur="1" fill="hold"/>
                                        <p:tgtEl>
                                          <p:spTgt spid="15"/>
                                        </p:tgtEl>
                                      </p:cBhvr>
                                    </p:cmd>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wipe(left)">
                                      <p:cBhvr>
                                        <p:cTn id="16" dur="500"/>
                                        <p:tgtEl>
                                          <p:spTgt spid="16"/>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wipe(left)">
                                      <p:cBhvr>
                                        <p:cTn id="19" dur="500"/>
                                        <p:tgtEl>
                                          <p:spTgt spid="17"/>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wipe(left)">
                                      <p:cBhvr>
                                        <p:cTn id="24" dur="500"/>
                                        <p:tgtEl>
                                          <p:spTgt spid="18"/>
                                        </p:tgtEl>
                                      </p:cBhvr>
                                    </p:animEffect>
                                  </p:childTnLst>
                                </p:cTn>
                              </p:par>
                              <p:par>
                                <p:cTn id="25" presetID="22" presetClass="entr" presetSubtype="8"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wipe(left)">
                                      <p:cBhvr>
                                        <p:cTn id="27" dur="500"/>
                                        <p:tgtEl>
                                          <p:spTgt spid="19"/>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wipe(left)">
                                      <p:cBhvr>
                                        <p:cTn id="32" dur="500"/>
                                        <p:tgtEl>
                                          <p:spTgt spid="20"/>
                                        </p:tgtEl>
                                      </p:cBhvr>
                                    </p:animEffect>
                                  </p:childTnLst>
                                </p:cTn>
                              </p:par>
                              <p:par>
                                <p:cTn id="33" presetID="22" presetClass="entr" presetSubtype="8" fill="hold" grpId="0" nodeType="withEffect">
                                  <p:stCondLst>
                                    <p:cond delay="0"/>
                                  </p:stCondLst>
                                  <p:childTnLst>
                                    <p:set>
                                      <p:cBhvr>
                                        <p:cTn id="34" dur="1" fill="hold">
                                          <p:stCondLst>
                                            <p:cond delay="0"/>
                                          </p:stCondLst>
                                        </p:cTn>
                                        <p:tgtEl>
                                          <p:spTgt spid="21"/>
                                        </p:tgtEl>
                                        <p:attrNameLst>
                                          <p:attrName>style.visibility</p:attrName>
                                        </p:attrNameLst>
                                      </p:cBhvr>
                                      <p:to>
                                        <p:strVal val="visible"/>
                                      </p:to>
                                    </p:set>
                                    <p:animEffect transition="in" filter="wipe(left)">
                                      <p:cBhvr>
                                        <p:cTn id="35" dur="500"/>
                                        <p:tgtEl>
                                          <p:spTgt spid="21"/>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3">
                                            <p:txEl>
                                              <p:pRg st="7" end="7"/>
                                            </p:txEl>
                                          </p:spTgt>
                                        </p:tgtEl>
                                        <p:attrNameLst>
                                          <p:attrName>style.visibility</p:attrName>
                                        </p:attrNameLst>
                                      </p:cBhvr>
                                      <p:to>
                                        <p:strVal val="visible"/>
                                      </p:to>
                                    </p:set>
                                    <p:animEffect transition="in" filter="wipe(left)">
                                      <p:cBhvr>
                                        <p:cTn id="40" dur="500"/>
                                        <p:tgtEl>
                                          <p:spTgt spid="3">
                                            <p:txEl>
                                              <p:pRg st="7" end="7"/>
                                            </p:txEl>
                                          </p:spTgt>
                                        </p:tgtEl>
                                      </p:cBhvr>
                                    </p:animEffect>
                                  </p:childTnLst>
                                </p:cTn>
                              </p:par>
                              <p:par>
                                <p:cTn id="41" presetID="22" presetClass="entr" presetSubtype="8" fill="hold" grpId="0" nodeType="withEffect">
                                  <p:stCondLst>
                                    <p:cond delay="0"/>
                                  </p:stCondLst>
                                  <p:childTnLst>
                                    <p:set>
                                      <p:cBhvr>
                                        <p:cTn id="42" dur="1" fill="hold">
                                          <p:stCondLst>
                                            <p:cond delay="0"/>
                                          </p:stCondLst>
                                        </p:cTn>
                                        <p:tgtEl>
                                          <p:spTgt spid="3">
                                            <p:txEl>
                                              <p:pRg st="8" end="8"/>
                                            </p:txEl>
                                          </p:spTgt>
                                        </p:tgtEl>
                                        <p:attrNameLst>
                                          <p:attrName>style.visibility</p:attrName>
                                        </p:attrNameLst>
                                      </p:cBhvr>
                                      <p:to>
                                        <p:strVal val="visible"/>
                                      </p:to>
                                    </p:set>
                                    <p:animEffect transition="in" filter="wipe(left)">
                                      <p:cBhvr>
                                        <p:cTn id="43"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p:cTn id="44" repeatCount="indefinite" fill="hold" display="0">
                  <p:stCondLst>
                    <p:cond delay="indefinite"/>
                  </p:stCondLst>
                  <p:endCondLst>
                    <p:cond evt="onPrev" delay="0">
                      <p:tgtEl>
                        <p:sldTgt/>
                      </p:tgtEl>
                    </p:cond>
                  </p:endCondLst>
                </p:cTn>
                <p:tgtEl>
                  <p:spTgt spid="14"/>
                </p:tgtEl>
              </p:cMediaNode>
            </p:video>
            <p:seq concurrent="1" nextAc="seek">
              <p:cTn id="45" restart="whenNotActive" fill="hold" evtFilter="cancelBubble" nodeType="interactiveSeq">
                <p:stCondLst>
                  <p:cond evt="onClick" delay="0">
                    <p:tgtEl>
                      <p:spTgt spid="14"/>
                    </p:tgtEl>
                  </p:cond>
                </p:stCondLst>
                <p:endSync evt="end" delay="0">
                  <p:rtn val="all"/>
                </p:endSync>
                <p:childTnLst>
                  <p:par>
                    <p:cTn id="46" fill="hold">
                      <p:stCondLst>
                        <p:cond delay="0"/>
                      </p:stCondLst>
                      <p:childTnLst>
                        <p:par>
                          <p:cTn id="47" fill="hold">
                            <p:stCondLst>
                              <p:cond delay="0"/>
                            </p:stCondLst>
                            <p:childTnLst>
                              <p:par>
                                <p:cTn id="48" presetID="2" presetClass="mediacall" presetSubtype="0" fill="hold" nodeType="clickEffect">
                                  <p:stCondLst>
                                    <p:cond delay="0"/>
                                  </p:stCondLst>
                                  <p:childTnLst>
                                    <p:cmd type="call" cmd="togglePause">
                                      <p:cBhvr>
                                        <p:cTn id="49" dur="1" fill="hold"/>
                                        <p:tgtEl>
                                          <p:spTgt spid="14"/>
                                        </p:tgtEl>
                                      </p:cBhvr>
                                    </p:cmd>
                                  </p:childTnLst>
                                </p:cTn>
                              </p:par>
                            </p:childTnLst>
                          </p:cTn>
                        </p:par>
                      </p:childTnLst>
                    </p:cTn>
                  </p:par>
                </p:childTnLst>
              </p:cTn>
              <p:nextCondLst>
                <p:cond evt="onClick" delay="0">
                  <p:tgtEl>
                    <p:spTgt spid="14"/>
                  </p:tgtEl>
                </p:cond>
              </p:nextCondLst>
            </p:seq>
            <p:video>
              <p:cMediaNode>
                <p:cTn id="50" repeatCount="indefinite" fill="hold" display="0">
                  <p:stCondLst>
                    <p:cond delay="indefinite"/>
                  </p:stCondLst>
                  <p:endCondLst>
                    <p:cond evt="onPrev" delay="0">
                      <p:tgtEl>
                        <p:sldTgt/>
                      </p:tgtEl>
                    </p:cond>
                  </p:endCondLst>
                </p:cTn>
                <p:tgtEl>
                  <p:spTgt spid="15"/>
                </p:tgtEl>
              </p:cMediaNode>
            </p:video>
            <p:seq concurrent="1" nextAc="seek">
              <p:cTn id="51" restart="whenNotActive" fill="hold" evtFilter="cancelBubble" nodeType="interactiveSeq">
                <p:stCondLst>
                  <p:cond evt="onClick" delay="0">
                    <p:tgtEl>
                      <p:spTgt spid="15"/>
                    </p:tgtEl>
                  </p:cond>
                </p:stCondLst>
                <p:endSync evt="end" delay="0">
                  <p:rtn val="all"/>
                </p:endSync>
                <p:childTnLst>
                  <p:par>
                    <p:cTn id="52" fill="hold">
                      <p:stCondLst>
                        <p:cond delay="0"/>
                      </p:stCondLst>
                      <p:childTnLst>
                        <p:par>
                          <p:cTn id="53" fill="hold">
                            <p:stCondLst>
                              <p:cond delay="0"/>
                            </p:stCondLst>
                            <p:childTnLst>
                              <p:par>
                                <p:cTn id="54" presetID="2" presetClass="mediacall" presetSubtype="0" fill="hold" nodeType="clickEffect">
                                  <p:stCondLst>
                                    <p:cond delay="0"/>
                                  </p:stCondLst>
                                  <p:childTnLst>
                                    <p:cmd type="call" cmd="togglePause">
                                      <p:cBhvr>
                                        <p:cTn id="55" dur="1" fill="hold"/>
                                        <p:tgtEl>
                                          <p:spTgt spid="15"/>
                                        </p:tgtEl>
                                      </p:cBhvr>
                                    </p:cmd>
                                  </p:childTnLst>
                                </p:cTn>
                              </p:par>
                            </p:childTnLst>
                          </p:cTn>
                        </p:par>
                      </p:childTnLst>
                    </p:cTn>
                  </p:par>
                </p:childTnLst>
              </p:cTn>
              <p:nextCondLst>
                <p:cond evt="onClick" delay="0">
                  <p:tgtEl>
                    <p:spTgt spid="15"/>
                  </p:tgtEl>
                </p:cond>
              </p:nextCondLst>
            </p:seq>
          </p:childTnLst>
        </p:cTn>
      </p:par>
    </p:tnLst>
    <p:bldLst>
      <p:bldP spid="3" grpId="0" build="p"/>
      <p:bldP spid="17" grpId="0"/>
      <p:bldP spid="18" grpId="0"/>
      <p:bldP spid="19" grpId="0"/>
      <p:bldP spid="20" grpId="0"/>
      <p:bldP spid="21" grpId="0"/>
    </p:bld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Evaluation Measure</a:t>
            </a:r>
            <a:endParaRPr lang="en-US" dirty="0"/>
          </a:p>
        </p:txBody>
      </p:sp>
      <p:sp>
        <p:nvSpPr>
          <p:cNvPr id="3" name="Content Placeholder 2"/>
          <p:cNvSpPr>
            <a:spLocks noGrp="1"/>
          </p:cNvSpPr>
          <p:nvPr>
            <p:ph idx="1"/>
          </p:nvPr>
        </p:nvSpPr>
        <p:spPr/>
        <p:txBody>
          <a:bodyPr/>
          <a:lstStyle/>
          <a:p>
            <a:r>
              <a:rPr lang="en-US" dirty="0" smtClean="0"/>
              <a:t>New task </a:t>
            </a:r>
            <a:r>
              <a:rPr lang="en-US" dirty="0" err="1" smtClean="0">
                <a:sym typeface="Wingdings"/>
              </a:rPr>
              <a:t></a:t>
            </a:r>
            <a:r>
              <a:rPr lang="en-US" dirty="0" smtClean="0">
                <a:sym typeface="Wingdings"/>
              </a:rPr>
              <a:t> No standard performance measure</a:t>
            </a:r>
            <a:endParaRPr lang="en-US" dirty="0" smtClean="0"/>
          </a:p>
          <a:p>
            <a:r>
              <a:rPr lang="en-US" dirty="0" smtClean="0"/>
              <a:t>Need to compare two normalized distributions over mental state labels.</a:t>
            </a:r>
          </a:p>
          <a:p>
            <a:r>
              <a:rPr lang="en-US" dirty="0" smtClean="0"/>
              <a:t>Similarity of </a:t>
            </a:r>
            <a:r>
              <a:rPr lang="en-US" b="1" dirty="0" smtClean="0"/>
              <a:t>distribution shapes (weights)</a:t>
            </a:r>
          </a:p>
          <a:p>
            <a:pPr lvl="1"/>
            <a:r>
              <a:rPr lang="en-US" dirty="0" smtClean="0"/>
              <a:t>A good measure must account for the similarity between the shapes of the two distributions (i.e., ratios between weights)</a:t>
            </a:r>
          </a:p>
          <a:p>
            <a:r>
              <a:rPr lang="en-US" dirty="0" smtClean="0"/>
              <a:t>Semantic similarity of </a:t>
            </a:r>
            <a:r>
              <a:rPr lang="en-US" b="1" dirty="0" smtClean="0"/>
              <a:t>distribution elements (synonyms)</a:t>
            </a:r>
          </a:p>
          <a:p>
            <a:pPr lvl="1"/>
            <a:r>
              <a:rPr lang="en-US" dirty="0" smtClean="0"/>
              <a:t>A good measure must allow for semantic comparisons at the level of distribution elements (i.e., recognize that irate and angry are similar)</a:t>
            </a:r>
            <a:endParaRPr lang="en-US" dirty="0"/>
          </a:p>
        </p:txBody>
      </p:sp>
      <p:sp>
        <p:nvSpPr>
          <p:cNvPr id="4" name="Date Placeholder 3"/>
          <p:cNvSpPr>
            <a:spLocks noGrp="1"/>
          </p:cNvSpPr>
          <p:nvPr>
            <p:ph type="dt" sz="half" idx="10"/>
          </p:nvPr>
        </p:nvSpPr>
        <p:spPr/>
        <p:txBody>
          <a:bodyPr/>
          <a:lstStyle/>
          <a:p>
            <a:r>
              <a:rPr lang="en-US" smtClean="0"/>
              <a:t>August 24, 2014</a:t>
            </a:r>
            <a:endParaRPr lang="en-US"/>
          </a:p>
        </p:txBody>
      </p:sp>
      <p:sp>
        <p:nvSpPr>
          <p:cNvPr id="5" name="Footer Placeholder 4"/>
          <p:cNvSpPr>
            <a:spLocks noGrp="1"/>
          </p:cNvSpPr>
          <p:nvPr>
            <p:ph type="ftr" sz="quarter" idx="11"/>
          </p:nvPr>
        </p:nvSpPr>
        <p:spPr/>
        <p:txBody>
          <a:bodyPr/>
          <a:lstStyle/>
          <a:p>
            <a:r>
              <a:rPr lang="en-US" smtClean="0"/>
              <a:t>*SEM 2014, Dublin</a:t>
            </a:r>
            <a:endParaRPr lang="en-US"/>
          </a:p>
        </p:txBody>
      </p:sp>
      <p:sp>
        <p:nvSpPr>
          <p:cNvPr id="6" name="Slide Number Placeholder 5"/>
          <p:cNvSpPr>
            <a:spLocks noGrp="1"/>
          </p:cNvSpPr>
          <p:nvPr>
            <p:ph type="sldNum" sz="quarter" idx="12"/>
          </p:nvPr>
        </p:nvSpPr>
        <p:spPr/>
        <p:txBody>
          <a:bodyPr/>
          <a:lstStyle/>
          <a:p>
            <a:fld id="{D251BFE7-20A4-0B42-889B-682D60CD3310}" type="slidenum">
              <a:rPr lang="en-US" smtClean="0"/>
              <a:pPr/>
              <a:t>20</a:t>
            </a:fld>
            <a:endParaRPr lang="en-US" dirty="0"/>
          </a:p>
        </p:txBody>
      </p:sp>
      <p:grpSp>
        <p:nvGrpSpPr>
          <p:cNvPr id="8" name="Group 7"/>
          <p:cNvGrpSpPr/>
          <p:nvPr/>
        </p:nvGrpSpPr>
        <p:grpSpPr>
          <a:xfrm>
            <a:off x="6424669" y="82076"/>
            <a:ext cx="2344949" cy="274320"/>
            <a:chOff x="6424669" y="82076"/>
            <a:chExt cx="2344949" cy="274320"/>
          </a:xfrm>
        </p:grpSpPr>
        <p:pic>
          <p:nvPicPr>
            <p:cNvPr id="9" name="Picture 8" descr="problem.jpg"/>
            <p:cNvPicPr>
              <a:picLocks noChangeAspect="1"/>
            </p:cNvPicPr>
            <p:nvPr/>
          </p:nvPicPr>
          <p:blipFill>
            <a:blip r:embed="rId3">
              <a:duotone>
                <a:prstClr val="black"/>
                <a:schemeClr val="accent1">
                  <a:tint val="45000"/>
                  <a:satMod val="400000"/>
                </a:schemeClr>
              </a:duotone>
              <a:alphaModFix amt="50000"/>
            </a:blip>
            <a:stretch>
              <a:fillRect/>
            </a:stretch>
          </p:blipFill>
          <p:spPr>
            <a:xfrm>
              <a:off x="6424669" y="82076"/>
              <a:ext cx="297322" cy="274320"/>
            </a:xfrm>
            <a:prstGeom prst="rect">
              <a:avLst/>
            </a:prstGeom>
            <a:ln w="19050" cap="sq" cmpd="sng" algn="ctr">
              <a:solidFill>
                <a:srgbClr val="000000"/>
              </a:solidFill>
              <a:prstDash val="solid"/>
              <a:miter lim="800000"/>
              <a:headEnd type="none" w="med" len="med"/>
              <a:tailEnd type="none" w="med" len="med"/>
            </a:ln>
            <a:effectLst>
              <a:innerShdw blurRad="63500" dist="50800" dir="13500000">
                <a:srgbClr val="000000">
                  <a:alpha val="50000"/>
                </a:srgbClr>
              </a:innerShdw>
            </a:effectLst>
          </p:spPr>
        </p:pic>
        <p:pic>
          <p:nvPicPr>
            <p:cNvPr id="10" name="Picture 9" descr="methodology.jpg"/>
            <p:cNvPicPr>
              <a:picLocks noChangeAspect="1"/>
            </p:cNvPicPr>
            <p:nvPr/>
          </p:nvPicPr>
          <p:blipFill>
            <a:blip r:embed="rId4">
              <a:duotone>
                <a:prstClr val="black"/>
                <a:schemeClr val="tx2">
                  <a:tint val="45000"/>
                  <a:satMod val="400000"/>
                </a:schemeClr>
              </a:duotone>
              <a:alphaModFix amt="50000"/>
            </a:blip>
            <a:srcRect l="6134" t="3270" r="8435" b="17850"/>
            <a:stretch>
              <a:fillRect/>
            </a:stretch>
          </p:blipFill>
          <p:spPr>
            <a:xfrm>
              <a:off x="6936496" y="82076"/>
              <a:ext cx="297322" cy="274320"/>
            </a:xfrm>
            <a:prstGeom prst="rect">
              <a:avLst/>
            </a:prstGeom>
            <a:ln w="19050" cap="sq" cmpd="sng" algn="ctr">
              <a:solidFill>
                <a:srgbClr val="000000"/>
              </a:solidFill>
              <a:prstDash val="solid"/>
              <a:miter lim="800000"/>
              <a:headEnd type="none" w="med" len="med"/>
              <a:tailEnd type="none" w="med" len="med"/>
            </a:ln>
            <a:effectLst>
              <a:innerShdw blurRad="63500" dist="50800" dir="13500000">
                <a:srgbClr val="000000">
                  <a:alpha val="50000"/>
                </a:srgbClr>
              </a:innerShdw>
            </a:effectLst>
          </p:spPr>
        </p:pic>
        <p:pic>
          <p:nvPicPr>
            <p:cNvPr id="11" name="Picture 10" descr="evaluation.jpg"/>
            <p:cNvPicPr>
              <a:picLocks noChangeAspect="1"/>
            </p:cNvPicPr>
            <p:nvPr/>
          </p:nvPicPr>
          <p:blipFill>
            <a:blip r:embed="rId5">
              <a:alphaModFix amt="75000"/>
            </a:blip>
            <a:srcRect l="8102" r="10580"/>
            <a:stretch>
              <a:fillRect/>
            </a:stretch>
          </p:blipFill>
          <p:spPr>
            <a:xfrm>
              <a:off x="7448323" y="82076"/>
              <a:ext cx="297428" cy="274320"/>
            </a:xfrm>
            <a:prstGeom prst="rect">
              <a:avLst/>
            </a:prstGeom>
            <a:ln w="19050" cap="sq" cmpd="sng" algn="ctr">
              <a:solidFill>
                <a:srgbClr val="000000"/>
              </a:solidFill>
              <a:prstDash val="solid"/>
              <a:miter lim="800000"/>
              <a:headEnd type="none" w="med" len="med"/>
              <a:tailEnd type="none" w="med" len="med"/>
            </a:ln>
            <a:effectLst>
              <a:outerShdw blurRad="50800" dist="38100" dir="2700000" algn="tl" rotWithShape="0">
                <a:srgbClr val="000000">
                  <a:alpha val="43000"/>
                </a:srgbClr>
              </a:outerShdw>
            </a:effectLst>
          </p:spPr>
        </p:pic>
        <p:pic>
          <p:nvPicPr>
            <p:cNvPr id="12" name="Picture 11" descr="data.jpg"/>
            <p:cNvPicPr>
              <a:picLocks noChangeAspect="1"/>
            </p:cNvPicPr>
            <p:nvPr/>
          </p:nvPicPr>
          <p:blipFill>
            <a:blip r:embed="rId6">
              <a:duotone>
                <a:prstClr val="black"/>
                <a:schemeClr val="accent1">
                  <a:tint val="45000"/>
                  <a:satMod val="400000"/>
                </a:schemeClr>
              </a:duotone>
              <a:alphaModFix amt="50000"/>
            </a:blip>
            <a:srcRect t="4292" b="11712"/>
            <a:stretch>
              <a:fillRect/>
            </a:stretch>
          </p:blipFill>
          <p:spPr>
            <a:xfrm>
              <a:off x="7960256" y="82076"/>
              <a:ext cx="297428" cy="274320"/>
            </a:xfrm>
            <a:prstGeom prst="rect">
              <a:avLst/>
            </a:prstGeom>
            <a:ln w="19050" cap="sq" cmpd="sng" algn="ctr">
              <a:solidFill>
                <a:srgbClr val="000000"/>
              </a:solidFill>
              <a:prstDash val="solid"/>
              <a:miter lim="800000"/>
              <a:headEnd type="none" w="med" len="med"/>
              <a:tailEnd type="none" w="med" len="med"/>
            </a:ln>
            <a:effectLst>
              <a:innerShdw blurRad="63500" dist="50800" dir="13500000">
                <a:srgbClr val="000000">
                  <a:alpha val="50000"/>
                </a:srgbClr>
              </a:innerShdw>
            </a:effectLst>
          </p:spPr>
        </p:pic>
        <p:pic>
          <p:nvPicPr>
            <p:cNvPr id="13" name="Picture 12" descr="books.jpg">
              <a:hlinkClick r:id="" action="ppaction://noaction"/>
            </p:cNvPr>
            <p:cNvPicPr>
              <a:picLocks noChangeAspect="1"/>
            </p:cNvPicPr>
            <p:nvPr/>
          </p:nvPicPr>
          <p:blipFill>
            <a:blip r:embed="rId7">
              <a:duotone>
                <a:prstClr val="black"/>
                <a:schemeClr val="accent1">
                  <a:tint val="45000"/>
                  <a:satMod val="400000"/>
                </a:schemeClr>
              </a:duotone>
              <a:alphaModFix amt="50000"/>
            </a:blip>
            <a:srcRect t="5691" b="5691"/>
            <a:stretch>
              <a:fillRect/>
            </a:stretch>
          </p:blipFill>
          <p:spPr>
            <a:xfrm>
              <a:off x="8472190" y="82076"/>
              <a:ext cx="297428" cy="274320"/>
            </a:xfrm>
            <a:prstGeom prst="rect">
              <a:avLst/>
            </a:prstGeom>
            <a:ln w="19050" cap="sq" cmpd="sng" algn="ctr">
              <a:solidFill>
                <a:srgbClr val="000000"/>
              </a:solidFill>
              <a:prstDash val="solid"/>
              <a:miter lim="800000"/>
              <a:headEnd type="none" w="med" len="med"/>
              <a:tailEnd type="none" w="med" len="med"/>
            </a:ln>
            <a:effectLst>
              <a:innerShdw blurRad="63500" dist="50800" dir="13500000">
                <a:srgbClr val="000000">
                  <a:alpha val="50000"/>
                </a:srgbClr>
              </a:innerShdw>
            </a:effectLst>
          </p:spPr>
        </p:pic>
      </p:grpSp>
      <p:pic>
        <p:nvPicPr>
          <p:cNvPr id="14" name="Picture 13" descr="metric-examples.pdf"/>
          <p:cNvPicPr>
            <a:picLocks noChangeAspect="1"/>
          </p:cNvPicPr>
          <p:nvPr/>
        </p:nvPicPr>
        <mc:AlternateContent xmlns:ma="http://schemas.microsoft.com/office/mac/drawingml/2008/main">
          <mc:Choice Requires="ma">
            <p:blipFill>
              <a:blip r:embed="rId8"/>
              <a:stretch>
                <a:fillRect/>
              </a:stretch>
            </p:blipFill>
          </mc:Choice>
          <mc:Fallback xmlns:ma="http://schemas.microsoft.com/office/mac/drawingml/2008/main" xmlns="" xmlns:a="http://schemas.openxmlformats.org/drawingml/2006/main" xmlns:r="http://schemas.openxmlformats.org/officeDocument/2006/relationships" xmlns:mc="http://schemas.openxmlformats.org/markup-compatibility/2006" xmlns:mv="urn:schemas-microsoft-com:mac:vml" xmlns:p="http://schemas.openxmlformats.org/presentationml/2006/main">
            <p:blipFill>
              <a:blip r:embed="rId9"/>
              <a:stretch>
                <a:fillRect/>
              </a:stretch>
            </p:blipFill>
          </mc:Fallback>
        </mc:AlternateContent>
        <p:spPr>
          <a:xfrm>
            <a:off x="1453953" y="5139095"/>
            <a:ext cx="6236095" cy="797402"/>
          </a:xfrm>
          <a:prstGeom prst="rect">
            <a:avLst/>
          </a:prstGeom>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wipe(left)">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wipe(left)">
                                      <p:cBhvr>
                                        <p:cTn id="15" dur="500"/>
                                        <p:tgtEl>
                                          <p:spTgt spid="3">
                                            <p:txEl>
                                              <p:pRg st="2" end="2"/>
                                            </p:txEl>
                                          </p:spTgt>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wipe(left)">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wipe(left)">
                                      <p:cBhvr>
                                        <p:cTn id="23" dur="500"/>
                                        <p:tgtEl>
                                          <p:spTgt spid="3">
                                            <p:txEl>
                                              <p:pRg st="4" end="4"/>
                                            </p:txEl>
                                          </p:spTgt>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wipe(left)">
                                      <p:cBhvr>
                                        <p:cTn id="26" dur="500"/>
                                        <p:tgtEl>
                                          <p:spTgt spid="3">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fade">
                                      <p:cBhvr>
                                        <p:cTn id="3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Toy Example</a:t>
            </a:r>
            <a:endParaRPr lang="en-US" dirty="0"/>
          </a:p>
        </p:txBody>
      </p:sp>
      <p:sp>
        <p:nvSpPr>
          <p:cNvPr id="4" name="Date Placeholder 3"/>
          <p:cNvSpPr>
            <a:spLocks noGrp="1"/>
          </p:cNvSpPr>
          <p:nvPr>
            <p:ph type="dt" sz="half" idx="10"/>
          </p:nvPr>
        </p:nvSpPr>
        <p:spPr/>
        <p:txBody>
          <a:bodyPr/>
          <a:lstStyle/>
          <a:p>
            <a:r>
              <a:rPr lang="en-US" smtClean="0"/>
              <a:t>August 24, 2014</a:t>
            </a:r>
            <a:endParaRPr lang="en-US"/>
          </a:p>
        </p:txBody>
      </p:sp>
      <p:sp>
        <p:nvSpPr>
          <p:cNvPr id="5" name="Footer Placeholder 4"/>
          <p:cNvSpPr>
            <a:spLocks noGrp="1"/>
          </p:cNvSpPr>
          <p:nvPr>
            <p:ph type="ftr" sz="quarter" idx="11"/>
          </p:nvPr>
        </p:nvSpPr>
        <p:spPr/>
        <p:txBody>
          <a:bodyPr/>
          <a:lstStyle/>
          <a:p>
            <a:r>
              <a:rPr lang="en-US" smtClean="0"/>
              <a:t>*SEM 2014, Dublin</a:t>
            </a:r>
            <a:endParaRPr lang="en-US"/>
          </a:p>
        </p:txBody>
      </p:sp>
      <p:sp>
        <p:nvSpPr>
          <p:cNvPr id="6" name="Slide Number Placeholder 5"/>
          <p:cNvSpPr>
            <a:spLocks noGrp="1"/>
          </p:cNvSpPr>
          <p:nvPr>
            <p:ph type="sldNum" sz="quarter" idx="12"/>
          </p:nvPr>
        </p:nvSpPr>
        <p:spPr/>
        <p:txBody>
          <a:bodyPr/>
          <a:lstStyle/>
          <a:p>
            <a:fld id="{D251BFE7-20A4-0B42-889B-682D60CD3310}" type="slidenum">
              <a:rPr lang="en-US" smtClean="0"/>
              <a:pPr/>
              <a:t>21</a:t>
            </a:fld>
            <a:endParaRPr lang="en-US" dirty="0"/>
          </a:p>
        </p:txBody>
      </p:sp>
      <p:grpSp>
        <p:nvGrpSpPr>
          <p:cNvPr id="30" name="Group 29"/>
          <p:cNvGrpSpPr/>
          <p:nvPr/>
        </p:nvGrpSpPr>
        <p:grpSpPr>
          <a:xfrm>
            <a:off x="3202423" y="2397729"/>
            <a:ext cx="2739154" cy="1828800"/>
            <a:chOff x="828675" y="1632296"/>
            <a:chExt cx="2739154" cy="1828800"/>
          </a:xfrm>
        </p:grpSpPr>
        <p:pic>
          <p:nvPicPr>
            <p:cNvPr id="24" name="Picture 23" descr="G.png"/>
            <p:cNvPicPr>
              <a:picLocks noChangeAspect="1"/>
            </p:cNvPicPr>
            <p:nvPr/>
          </p:nvPicPr>
          <p:blipFill>
            <a:blip r:embed="rId3"/>
            <a:stretch>
              <a:fillRect/>
            </a:stretch>
          </p:blipFill>
          <p:spPr>
            <a:xfrm>
              <a:off x="828675" y="1632296"/>
              <a:ext cx="2739154" cy="1828800"/>
            </a:xfrm>
            <a:prstGeom prst="rect">
              <a:avLst/>
            </a:prstGeom>
          </p:spPr>
        </p:pic>
        <p:sp>
          <p:nvSpPr>
            <p:cNvPr id="28" name="TextBox 27"/>
            <p:cNvSpPr txBox="1"/>
            <p:nvPr/>
          </p:nvSpPr>
          <p:spPr>
            <a:xfrm>
              <a:off x="2016145" y="2362030"/>
              <a:ext cx="364215" cy="369332"/>
            </a:xfrm>
            <a:prstGeom prst="rect">
              <a:avLst/>
            </a:prstGeom>
            <a:noFill/>
          </p:spPr>
          <p:txBody>
            <a:bodyPr wrap="none" rtlCol="0">
              <a:spAutoFit/>
            </a:bodyPr>
            <a:lstStyle/>
            <a:p>
              <a:r>
                <a:rPr lang="en-US" dirty="0" smtClean="0"/>
                <a:t>G</a:t>
              </a:r>
              <a:endParaRPr lang="en-US" dirty="0"/>
            </a:p>
          </p:txBody>
        </p:sp>
      </p:grpSp>
      <p:grpSp>
        <p:nvGrpSpPr>
          <p:cNvPr id="32" name="Group 31"/>
          <p:cNvGrpSpPr/>
          <p:nvPr/>
        </p:nvGrpSpPr>
        <p:grpSpPr>
          <a:xfrm>
            <a:off x="831267" y="2397729"/>
            <a:ext cx="2739154" cy="1828800"/>
            <a:chOff x="3685515" y="1632296"/>
            <a:chExt cx="2739154" cy="1828800"/>
          </a:xfrm>
        </p:grpSpPr>
        <p:pic>
          <p:nvPicPr>
            <p:cNvPr id="25" name="Picture 24" descr="R1.png"/>
            <p:cNvPicPr>
              <a:picLocks noChangeAspect="1"/>
            </p:cNvPicPr>
            <p:nvPr/>
          </p:nvPicPr>
          <p:blipFill>
            <a:blip r:embed="rId4"/>
            <a:stretch>
              <a:fillRect/>
            </a:stretch>
          </p:blipFill>
          <p:spPr>
            <a:xfrm>
              <a:off x="3685515" y="1632296"/>
              <a:ext cx="2739154" cy="1828800"/>
            </a:xfrm>
            <a:prstGeom prst="rect">
              <a:avLst/>
            </a:prstGeom>
          </p:spPr>
        </p:pic>
        <p:sp>
          <p:nvSpPr>
            <p:cNvPr id="31" name="TextBox 30"/>
            <p:cNvSpPr txBox="1"/>
            <p:nvPr/>
          </p:nvSpPr>
          <p:spPr>
            <a:xfrm>
              <a:off x="4836617" y="2362030"/>
              <a:ext cx="436951" cy="369332"/>
            </a:xfrm>
            <a:prstGeom prst="rect">
              <a:avLst/>
            </a:prstGeom>
            <a:noFill/>
          </p:spPr>
          <p:txBody>
            <a:bodyPr wrap="none" rtlCol="0">
              <a:spAutoFit/>
            </a:bodyPr>
            <a:lstStyle/>
            <a:p>
              <a:r>
                <a:rPr lang="en-US" dirty="0" smtClean="0"/>
                <a:t>R</a:t>
              </a:r>
              <a:r>
                <a:rPr lang="en-US" baseline="-25000" dirty="0" smtClean="0"/>
                <a:t>1</a:t>
              </a:r>
              <a:endParaRPr lang="en-US" dirty="0"/>
            </a:p>
          </p:txBody>
        </p:sp>
      </p:grpSp>
      <p:grpSp>
        <p:nvGrpSpPr>
          <p:cNvPr id="36" name="Group 35"/>
          <p:cNvGrpSpPr/>
          <p:nvPr/>
        </p:nvGrpSpPr>
        <p:grpSpPr>
          <a:xfrm>
            <a:off x="5573523" y="2397729"/>
            <a:ext cx="2745227" cy="1828800"/>
            <a:chOff x="6024391" y="1787743"/>
            <a:chExt cx="2745227" cy="1828800"/>
          </a:xfrm>
        </p:grpSpPr>
        <p:pic>
          <p:nvPicPr>
            <p:cNvPr id="27" name="Picture 26" descr="R2.png"/>
            <p:cNvPicPr>
              <a:picLocks noChangeAspect="1"/>
            </p:cNvPicPr>
            <p:nvPr/>
          </p:nvPicPr>
          <p:blipFill>
            <a:blip r:embed="rId5"/>
            <a:stretch>
              <a:fillRect/>
            </a:stretch>
          </p:blipFill>
          <p:spPr>
            <a:xfrm>
              <a:off x="6024391" y="1787743"/>
              <a:ext cx="2745227" cy="1828800"/>
            </a:xfrm>
            <a:prstGeom prst="rect">
              <a:avLst/>
            </a:prstGeom>
          </p:spPr>
        </p:pic>
        <p:sp>
          <p:nvSpPr>
            <p:cNvPr id="35" name="TextBox 34"/>
            <p:cNvSpPr txBox="1"/>
            <p:nvPr/>
          </p:nvSpPr>
          <p:spPr>
            <a:xfrm>
              <a:off x="7178529" y="2517477"/>
              <a:ext cx="436951" cy="369332"/>
            </a:xfrm>
            <a:prstGeom prst="rect">
              <a:avLst/>
            </a:prstGeom>
            <a:noFill/>
          </p:spPr>
          <p:txBody>
            <a:bodyPr wrap="none" rtlCol="0">
              <a:spAutoFit/>
            </a:bodyPr>
            <a:lstStyle/>
            <a:p>
              <a:r>
                <a:rPr lang="en-US" dirty="0" smtClean="0"/>
                <a:t>R</a:t>
              </a:r>
              <a:r>
                <a:rPr lang="en-US" baseline="-25000" dirty="0" smtClean="0"/>
                <a:t>2</a:t>
              </a:r>
              <a:endParaRPr lang="en-US" dirty="0"/>
            </a:p>
          </p:txBody>
        </p:sp>
      </p:grpSp>
      <p:pic>
        <p:nvPicPr>
          <p:cNvPr id="23" name="Picture 22" descr="metric-examples.pdf"/>
          <p:cNvPicPr>
            <a:picLocks noChangeAspect="1"/>
          </p:cNvPicPr>
          <p:nvPr/>
        </p:nvPicPr>
        <mc:AlternateContent xmlns:ma="http://schemas.microsoft.com/office/mac/drawingml/2008/main">
          <mc:Choice Requires="ma">
            <p:blipFill>
              <a:blip r:embed="rId6"/>
              <a:stretch>
                <a:fillRect/>
              </a:stretch>
            </p:blipFill>
          </mc:Choice>
          <mc:Fallback xmlns:ma="http://schemas.microsoft.com/office/mac/drawingml/2008/main" xmlns="" xmlns:a="http://schemas.openxmlformats.org/drawingml/2006/main" xmlns:r="http://schemas.openxmlformats.org/officeDocument/2006/relationships" xmlns:mc="http://schemas.openxmlformats.org/markup-compatibility/2006" xmlns:mv="urn:schemas-microsoft-com:mac:vml" xmlns:p="http://schemas.openxmlformats.org/presentationml/2006/main">
            <p:blipFill>
              <a:blip r:embed="rId7"/>
              <a:stretch>
                <a:fillRect/>
              </a:stretch>
            </p:blipFill>
          </mc:Fallback>
        </mc:AlternateContent>
        <p:spPr>
          <a:xfrm>
            <a:off x="1453953" y="5139095"/>
            <a:ext cx="6236095" cy="797402"/>
          </a:xfrm>
          <a:prstGeom prst="rect">
            <a:avLst/>
          </a:prstGeom>
        </p:spPr>
      </p:pic>
      <p:grpSp>
        <p:nvGrpSpPr>
          <p:cNvPr id="26" name="Group 25"/>
          <p:cNvGrpSpPr/>
          <p:nvPr/>
        </p:nvGrpSpPr>
        <p:grpSpPr>
          <a:xfrm>
            <a:off x="6424669" y="82076"/>
            <a:ext cx="2344949" cy="274320"/>
            <a:chOff x="6424669" y="82076"/>
            <a:chExt cx="2344949" cy="274320"/>
          </a:xfrm>
        </p:grpSpPr>
        <p:pic>
          <p:nvPicPr>
            <p:cNvPr id="29" name="Picture 28" descr="problem.jpg"/>
            <p:cNvPicPr>
              <a:picLocks noChangeAspect="1"/>
            </p:cNvPicPr>
            <p:nvPr/>
          </p:nvPicPr>
          <p:blipFill>
            <a:blip r:embed="rId8">
              <a:duotone>
                <a:prstClr val="black"/>
                <a:schemeClr val="accent1">
                  <a:tint val="45000"/>
                  <a:satMod val="400000"/>
                </a:schemeClr>
              </a:duotone>
              <a:alphaModFix amt="50000"/>
            </a:blip>
            <a:stretch>
              <a:fillRect/>
            </a:stretch>
          </p:blipFill>
          <p:spPr>
            <a:xfrm>
              <a:off x="6424669" y="82076"/>
              <a:ext cx="297322" cy="274320"/>
            </a:xfrm>
            <a:prstGeom prst="rect">
              <a:avLst/>
            </a:prstGeom>
            <a:ln w="19050" cap="sq" cmpd="sng" algn="ctr">
              <a:solidFill>
                <a:srgbClr val="000000"/>
              </a:solidFill>
              <a:prstDash val="solid"/>
              <a:miter lim="800000"/>
              <a:headEnd type="none" w="med" len="med"/>
              <a:tailEnd type="none" w="med" len="med"/>
            </a:ln>
            <a:effectLst>
              <a:innerShdw blurRad="63500" dist="50800" dir="13500000">
                <a:srgbClr val="000000">
                  <a:alpha val="50000"/>
                </a:srgbClr>
              </a:innerShdw>
            </a:effectLst>
          </p:spPr>
        </p:pic>
        <p:pic>
          <p:nvPicPr>
            <p:cNvPr id="33" name="Picture 32" descr="methodology.jpg"/>
            <p:cNvPicPr>
              <a:picLocks noChangeAspect="1"/>
            </p:cNvPicPr>
            <p:nvPr/>
          </p:nvPicPr>
          <p:blipFill>
            <a:blip r:embed="rId9">
              <a:duotone>
                <a:prstClr val="black"/>
                <a:schemeClr val="tx2">
                  <a:tint val="45000"/>
                  <a:satMod val="400000"/>
                </a:schemeClr>
              </a:duotone>
              <a:alphaModFix amt="50000"/>
            </a:blip>
            <a:srcRect l="6134" t="3270" r="8435" b="17850"/>
            <a:stretch>
              <a:fillRect/>
            </a:stretch>
          </p:blipFill>
          <p:spPr>
            <a:xfrm>
              <a:off x="6936496" y="82076"/>
              <a:ext cx="297322" cy="274320"/>
            </a:xfrm>
            <a:prstGeom prst="rect">
              <a:avLst/>
            </a:prstGeom>
            <a:ln w="19050" cap="sq" cmpd="sng" algn="ctr">
              <a:solidFill>
                <a:srgbClr val="000000"/>
              </a:solidFill>
              <a:prstDash val="solid"/>
              <a:miter lim="800000"/>
              <a:headEnd type="none" w="med" len="med"/>
              <a:tailEnd type="none" w="med" len="med"/>
            </a:ln>
            <a:effectLst>
              <a:innerShdw blurRad="63500" dist="50800" dir="13500000">
                <a:srgbClr val="000000">
                  <a:alpha val="50000"/>
                </a:srgbClr>
              </a:innerShdw>
            </a:effectLst>
          </p:spPr>
        </p:pic>
        <p:pic>
          <p:nvPicPr>
            <p:cNvPr id="34" name="Picture 33" descr="evaluation.jpg"/>
            <p:cNvPicPr>
              <a:picLocks noChangeAspect="1"/>
            </p:cNvPicPr>
            <p:nvPr/>
          </p:nvPicPr>
          <p:blipFill>
            <a:blip r:embed="rId10">
              <a:alphaModFix amt="75000"/>
            </a:blip>
            <a:srcRect l="8102" r="10580"/>
            <a:stretch>
              <a:fillRect/>
            </a:stretch>
          </p:blipFill>
          <p:spPr>
            <a:xfrm>
              <a:off x="7448323" y="82076"/>
              <a:ext cx="297428" cy="274320"/>
            </a:xfrm>
            <a:prstGeom prst="rect">
              <a:avLst/>
            </a:prstGeom>
            <a:ln w="19050" cap="sq" cmpd="sng" algn="ctr">
              <a:solidFill>
                <a:srgbClr val="000000"/>
              </a:solidFill>
              <a:prstDash val="solid"/>
              <a:miter lim="800000"/>
              <a:headEnd type="none" w="med" len="med"/>
              <a:tailEnd type="none" w="med" len="med"/>
            </a:ln>
            <a:effectLst>
              <a:outerShdw blurRad="50800" dist="38100" dir="2700000" algn="tl" rotWithShape="0">
                <a:srgbClr val="000000">
                  <a:alpha val="43000"/>
                </a:srgbClr>
              </a:outerShdw>
            </a:effectLst>
          </p:spPr>
        </p:pic>
        <p:pic>
          <p:nvPicPr>
            <p:cNvPr id="37" name="Picture 36" descr="data.jpg"/>
            <p:cNvPicPr>
              <a:picLocks noChangeAspect="1"/>
            </p:cNvPicPr>
            <p:nvPr/>
          </p:nvPicPr>
          <p:blipFill>
            <a:blip r:embed="rId11">
              <a:duotone>
                <a:prstClr val="black"/>
                <a:schemeClr val="accent1">
                  <a:tint val="45000"/>
                  <a:satMod val="400000"/>
                </a:schemeClr>
              </a:duotone>
              <a:alphaModFix amt="50000"/>
            </a:blip>
            <a:srcRect t="4292" b="11712"/>
            <a:stretch>
              <a:fillRect/>
            </a:stretch>
          </p:blipFill>
          <p:spPr>
            <a:xfrm>
              <a:off x="7960256" y="82076"/>
              <a:ext cx="297428" cy="274320"/>
            </a:xfrm>
            <a:prstGeom prst="rect">
              <a:avLst/>
            </a:prstGeom>
            <a:ln w="19050" cap="sq" cmpd="sng" algn="ctr">
              <a:solidFill>
                <a:srgbClr val="000000"/>
              </a:solidFill>
              <a:prstDash val="solid"/>
              <a:miter lim="800000"/>
              <a:headEnd type="none" w="med" len="med"/>
              <a:tailEnd type="none" w="med" len="med"/>
            </a:ln>
            <a:effectLst>
              <a:innerShdw blurRad="63500" dist="50800" dir="13500000">
                <a:srgbClr val="000000">
                  <a:alpha val="50000"/>
                </a:srgbClr>
              </a:innerShdw>
            </a:effectLst>
          </p:spPr>
        </p:pic>
        <p:pic>
          <p:nvPicPr>
            <p:cNvPr id="39" name="Picture 38" descr="books.jpg">
              <a:hlinkClick r:id="" action="ppaction://noaction"/>
            </p:cNvPr>
            <p:cNvPicPr>
              <a:picLocks noChangeAspect="1"/>
            </p:cNvPicPr>
            <p:nvPr/>
          </p:nvPicPr>
          <p:blipFill>
            <a:blip r:embed="rId12">
              <a:duotone>
                <a:prstClr val="black"/>
                <a:schemeClr val="accent1">
                  <a:tint val="45000"/>
                  <a:satMod val="400000"/>
                </a:schemeClr>
              </a:duotone>
              <a:alphaModFix amt="50000"/>
            </a:blip>
            <a:srcRect t="5691" b="5691"/>
            <a:stretch>
              <a:fillRect/>
            </a:stretch>
          </p:blipFill>
          <p:spPr>
            <a:xfrm>
              <a:off x="8472190" y="82076"/>
              <a:ext cx="297428" cy="274320"/>
            </a:xfrm>
            <a:prstGeom prst="rect">
              <a:avLst/>
            </a:prstGeom>
            <a:ln w="19050" cap="sq" cmpd="sng" algn="ctr">
              <a:solidFill>
                <a:srgbClr val="000000"/>
              </a:solidFill>
              <a:prstDash val="solid"/>
              <a:miter lim="800000"/>
              <a:headEnd type="none" w="med" len="med"/>
              <a:tailEnd type="none" w="med" len="med"/>
            </a:ln>
            <a:effectLst>
              <a:innerShdw blurRad="63500" dist="50800" dir="13500000">
                <a:srgbClr val="000000">
                  <a:alpha val="50000"/>
                </a:srgbClr>
              </a:innerShdw>
            </a:effectLst>
          </p:spPr>
        </p:pic>
      </p:gr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2"/>
                                        </p:tgtEl>
                                        <p:attrNameLst>
                                          <p:attrName>style.visibility</p:attrName>
                                        </p:attrNameLst>
                                      </p:cBhvr>
                                      <p:to>
                                        <p:strVal val="visible"/>
                                      </p:to>
                                    </p:set>
                                    <p:animEffect transition="in" filter="fade">
                                      <p:cBhvr>
                                        <p:cTn id="12" dur="500"/>
                                        <p:tgtEl>
                                          <p:spTgt spid="3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6"/>
                                        </p:tgtEl>
                                        <p:attrNameLst>
                                          <p:attrName>style.visibility</p:attrName>
                                        </p:attrNameLst>
                                      </p:cBhvr>
                                      <p:to>
                                        <p:strVal val="visible"/>
                                      </p:to>
                                    </p:set>
                                    <p:animEffect transition="in" filter="fade">
                                      <p:cBhvr>
                                        <p:cTn id="17"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Constrained Weighted Similarity-Aligned F1</a:t>
            </a:r>
            <a:endParaRPr lang="en-US" dirty="0"/>
          </a:p>
        </p:txBody>
      </p:sp>
      <p:sp>
        <p:nvSpPr>
          <p:cNvPr id="4" name="Date Placeholder 3"/>
          <p:cNvSpPr>
            <a:spLocks noGrp="1"/>
          </p:cNvSpPr>
          <p:nvPr>
            <p:ph type="dt" sz="half" idx="10"/>
          </p:nvPr>
        </p:nvSpPr>
        <p:spPr/>
        <p:txBody>
          <a:bodyPr/>
          <a:lstStyle/>
          <a:p>
            <a:r>
              <a:rPr lang="en-US" smtClean="0"/>
              <a:t>August 24, 2014</a:t>
            </a:r>
            <a:endParaRPr lang="en-US"/>
          </a:p>
        </p:txBody>
      </p:sp>
      <p:sp>
        <p:nvSpPr>
          <p:cNvPr id="5" name="Footer Placeholder 4"/>
          <p:cNvSpPr>
            <a:spLocks noGrp="1"/>
          </p:cNvSpPr>
          <p:nvPr>
            <p:ph type="ftr" sz="quarter" idx="11"/>
          </p:nvPr>
        </p:nvSpPr>
        <p:spPr/>
        <p:txBody>
          <a:bodyPr/>
          <a:lstStyle/>
          <a:p>
            <a:r>
              <a:rPr lang="en-US" smtClean="0"/>
              <a:t>*SEM 2014, Dublin</a:t>
            </a:r>
            <a:endParaRPr lang="en-US"/>
          </a:p>
        </p:txBody>
      </p:sp>
      <p:sp>
        <p:nvSpPr>
          <p:cNvPr id="6" name="Slide Number Placeholder 5"/>
          <p:cNvSpPr>
            <a:spLocks noGrp="1"/>
          </p:cNvSpPr>
          <p:nvPr>
            <p:ph type="sldNum" sz="quarter" idx="12"/>
          </p:nvPr>
        </p:nvSpPr>
        <p:spPr/>
        <p:txBody>
          <a:bodyPr/>
          <a:lstStyle/>
          <a:p>
            <a:fld id="{D251BFE7-20A4-0B42-889B-682D60CD3310}" type="slidenum">
              <a:rPr lang="en-US" smtClean="0"/>
              <a:pPr/>
              <a:t>22</a:t>
            </a:fld>
            <a:endParaRPr lang="en-US" dirty="0"/>
          </a:p>
        </p:txBody>
      </p:sp>
      <p:grpSp>
        <p:nvGrpSpPr>
          <p:cNvPr id="42" name="Group 41"/>
          <p:cNvGrpSpPr/>
          <p:nvPr/>
        </p:nvGrpSpPr>
        <p:grpSpPr>
          <a:xfrm>
            <a:off x="828675" y="4451349"/>
            <a:ext cx="7490075" cy="1528164"/>
            <a:chOff x="828675" y="4451349"/>
            <a:chExt cx="7490075" cy="1528164"/>
          </a:xfrm>
        </p:grpSpPr>
        <p:grpSp>
          <p:nvGrpSpPr>
            <p:cNvPr id="7" name="Group 22"/>
            <p:cNvGrpSpPr/>
            <p:nvPr/>
          </p:nvGrpSpPr>
          <p:grpSpPr>
            <a:xfrm>
              <a:off x="2592355" y="4451349"/>
              <a:ext cx="3959291" cy="1070845"/>
              <a:chOff x="1453952" y="3752849"/>
              <a:chExt cx="3959291" cy="1070845"/>
            </a:xfrm>
          </p:grpSpPr>
          <p:pic>
            <p:nvPicPr>
              <p:cNvPr id="29" name="Picture 28" descr="metric-cwsaf1.pdf"/>
              <p:cNvPicPr>
                <a:picLocks noChangeAspect="1"/>
              </p:cNvPicPr>
              <p:nvPr/>
            </p:nvPicPr>
            <mc:AlternateContent xmlns:ma="http://schemas.microsoft.com/office/mac/drawingml/2008/main">
              <mc:Choice Requires="ma">
                <p:blipFill>
                  <a:blip r:embed="rId3"/>
                  <a:srcRect r="61720"/>
                  <a:stretch>
                    <a:fillRect/>
                  </a:stretch>
                </p:blipFill>
              </mc:Choice>
              <mc:Fallback xmlns:ma="http://schemas.microsoft.com/office/mac/drawingml/2008/main" xmlns="" xmlns:a="http://schemas.openxmlformats.org/drawingml/2006/main" xmlns:r="http://schemas.openxmlformats.org/officeDocument/2006/relationships" xmlns:mc="http://schemas.openxmlformats.org/markup-compatibility/2006" xmlns:mv="urn:schemas-microsoft-com:mac:vml" xmlns:p="http://schemas.openxmlformats.org/presentationml/2006/main">
                <p:blipFill>
                  <a:blip r:embed="rId4"/>
                  <a:srcRect r="61720"/>
                  <a:stretch>
                    <a:fillRect/>
                  </a:stretch>
                </p:blipFill>
              </mc:Fallback>
            </mc:AlternateContent>
            <p:spPr>
              <a:xfrm>
                <a:off x="1453952" y="3752849"/>
                <a:ext cx="2387186" cy="1070845"/>
              </a:xfrm>
              <a:prstGeom prst="rect">
                <a:avLst/>
              </a:prstGeom>
            </p:spPr>
          </p:pic>
          <p:pic>
            <p:nvPicPr>
              <p:cNvPr id="33" name="Picture 32" descr="metric-cwsaf1.pdf"/>
              <p:cNvPicPr>
                <a:picLocks noChangeAspect="1"/>
              </p:cNvPicPr>
              <p:nvPr/>
            </p:nvPicPr>
            <mc:AlternateContent xmlns:ma="http://schemas.microsoft.com/office/mac/drawingml/2008/main">
              <mc:Choice Requires="ma">
                <p:blipFill>
                  <a:blip r:embed="rId3"/>
                  <a:srcRect l="74790"/>
                  <a:stretch>
                    <a:fillRect/>
                  </a:stretch>
                </p:blipFill>
              </mc:Choice>
              <mc:Fallback xmlns:ma="http://schemas.microsoft.com/office/mac/drawingml/2008/main" xmlns="" xmlns:a="http://schemas.openxmlformats.org/drawingml/2006/main" xmlns:r="http://schemas.openxmlformats.org/officeDocument/2006/relationships" xmlns:mc="http://schemas.openxmlformats.org/markup-compatibility/2006" xmlns:mv="urn:schemas-microsoft-com:mac:vml" xmlns:p="http://schemas.openxmlformats.org/presentationml/2006/main">
                <p:blipFill>
                  <a:blip r:embed="rId4"/>
                  <a:srcRect l="74790"/>
                  <a:stretch>
                    <a:fillRect/>
                  </a:stretch>
                </p:blipFill>
              </mc:Fallback>
            </mc:AlternateContent>
            <p:spPr>
              <a:xfrm>
                <a:off x="3841138" y="3752849"/>
                <a:ext cx="1572105" cy="1070845"/>
              </a:xfrm>
              <a:prstGeom prst="rect">
                <a:avLst/>
              </a:prstGeom>
            </p:spPr>
          </p:pic>
        </p:grpSp>
        <p:sp>
          <p:nvSpPr>
            <p:cNvPr id="34" name="TextBox 33"/>
            <p:cNvSpPr txBox="1"/>
            <p:nvPr/>
          </p:nvSpPr>
          <p:spPr>
            <a:xfrm>
              <a:off x="828675" y="5517848"/>
              <a:ext cx="7490075" cy="461665"/>
            </a:xfrm>
            <a:prstGeom prst="rect">
              <a:avLst/>
            </a:prstGeom>
            <a:noFill/>
          </p:spPr>
          <p:txBody>
            <a:bodyPr wrap="square" rtlCol="0">
              <a:spAutoFit/>
            </a:bodyPr>
            <a:lstStyle/>
            <a:p>
              <a:pPr algn="ctr"/>
              <a:r>
                <a:rPr lang="en-US" sz="1200" dirty="0" smtClean="0"/>
                <a:t>red = non-intuitive score</a:t>
              </a:r>
            </a:p>
            <a:p>
              <a:pPr algn="ctr"/>
              <a:r>
                <a:rPr lang="en-US" sz="1200" dirty="0" smtClean="0"/>
                <a:t>green = intuitive score</a:t>
              </a:r>
              <a:endParaRPr lang="en-US" sz="1200" dirty="0"/>
            </a:p>
          </p:txBody>
        </p:sp>
      </p:grpSp>
      <p:grpSp>
        <p:nvGrpSpPr>
          <p:cNvPr id="26" name="Group 25"/>
          <p:cNvGrpSpPr/>
          <p:nvPr/>
        </p:nvGrpSpPr>
        <p:grpSpPr>
          <a:xfrm>
            <a:off x="3202423" y="2397729"/>
            <a:ext cx="2739154" cy="1828800"/>
            <a:chOff x="828675" y="1632296"/>
            <a:chExt cx="2739154" cy="1828800"/>
          </a:xfrm>
        </p:grpSpPr>
        <p:pic>
          <p:nvPicPr>
            <p:cNvPr id="30" name="Picture 29" descr="G.png"/>
            <p:cNvPicPr>
              <a:picLocks noChangeAspect="1"/>
            </p:cNvPicPr>
            <p:nvPr/>
          </p:nvPicPr>
          <p:blipFill>
            <a:blip r:embed="rId5"/>
            <a:stretch>
              <a:fillRect/>
            </a:stretch>
          </p:blipFill>
          <p:spPr>
            <a:xfrm>
              <a:off x="828675" y="1632296"/>
              <a:ext cx="2739154" cy="1828800"/>
            </a:xfrm>
            <a:prstGeom prst="rect">
              <a:avLst/>
            </a:prstGeom>
          </p:spPr>
        </p:pic>
        <p:sp>
          <p:nvSpPr>
            <p:cNvPr id="32" name="TextBox 31"/>
            <p:cNvSpPr txBox="1"/>
            <p:nvPr/>
          </p:nvSpPr>
          <p:spPr>
            <a:xfrm>
              <a:off x="2016145" y="2362030"/>
              <a:ext cx="364215" cy="369332"/>
            </a:xfrm>
            <a:prstGeom prst="rect">
              <a:avLst/>
            </a:prstGeom>
            <a:noFill/>
          </p:spPr>
          <p:txBody>
            <a:bodyPr wrap="none" rtlCol="0">
              <a:spAutoFit/>
            </a:bodyPr>
            <a:lstStyle/>
            <a:p>
              <a:r>
                <a:rPr lang="en-US" dirty="0" smtClean="0"/>
                <a:t>G</a:t>
              </a:r>
              <a:endParaRPr lang="en-US" dirty="0"/>
            </a:p>
          </p:txBody>
        </p:sp>
      </p:grpSp>
      <p:grpSp>
        <p:nvGrpSpPr>
          <p:cNvPr id="36" name="Group 35"/>
          <p:cNvGrpSpPr/>
          <p:nvPr/>
        </p:nvGrpSpPr>
        <p:grpSpPr>
          <a:xfrm>
            <a:off x="831267" y="2397729"/>
            <a:ext cx="2739154" cy="1828800"/>
            <a:chOff x="3685515" y="1632296"/>
            <a:chExt cx="2739154" cy="1828800"/>
          </a:xfrm>
        </p:grpSpPr>
        <p:pic>
          <p:nvPicPr>
            <p:cNvPr id="37" name="Picture 36" descr="R1.png"/>
            <p:cNvPicPr>
              <a:picLocks noChangeAspect="1"/>
            </p:cNvPicPr>
            <p:nvPr/>
          </p:nvPicPr>
          <p:blipFill>
            <a:blip r:embed="rId6"/>
            <a:stretch>
              <a:fillRect/>
            </a:stretch>
          </p:blipFill>
          <p:spPr>
            <a:xfrm>
              <a:off x="3685515" y="1632296"/>
              <a:ext cx="2739154" cy="1828800"/>
            </a:xfrm>
            <a:prstGeom prst="rect">
              <a:avLst/>
            </a:prstGeom>
          </p:spPr>
        </p:pic>
        <p:sp>
          <p:nvSpPr>
            <p:cNvPr id="38" name="TextBox 37"/>
            <p:cNvSpPr txBox="1"/>
            <p:nvPr/>
          </p:nvSpPr>
          <p:spPr>
            <a:xfrm>
              <a:off x="4836617" y="2362030"/>
              <a:ext cx="436951" cy="369332"/>
            </a:xfrm>
            <a:prstGeom prst="rect">
              <a:avLst/>
            </a:prstGeom>
            <a:noFill/>
          </p:spPr>
          <p:txBody>
            <a:bodyPr wrap="none" rtlCol="0">
              <a:spAutoFit/>
            </a:bodyPr>
            <a:lstStyle/>
            <a:p>
              <a:r>
                <a:rPr lang="en-US" dirty="0" smtClean="0"/>
                <a:t>R</a:t>
              </a:r>
              <a:r>
                <a:rPr lang="en-US" baseline="-25000" dirty="0" smtClean="0"/>
                <a:t>1</a:t>
              </a:r>
              <a:endParaRPr lang="en-US" dirty="0"/>
            </a:p>
          </p:txBody>
        </p:sp>
      </p:grpSp>
      <p:grpSp>
        <p:nvGrpSpPr>
          <p:cNvPr id="39" name="Group 38"/>
          <p:cNvGrpSpPr/>
          <p:nvPr/>
        </p:nvGrpSpPr>
        <p:grpSpPr>
          <a:xfrm>
            <a:off x="5573523" y="2397729"/>
            <a:ext cx="2745227" cy="1828800"/>
            <a:chOff x="6024391" y="1787743"/>
            <a:chExt cx="2745227" cy="1828800"/>
          </a:xfrm>
        </p:grpSpPr>
        <p:pic>
          <p:nvPicPr>
            <p:cNvPr id="40" name="Picture 39" descr="R2.png"/>
            <p:cNvPicPr>
              <a:picLocks noChangeAspect="1"/>
            </p:cNvPicPr>
            <p:nvPr/>
          </p:nvPicPr>
          <p:blipFill>
            <a:blip r:embed="rId7"/>
            <a:stretch>
              <a:fillRect/>
            </a:stretch>
          </p:blipFill>
          <p:spPr>
            <a:xfrm>
              <a:off x="6024391" y="1787743"/>
              <a:ext cx="2745227" cy="1828800"/>
            </a:xfrm>
            <a:prstGeom prst="rect">
              <a:avLst/>
            </a:prstGeom>
          </p:spPr>
        </p:pic>
        <p:sp>
          <p:nvSpPr>
            <p:cNvPr id="41" name="TextBox 40"/>
            <p:cNvSpPr txBox="1"/>
            <p:nvPr/>
          </p:nvSpPr>
          <p:spPr>
            <a:xfrm>
              <a:off x="7178529" y="2517477"/>
              <a:ext cx="436951" cy="369332"/>
            </a:xfrm>
            <a:prstGeom prst="rect">
              <a:avLst/>
            </a:prstGeom>
            <a:noFill/>
          </p:spPr>
          <p:txBody>
            <a:bodyPr wrap="none" rtlCol="0">
              <a:spAutoFit/>
            </a:bodyPr>
            <a:lstStyle/>
            <a:p>
              <a:r>
                <a:rPr lang="en-US" dirty="0" smtClean="0"/>
                <a:t>R</a:t>
              </a:r>
              <a:r>
                <a:rPr lang="en-US" baseline="-25000" dirty="0" smtClean="0"/>
                <a:t>2</a:t>
              </a:r>
              <a:endParaRPr lang="en-US" dirty="0"/>
            </a:p>
          </p:txBody>
        </p:sp>
      </p:grpSp>
      <p:grpSp>
        <p:nvGrpSpPr>
          <p:cNvPr id="43" name="Group 42"/>
          <p:cNvGrpSpPr/>
          <p:nvPr/>
        </p:nvGrpSpPr>
        <p:grpSpPr>
          <a:xfrm>
            <a:off x="6424669" y="82076"/>
            <a:ext cx="2344949" cy="274320"/>
            <a:chOff x="6424669" y="82076"/>
            <a:chExt cx="2344949" cy="274320"/>
          </a:xfrm>
        </p:grpSpPr>
        <p:pic>
          <p:nvPicPr>
            <p:cNvPr id="44" name="Picture 43" descr="problem.jpg"/>
            <p:cNvPicPr>
              <a:picLocks noChangeAspect="1"/>
            </p:cNvPicPr>
            <p:nvPr/>
          </p:nvPicPr>
          <p:blipFill>
            <a:blip r:embed="rId8">
              <a:duotone>
                <a:prstClr val="black"/>
                <a:schemeClr val="accent1">
                  <a:tint val="45000"/>
                  <a:satMod val="400000"/>
                </a:schemeClr>
              </a:duotone>
              <a:alphaModFix amt="50000"/>
            </a:blip>
            <a:stretch>
              <a:fillRect/>
            </a:stretch>
          </p:blipFill>
          <p:spPr>
            <a:xfrm>
              <a:off x="6424669" y="82076"/>
              <a:ext cx="297322" cy="274320"/>
            </a:xfrm>
            <a:prstGeom prst="rect">
              <a:avLst/>
            </a:prstGeom>
            <a:ln w="19050" cap="sq" cmpd="sng" algn="ctr">
              <a:solidFill>
                <a:srgbClr val="000000"/>
              </a:solidFill>
              <a:prstDash val="solid"/>
              <a:miter lim="800000"/>
              <a:headEnd type="none" w="med" len="med"/>
              <a:tailEnd type="none" w="med" len="med"/>
            </a:ln>
            <a:effectLst>
              <a:innerShdw blurRad="63500" dist="50800" dir="13500000">
                <a:srgbClr val="000000">
                  <a:alpha val="50000"/>
                </a:srgbClr>
              </a:innerShdw>
            </a:effectLst>
          </p:spPr>
        </p:pic>
        <p:pic>
          <p:nvPicPr>
            <p:cNvPr id="45" name="Picture 44" descr="methodology.jpg"/>
            <p:cNvPicPr>
              <a:picLocks noChangeAspect="1"/>
            </p:cNvPicPr>
            <p:nvPr/>
          </p:nvPicPr>
          <p:blipFill>
            <a:blip r:embed="rId9">
              <a:duotone>
                <a:prstClr val="black"/>
                <a:schemeClr val="tx2">
                  <a:tint val="45000"/>
                  <a:satMod val="400000"/>
                </a:schemeClr>
              </a:duotone>
              <a:alphaModFix amt="50000"/>
            </a:blip>
            <a:srcRect l="6134" t="3270" r="8435" b="17850"/>
            <a:stretch>
              <a:fillRect/>
            </a:stretch>
          </p:blipFill>
          <p:spPr>
            <a:xfrm>
              <a:off x="6936496" y="82076"/>
              <a:ext cx="297322" cy="274320"/>
            </a:xfrm>
            <a:prstGeom prst="rect">
              <a:avLst/>
            </a:prstGeom>
            <a:ln w="19050" cap="sq" cmpd="sng" algn="ctr">
              <a:solidFill>
                <a:srgbClr val="000000"/>
              </a:solidFill>
              <a:prstDash val="solid"/>
              <a:miter lim="800000"/>
              <a:headEnd type="none" w="med" len="med"/>
              <a:tailEnd type="none" w="med" len="med"/>
            </a:ln>
            <a:effectLst>
              <a:innerShdw blurRad="63500" dist="50800" dir="13500000">
                <a:srgbClr val="000000">
                  <a:alpha val="50000"/>
                </a:srgbClr>
              </a:innerShdw>
            </a:effectLst>
          </p:spPr>
        </p:pic>
        <p:pic>
          <p:nvPicPr>
            <p:cNvPr id="46" name="Picture 45" descr="evaluation.jpg"/>
            <p:cNvPicPr>
              <a:picLocks noChangeAspect="1"/>
            </p:cNvPicPr>
            <p:nvPr/>
          </p:nvPicPr>
          <p:blipFill>
            <a:blip r:embed="rId10">
              <a:alphaModFix amt="75000"/>
            </a:blip>
            <a:srcRect l="8102" r="10580"/>
            <a:stretch>
              <a:fillRect/>
            </a:stretch>
          </p:blipFill>
          <p:spPr>
            <a:xfrm>
              <a:off x="7448323" y="82076"/>
              <a:ext cx="297428" cy="274320"/>
            </a:xfrm>
            <a:prstGeom prst="rect">
              <a:avLst/>
            </a:prstGeom>
            <a:ln w="19050" cap="sq" cmpd="sng" algn="ctr">
              <a:solidFill>
                <a:srgbClr val="000000"/>
              </a:solidFill>
              <a:prstDash val="solid"/>
              <a:miter lim="800000"/>
              <a:headEnd type="none" w="med" len="med"/>
              <a:tailEnd type="none" w="med" len="med"/>
            </a:ln>
            <a:effectLst>
              <a:outerShdw blurRad="50800" dist="38100" dir="2700000" algn="tl" rotWithShape="0">
                <a:srgbClr val="000000">
                  <a:alpha val="43000"/>
                </a:srgbClr>
              </a:outerShdw>
            </a:effectLst>
          </p:spPr>
        </p:pic>
        <p:pic>
          <p:nvPicPr>
            <p:cNvPr id="47" name="Picture 46" descr="data.jpg"/>
            <p:cNvPicPr>
              <a:picLocks noChangeAspect="1"/>
            </p:cNvPicPr>
            <p:nvPr/>
          </p:nvPicPr>
          <p:blipFill>
            <a:blip r:embed="rId11">
              <a:duotone>
                <a:prstClr val="black"/>
                <a:schemeClr val="accent1">
                  <a:tint val="45000"/>
                  <a:satMod val="400000"/>
                </a:schemeClr>
              </a:duotone>
              <a:alphaModFix amt="50000"/>
            </a:blip>
            <a:srcRect t="4292" b="11712"/>
            <a:stretch>
              <a:fillRect/>
            </a:stretch>
          </p:blipFill>
          <p:spPr>
            <a:xfrm>
              <a:off x="7960256" y="82076"/>
              <a:ext cx="297428" cy="274320"/>
            </a:xfrm>
            <a:prstGeom prst="rect">
              <a:avLst/>
            </a:prstGeom>
            <a:ln w="19050" cap="sq" cmpd="sng" algn="ctr">
              <a:solidFill>
                <a:srgbClr val="000000"/>
              </a:solidFill>
              <a:prstDash val="solid"/>
              <a:miter lim="800000"/>
              <a:headEnd type="none" w="med" len="med"/>
              <a:tailEnd type="none" w="med" len="med"/>
            </a:ln>
            <a:effectLst>
              <a:innerShdw blurRad="63500" dist="50800" dir="13500000">
                <a:srgbClr val="000000">
                  <a:alpha val="50000"/>
                </a:srgbClr>
              </a:innerShdw>
            </a:effectLst>
          </p:spPr>
        </p:pic>
        <p:pic>
          <p:nvPicPr>
            <p:cNvPr id="48" name="Picture 47" descr="books.jpg">
              <a:hlinkClick r:id="" action="ppaction://noaction"/>
            </p:cNvPr>
            <p:cNvPicPr>
              <a:picLocks noChangeAspect="1"/>
            </p:cNvPicPr>
            <p:nvPr/>
          </p:nvPicPr>
          <p:blipFill>
            <a:blip r:embed="rId12">
              <a:duotone>
                <a:prstClr val="black"/>
                <a:schemeClr val="accent1">
                  <a:tint val="45000"/>
                  <a:satMod val="400000"/>
                </a:schemeClr>
              </a:duotone>
              <a:alphaModFix amt="50000"/>
            </a:blip>
            <a:srcRect t="5691" b="5691"/>
            <a:stretch>
              <a:fillRect/>
            </a:stretch>
          </p:blipFill>
          <p:spPr>
            <a:xfrm>
              <a:off x="8472190" y="82076"/>
              <a:ext cx="297428" cy="274320"/>
            </a:xfrm>
            <a:prstGeom prst="rect">
              <a:avLst/>
            </a:prstGeom>
            <a:ln w="19050" cap="sq" cmpd="sng" algn="ctr">
              <a:solidFill>
                <a:srgbClr val="000000"/>
              </a:solidFill>
              <a:prstDash val="solid"/>
              <a:miter lim="800000"/>
              <a:headEnd type="none" w="med" len="med"/>
              <a:tailEnd type="none" w="med" len="med"/>
            </a:ln>
            <a:effectLst>
              <a:innerShdw blurRad="63500" dist="50800" dir="13500000">
                <a:srgbClr val="000000">
                  <a:alpha val="50000"/>
                </a:srgbClr>
              </a:innerShdw>
            </a:effectLst>
          </p:spPr>
        </p:pic>
      </p:gr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Mental State Identification in Chase Videos</a:t>
            </a:r>
            <a:endParaRPr lang="en-US" dirty="0"/>
          </a:p>
        </p:txBody>
      </p:sp>
      <p:sp>
        <p:nvSpPr>
          <p:cNvPr id="4" name="Date Placeholder 3"/>
          <p:cNvSpPr>
            <a:spLocks noGrp="1"/>
          </p:cNvSpPr>
          <p:nvPr>
            <p:ph type="dt" sz="half" idx="10"/>
          </p:nvPr>
        </p:nvSpPr>
        <p:spPr/>
        <p:txBody>
          <a:bodyPr/>
          <a:lstStyle/>
          <a:p>
            <a:r>
              <a:rPr lang="en-US" smtClean="0"/>
              <a:t>August 24, 2014</a:t>
            </a:r>
            <a:endParaRPr lang="en-US"/>
          </a:p>
        </p:txBody>
      </p:sp>
      <p:sp>
        <p:nvSpPr>
          <p:cNvPr id="5" name="Footer Placeholder 4"/>
          <p:cNvSpPr>
            <a:spLocks noGrp="1"/>
          </p:cNvSpPr>
          <p:nvPr>
            <p:ph type="ftr" sz="quarter" idx="11"/>
          </p:nvPr>
        </p:nvSpPr>
        <p:spPr/>
        <p:txBody>
          <a:bodyPr/>
          <a:lstStyle/>
          <a:p>
            <a:r>
              <a:rPr lang="en-US" smtClean="0"/>
              <a:t>*SEM 2014, Dublin</a:t>
            </a:r>
            <a:endParaRPr lang="en-US"/>
          </a:p>
        </p:txBody>
      </p:sp>
      <p:sp>
        <p:nvSpPr>
          <p:cNvPr id="6" name="Slide Number Placeholder 5"/>
          <p:cNvSpPr>
            <a:spLocks noGrp="1"/>
          </p:cNvSpPr>
          <p:nvPr>
            <p:ph type="sldNum" sz="quarter" idx="12"/>
          </p:nvPr>
        </p:nvSpPr>
        <p:spPr/>
        <p:txBody>
          <a:bodyPr/>
          <a:lstStyle/>
          <a:p>
            <a:fld id="{D251BFE7-20A4-0B42-889B-682D60CD3310}" type="slidenum">
              <a:rPr lang="en-US" smtClean="0"/>
              <a:pPr/>
              <a:t>23</a:t>
            </a:fld>
            <a:endParaRPr lang="en-US" dirty="0"/>
          </a:p>
        </p:txBody>
      </p:sp>
      <p:sp>
        <p:nvSpPr>
          <p:cNvPr id="7" name="TextBox 6"/>
          <p:cNvSpPr txBox="1"/>
          <p:nvPr/>
        </p:nvSpPr>
        <p:spPr>
          <a:xfrm>
            <a:off x="828675" y="3727123"/>
            <a:ext cx="7490074" cy="1846659"/>
          </a:xfrm>
          <a:prstGeom prst="rect">
            <a:avLst/>
          </a:prstGeom>
          <a:noFill/>
        </p:spPr>
        <p:txBody>
          <a:bodyPr wrap="square" rtlCol="0">
            <a:spAutoFit/>
          </a:bodyPr>
          <a:lstStyle/>
          <a:p>
            <a:r>
              <a:rPr lang="en-US" dirty="0" smtClean="0"/>
              <a:t>The average evaluation performance across 26 different chase videos are shown against the baseline scores for our neighborhood information extraction models. Bold font indicates the best score in a given column.</a:t>
            </a:r>
          </a:p>
          <a:p>
            <a:endParaRPr lang="en-US" dirty="0" smtClean="0"/>
          </a:p>
          <a:p>
            <a:r>
              <a:rPr lang="en-US" sz="1400" dirty="0" smtClean="0"/>
              <a:t>* All average improvements over the baseline responses are significant (</a:t>
            </a:r>
            <a:r>
              <a:rPr lang="en-US" sz="1400" dirty="0" err="1" smtClean="0"/>
              <a:t>p</a:t>
            </a:r>
            <a:r>
              <a:rPr lang="en-US" sz="1400" dirty="0" smtClean="0"/>
              <a:t> &lt; 0.01). All significance tests were one-tailed and were based on nonparametric bootstrap </a:t>
            </a:r>
            <a:r>
              <a:rPr lang="en-US" sz="1400" dirty="0" err="1" smtClean="0"/>
              <a:t>resampling</a:t>
            </a:r>
            <a:r>
              <a:rPr lang="en-US" sz="1400" dirty="0" smtClean="0"/>
              <a:t> with 10,000 iterations.</a:t>
            </a:r>
            <a:endParaRPr lang="en-US" sz="1400" dirty="0"/>
          </a:p>
        </p:txBody>
      </p:sp>
      <p:pic>
        <p:nvPicPr>
          <p:cNvPr id="17" name="Picture 16" descr="table.pdf"/>
          <p:cNvPicPr>
            <a:picLocks noChangeAspect="1"/>
          </p:cNvPicPr>
          <p:nvPr/>
        </p:nvPicPr>
        <mc:AlternateContent xmlns:ma="http://schemas.microsoft.com/office/mac/drawingml/2008/main">
          <mc:Choice Requires="ma">
            <p:blipFill>
              <a:blip r:embed="rId3"/>
              <a:stretch>
                <a:fillRect/>
              </a:stretch>
            </p:blipFill>
          </mc:Choice>
          <mc:Fallback xmlns:ma="http://schemas.microsoft.com/office/mac/drawingml/2008/main" xmlns="" xmlns:a="http://schemas.openxmlformats.org/drawingml/2006/main" xmlns:r="http://schemas.openxmlformats.org/officeDocument/2006/relationships" xmlns:mc="http://schemas.openxmlformats.org/markup-compatibility/2006" xmlns:mv="urn:schemas-microsoft-com:mac:vml" xmlns:p="http://schemas.openxmlformats.org/presentationml/2006/main">
            <p:blipFill>
              <a:blip r:embed="rId4"/>
              <a:stretch>
                <a:fillRect/>
              </a:stretch>
            </p:blipFill>
          </mc:Fallback>
        </mc:AlternateContent>
        <p:spPr>
          <a:xfrm>
            <a:off x="2013963" y="1744663"/>
            <a:ext cx="5116074" cy="1698849"/>
          </a:xfrm>
          <a:prstGeom prst="rect">
            <a:avLst/>
          </a:prstGeom>
        </p:spPr>
      </p:pic>
      <p:grpSp>
        <p:nvGrpSpPr>
          <p:cNvPr id="15" name="Group 14"/>
          <p:cNvGrpSpPr/>
          <p:nvPr/>
        </p:nvGrpSpPr>
        <p:grpSpPr>
          <a:xfrm>
            <a:off x="6424669" y="82076"/>
            <a:ext cx="2344949" cy="274320"/>
            <a:chOff x="6424669" y="82076"/>
            <a:chExt cx="2344949" cy="274320"/>
          </a:xfrm>
        </p:grpSpPr>
        <p:pic>
          <p:nvPicPr>
            <p:cNvPr id="16" name="Picture 15" descr="problem.jpg"/>
            <p:cNvPicPr>
              <a:picLocks noChangeAspect="1"/>
            </p:cNvPicPr>
            <p:nvPr/>
          </p:nvPicPr>
          <p:blipFill>
            <a:blip r:embed="rId5">
              <a:duotone>
                <a:prstClr val="black"/>
                <a:schemeClr val="accent1">
                  <a:tint val="45000"/>
                  <a:satMod val="400000"/>
                </a:schemeClr>
              </a:duotone>
              <a:alphaModFix amt="50000"/>
            </a:blip>
            <a:stretch>
              <a:fillRect/>
            </a:stretch>
          </p:blipFill>
          <p:spPr>
            <a:xfrm>
              <a:off x="6424669" y="82076"/>
              <a:ext cx="297322" cy="274320"/>
            </a:xfrm>
            <a:prstGeom prst="rect">
              <a:avLst/>
            </a:prstGeom>
            <a:ln w="19050" cap="sq" cmpd="sng" algn="ctr">
              <a:solidFill>
                <a:srgbClr val="000000"/>
              </a:solidFill>
              <a:prstDash val="solid"/>
              <a:miter lim="800000"/>
              <a:headEnd type="none" w="med" len="med"/>
              <a:tailEnd type="none" w="med" len="med"/>
            </a:ln>
            <a:effectLst>
              <a:innerShdw blurRad="63500" dist="50800" dir="13500000">
                <a:srgbClr val="000000">
                  <a:alpha val="50000"/>
                </a:srgbClr>
              </a:innerShdw>
            </a:effectLst>
          </p:spPr>
        </p:pic>
        <p:pic>
          <p:nvPicPr>
            <p:cNvPr id="18" name="Picture 17" descr="methodology.jpg"/>
            <p:cNvPicPr>
              <a:picLocks noChangeAspect="1"/>
            </p:cNvPicPr>
            <p:nvPr/>
          </p:nvPicPr>
          <p:blipFill>
            <a:blip r:embed="rId6">
              <a:duotone>
                <a:prstClr val="black"/>
                <a:schemeClr val="tx2">
                  <a:tint val="45000"/>
                  <a:satMod val="400000"/>
                </a:schemeClr>
              </a:duotone>
              <a:alphaModFix amt="50000"/>
            </a:blip>
            <a:srcRect l="6134" t="3270" r="8435" b="17850"/>
            <a:stretch>
              <a:fillRect/>
            </a:stretch>
          </p:blipFill>
          <p:spPr>
            <a:xfrm>
              <a:off x="6936496" y="82076"/>
              <a:ext cx="297322" cy="274320"/>
            </a:xfrm>
            <a:prstGeom prst="rect">
              <a:avLst/>
            </a:prstGeom>
            <a:ln w="19050" cap="sq" cmpd="sng" algn="ctr">
              <a:solidFill>
                <a:srgbClr val="000000"/>
              </a:solidFill>
              <a:prstDash val="solid"/>
              <a:miter lim="800000"/>
              <a:headEnd type="none" w="med" len="med"/>
              <a:tailEnd type="none" w="med" len="med"/>
            </a:ln>
            <a:effectLst>
              <a:innerShdw blurRad="63500" dist="50800" dir="13500000">
                <a:srgbClr val="000000">
                  <a:alpha val="50000"/>
                </a:srgbClr>
              </a:innerShdw>
            </a:effectLst>
          </p:spPr>
        </p:pic>
        <p:pic>
          <p:nvPicPr>
            <p:cNvPr id="19" name="Picture 18" descr="evaluation.jpg"/>
            <p:cNvPicPr>
              <a:picLocks noChangeAspect="1"/>
            </p:cNvPicPr>
            <p:nvPr/>
          </p:nvPicPr>
          <p:blipFill>
            <a:blip r:embed="rId7">
              <a:duotone>
                <a:prstClr val="black"/>
                <a:schemeClr val="accent1">
                  <a:tint val="45000"/>
                  <a:satMod val="400000"/>
                </a:schemeClr>
              </a:duotone>
              <a:alphaModFix amt="50000"/>
            </a:blip>
            <a:srcRect l="8102" r="10580"/>
            <a:stretch>
              <a:fillRect/>
            </a:stretch>
          </p:blipFill>
          <p:spPr>
            <a:xfrm>
              <a:off x="7448323" y="82076"/>
              <a:ext cx="297428" cy="274320"/>
            </a:xfrm>
            <a:prstGeom prst="rect">
              <a:avLst/>
            </a:prstGeom>
            <a:ln w="19050" cap="sq" cmpd="sng" algn="ctr">
              <a:solidFill>
                <a:srgbClr val="000000"/>
              </a:solidFill>
              <a:prstDash val="solid"/>
              <a:miter lim="800000"/>
              <a:headEnd type="none" w="med" len="med"/>
              <a:tailEnd type="none" w="med" len="med"/>
            </a:ln>
            <a:effectLst>
              <a:innerShdw blurRad="63500" dist="50800" dir="13500000">
                <a:srgbClr val="000000">
                  <a:alpha val="50000"/>
                </a:srgbClr>
              </a:innerShdw>
            </a:effectLst>
          </p:spPr>
        </p:pic>
        <p:pic>
          <p:nvPicPr>
            <p:cNvPr id="20" name="Picture 19" descr="data.jpg"/>
            <p:cNvPicPr>
              <a:picLocks noChangeAspect="1"/>
            </p:cNvPicPr>
            <p:nvPr/>
          </p:nvPicPr>
          <p:blipFill>
            <a:blip r:embed="rId8">
              <a:alphaModFix amt="75000"/>
            </a:blip>
            <a:srcRect t="4292" b="11712"/>
            <a:stretch>
              <a:fillRect/>
            </a:stretch>
          </p:blipFill>
          <p:spPr>
            <a:xfrm>
              <a:off x="7960256" y="82076"/>
              <a:ext cx="297428" cy="274320"/>
            </a:xfrm>
            <a:prstGeom prst="rect">
              <a:avLst/>
            </a:prstGeom>
            <a:ln w="19050" cap="sq" cmpd="sng" algn="ctr">
              <a:solidFill>
                <a:srgbClr val="000000"/>
              </a:solidFill>
              <a:prstDash val="solid"/>
              <a:miter lim="800000"/>
              <a:headEnd type="none" w="med" len="med"/>
              <a:tailEnd type="none" w="med" len="med"/>
            </a:ln>
            <a:effectLst>
              <a:outerShdw blurRad="50800" dist="38100" dir="2700000" algn="tl" rotWithShape="0">
                <a:srgbClr val="000000">
                  <a:alpha val="43000"/>
                </a:srgbClr>
              </a:outerShdw>
            </a:effectLst>
          </p:spPr>
        </p:pic>
        <p:pic>
          <p:nvPicPr>
            <p:cNvPr id="21" name="Picture 20" descr="books.jpg">
              <a:hlinkClick r:id="" action="ppaction://noaction"/>
            </p:cNvPr>
            <p:cNvPicPr>
              <a:picLocks noChangeAspect="1"/>
            </p:cNvPicPr>
            <p:nvPr/>
          </p:nvPicPr>
          <p:blipFill>
            <a:blip r:embed="rId9">
              <a:duotone>
                <a:prstClr val="black"/>
                <a:schemeClr val="accent1">
                  <a:tint val="45000"/>
                  <a:satMod val="400000"/>
                </a:schemeClr>
              </a:duotone>
              <a:alphaModFix amt="50000"/>
            </a:blip>
            <a:srcRect t="5691" b="5691"/>
            <a:stretch>
              <a:fillRect/>
            </a:stretch>
          </p:blipFill>
          <p:spPr>
            <a:xfrm>
              <a:off x="8472190" y="82076"/>
              <a:ext cx="297428" cy="274320"/>
            </a:xfrm>
            <a:prstGeom prst="rect">
              <a:avLst/>
            </a:prstGeom>
            <a:ln w="19050" cap="sq" cmpd="sng" algn="ctr">
              <a:solidFill>
                <a:srgbClr val="000000"/>
              </a:solidFill>
              <a:prstDash val="solid"/>
              <a:miter lim="800000"/>
              <a:headEnd type="none" w="med" len="med"/>
              <a:tailEnd type="none" w="med" len="med"/>
            </a:ln>
            <a:effectLst>
              <a:innerShdw blurRad="63500" dist="50800" dir="13500000">
                <a:srgbClr val="000000">
                  <a:alpha val="50000"/>
                </a:srgbClr>
              </a:innerShdw>
            </a:effectLst>
          </p:spPr>
        </p:pic>
      </p:gr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Mental State Identification in Chase Videos</a:t>
            </a:r>
            <a:endParaRPr lang="en-US" dirty="0"/>
          </a:p>
        </p:txBody>
      </p:sp>
      <p:sp>
        <p:nvSpPr>
          <p:cNvPr id="13" name="Content Placeholder 12"/>
          <p:cNvSpPr>
            <a:spLocks noGrp="1"/>
          </p:cNvSpPr>
          <p:nvPr>
            <p:ph sz="half" idx="1"/>
          </p:nvPr>
        </p:nvSpPr>
        <p:spPr>
          <a:xfrm>
            <a:off x="828675" y="3727123"/>
            <a:ext cx="7490074" cy="2445077"/>
          </a:xfrm>
        </p:spPr>
        <p:txBody>
          <a:bodyPr>
            <a:normAutofit lnSpcReduction="10000"/>
          </a:bodyPr>
          <a:lstStyle/>
          <a:p>
            <a:r>
              <a:rPr lang="en-US" i="1" dirty="0" err="1" smtClean="0"/>
              <a:t>event+vector</a:t>
            </a:r>
            <a:r>
              <a:rPr lang="en-US" dirty="0" smtClean="0"/>
              <a:t> outperformed baseline by almost 75%.</a:t>
            </a:r>
          </a:p>
          <a:p>
            <a:r>
              <a:rPr lang="en-US" dirty="0" smtClean="0"/>
              <a:t>Ensemble outperformed individual components.</a:t>
            </a:r>
          </a:p>
          <a:p>
            <a:pPr lvl="1"/>
            <a:r>
              <a:rPr lang="en-US" dirty="0" smtClean="0">
                <a:sym typeface="Wingdings"/>
              </a:rPr>
              <a:t>Operating in latent space (</a:t>
            </a:r>
            <a:r>
              <a:rPr lang="en-US" i="1" dirty="0" smtClean="0">
                <a:sym typeface="Wingdings"/>
              </a:rPr>
              <a:t>vector</a:t>
            </a:r>
            <a:r>
              <a:rPr lang="en-US" dirty="0" smtClean="0">
                <a:sym typeface="Wingdings"/>
              </a:rPr>
              <a:t>) and operating on text (</a:t>
            </a:r>
            <a:r>
              <a:rPr lang="en-US" i="1" dirty="0" smtClean="0">
                <a:sym typeface="Wingdings"/>
              </a:rPr>
              <a:t>event</a:t>
            </a:r>
            <a:r>
              <a:rPr lang="en-US" dirty="0" smtClean="0">
                <a:sym typeface="Wingdings"/>
              </a:rPr>
              <a:t>) yield complementary information.</a:t>
            </a:r>
          </a:p>
          <a:p>
            <a:r>
              <a:rPr lang="en-US" dirty="0" smtClean="0"/>
              <a:t>Incremental improvements due to NLP.</a:t>
            </a:r>
          </a:p>
          <a:p>
            <a:pPr lvl="1"/>
            <a:r>
              <a:rPr lang="en-US" i="1" dirty="0" smtClean="0"/>
              <a:t>sentence </a:t>
            </a:r>
            <a:r>
              <a:rPr lang="en-US" dirty="0" smtClean="0"/>
              <a:t>is similar to current state-of-the-art (e.g., de </a:t>
            </a:r>
            <a:r>
              <a:rPr lang="en-US" dirty="0" err="1" smtClean="0"/>
              <a:t>Marneffe</a:t>
            </a:r>
            <a:r>
              <a:rPr lang="en-US" dirty="0" smtClean="0"/>
              <a:t> et al. 2010)</a:t>
            </a:r>
          </a:p>
          <a:p>
            <a:pPr lvl="1"/>
            <a:r>
              <a:rPr lang="en-US" i="1" dirty="0" smtClean="0"/>
              <a:t>sentence &lt; vector </a:t>
            </a:r>
            <a:r>
              <a:rPr lang="en-US" dirty="0" smtClean="0">
                <a:sym typeface="Wingdings"/>
              </a:rPr>
              <a:t>&lt;</a:t>
            </a:r>
            <a:r>
              <a:rPr lang="en-US" dirty="0" smtClean="0"/>
              <a:t> </a:t>
            </a:r>
            <a:r>
              <a:rPr lang="en-US" i="1" dirty="0" smtClean="0"/>
              <a:t>event</a:t>
            </a:r>
          </a:p>
        </p:txBody>
      </p:sp>
      <p:sp>
        <p:nvSpPr>
          <p:cNvPr id="4" name="Date Placeholder 3"/>
          <p:cNvSpPr>
            <a:spLocks noGrp="1"/>
          </p:cNvSpPr>
          <p:nvPr>
            <p:ph type="dt" sz="half" idx="10"/>
          </p:nvPr>
        </p:nvSpPr>
        <p:spPr/>
        <p:txBody>
          <a:bodyPr/>
          <a:lstStyle/>
          <a:p>
            <a:r>
              <a:rPr lang="en-US" smtClean="0"/>
              <a:t>August 24, 2014</a:t>
            </a:r>
            <a:endParaRPr lang="en-US"/>
          </a:p>
        </p:txBody>
      </p:sp>
      <p:sp>
        <p:nvSpPr>
          <p:cNvPr id="5" name="Footer Placeholder 4"/>
          <p:cNvSpPr>
            <a:spLocks noGrp="1"/>
          </p:cNvSpPr>
          <p:nvPr>
            <p:ph type="ftr" sz="quarter" idx="11"/>
          </p:nvPr>
        </p:nvSpPr>
        <p:spPr/>
        <p:txBody>
          <a:bodyPr/>
          <a:lstStyle/>
          <a:p>
            <a:r>
              <a:rPr lang="en-US" smtClean="0"/>
              <a:t>*SEM 2014, Dublin</a:t>
            </a:r>
            <a:endParaRPr lang="en-US"/>
          </a:p>
        </p:txBody>
      </p:sp>
      <p:sp>
        <p:nvSpPr>
          <p:cNvPr id="6" name="Slide Number Placeholder 5"/>
          <p:cNvSpPr>
            <a:spLocks noGrp="1"/>
          </p:cNvSpPr>
          <p:nvPr>
            <p:ph type="sldNum" sz="quarter" idx="12"/>
          </p:nvPr>
        </p:nvSpPr>
        <p:spPr/>
        <p:txBody>
          <a:bodyPr/>
          <a:lstStyle/>
          <a:p>
            <a:fld id="{D251BFE7-20A4-0B42-889B-682D60CD3310}" type="slidenum">
              <a:rPr lang="en-US" smtClean="0"/>
              <a:pPr/>
              <a:t>24</a:t>
            </a:fld>
            <a:endParaRPr lang="en-US" dirty="0"/>
          </a:p>
        </p:txBody>
      </p:sp>
      <p:pic>
        <p:nvPicPr>
          <p:cNvPr id="18" name="Picture 17" descr="table.pdf"/>
          <p:cNvPicPr>
            <a:picLocks noChangeAspect="1"/>
          </p:cNvPicPr>
          <p:nvPr/>
        </p:nvPicPr>
        <mc:AlternateContent xmlns:ma="http://schemas.microsoft.com/office/mac/drawingml/2008/main">
          <mc:Choice Requires="ma">
            <p:blipFill>
              <a:blip r:embed="rId3"/>
              <a:stretch>
                <a:fillRect/>
              </a:stretch>
            </p:blipFill>
          </mc:Choice>
          <mc:Fallback xmlns:ma="http://schemas.microsoft.com/office/mac/drawingml/2008/main" xmlns="" xmlns:a="http://schemas.openxmlformats.org/drawingml/2006/main" xmlns:r="http://schemas.openxmlformats.org/officeDocument/2006/relationships" xmlns:mc="http://schemas.openxmlformats.org/markup-compatibility/2006" xmlns:mv="urn:schemas-microsoft-com:mac:vml" xmlns:p="http://schemas.openxmlformats.org/presentationml/2006/main">
            <p:blipFill>
              <a:blip r:embed="rId4"/>
              <a:stretch>
                <a:fillRect/>
              </a:stretch>
            </p:blipFill>
          </mc:Fallback>
        </mc:AlternateContent>
        <p:spPr>
          <a:xfrm>
            <a:off x="2013963" y="1744663"/>
            <a:ext cx="5116074" cy="1698849"/>
          </a:xfrm>
          <a:prstGeom prst="rect">
            <a:avLst/>
          </a:prstGeom>
        </p:spPr>
      </p:pic>
      <p:grpSp>
        <p:nvGrpSpPr>
          <p:cNvPr id="14" name="Group 13"/>
          <p:cNvGrpSpPr/>
          <p:nvPr/>
        </p:nvGrpSpPr>
        <p:grpSpPr>
          <a:xfrm>
            <a:off x="6424669" y="82076"/>
            <a:ext cx="2344949" cy="274320"/>
            <a:chOff x="6424669" y="82076"/>
            <a:chExt cx="2344949" cy="274320"/>
          </a:xfrm>
        </p:grpSpPr>
        <p:pic>
          <p:nvPicPr>
            <p:cNvPr id="19" name="Picture 18" descr="problem.jpg"/>
            <p:cNvPicPr>
              <a:picLocks noChangeAspect="1"/>
            </p:cNvPicPr>
            <p:nvPr/>
          </p:nvPicPr>
          <p:blipFill>
            <a:blip r:embed="rId5">
              <a:duotone>
                <a:prstClr val="black"/>
                <a:schemeClr val="accent1">
                  <a:tint val="45000"/>
                  <a:satMod val="400000"/>
                </a:schemeClr>
              </a:duotone>
              <a:alphaModFix amt="50000"/>
            </a:blip>
            <a:stretch>
              <a:fillRect/>
            </a:stretch>
          </p:blipFill>
          <p:spPr>
            <a:xfrm>
              <a:off x="6424669" y="82076"/>
              <a:ext cx="297322" cy="274320"/>
            </a:xfrm>
            <a:prstGeom prst="rect">
              <a:avLst/>
            </a:prstGeom>
            <a:ln w="19050" cap="sq" cmpd="sng" algn="ctr">
              <a:solidFill>
                <a:srgbClr val="000000"/>
              </a:solidFill>
              <a:prstDash val="solid"/>
              <a:miter lim="800000"/>
              <a:headEnd type="none" w="med" len="med"/>
              <a:tailEnd type="none" w="med" len="med"/>
            </a:ln>
            <a:effectLst>
              <a:innerShdw blurRad="63500" dist="50800" dir="13500000">
                <a:srgbClr val="000000">
                  <a:alpha val="50000"/>
                </a:srgbClr>
              </a:innerShdw>
            </a:effectLst>
          </p:spPr>
        </p:pic>
        <p:pic>
          <p:nvPicPr>
            <p:cNvPr id="20" name="Picture 19" descr="methodology.jpg"/>
            <p:cNvPicPr>
              <a:picLocks noChangeAspect="1"/>
            </p:cNvPicPr>
            <p:nvPr/>
          </p:nvPicPr>
          <p:blipFill>
            <a:blip r:embed="rId6">
              <a:duotone>
                <a:prstClr val="black"/>
                <a:schemeClr val="tx2">
                  <a:tint val="45000"/>
                  <a:satMod val="400000"/>
                </a:schemeClr>
              </a:duotone>
              <a:alphaModFix amt="50000"/>
            </a:blip>
            <a:srcRect l="6134" t="3270" r="8435" b="17850"/>
            <a:stretch>
              <a:fillRect/>
            </a:stretch>
          </p:blipFill>
          <p:spPr>
            <a:xfrm>
              <a:off x="6936496" y="82076"/>
              <a:ext cx="297322" cy="274320"/>
            </a:xfrm>
            <a:prstGeom prst="rect">
              <a:avLst/>
            </a:prstGeom>
            <a:ln w="19050" cap="sq" cmpd="sng" algn="ctr">
              <a:solidFill>
                <a:srgbClr val="000000"/>
              </a:solidFill>
              <a:prstDash val="solid"/>
              <a:miter lim="800000"/>
              <a:headEnd type="none" w="med" len="med"/>
              <a:tailEnd type="none" w="med" len="med"/>
            </a:ln>
            <a:effectLst>
              <a:innerShdw blurRad="63500" dist="50800" dir="13500000">
                <a:srgbClr val="000000">
                  <a:alpha val="50000"/>
                </a:srgbClr>
              </a:innerShdw>
            </a:effectLst>
          </p:spPr>
        </p:pic>
        <p:pic>
          <p:nvPicPr>
            <p:cNvPr id="21" name="Picture 20" descr="evaluation.jpg"/>
            <p:cNvPicPr>
              <a:picLocks noChangeAspect="1"/>
            </p:cNvPicPr>
            <p:nvPr/>
          </p:nvPicPr>
          <p:blipFill>
            <a:blip r:embed="rId7">
              <a:duotone>
                <a:prstClr val="black"/>
                <a:schemeClr val="accent1">
                  <a:tint val="45000"/>
                  <a:satMod val="400000"/>
                </a:schemeClr>
              </a:duotone>
              <a:alphaModFix amt="50000"/>
            </a:blip>
            <a:srcRect l="8102" r="10580"/>
            <a:stretch>
              <a:fillRect/>
            </a:stretch>
          </p:blipFill>
          <p:spPr>
            <a:xfrm>
              <a:off x="7448323" y="82076"/>
              <a:ext cx="297428" cy="274320"/>
            </a:xfrm>
            <a:prstGeom prst="rect">
              <a:avLst/>
            </a:prstGeom>
            <a:ln w="19050" cap="sq" cmpd="sng" algn="ctr">
              <a:solidFill>
                <a:srgbClr val="000000"/>
              </a:solidFill>
              <a:prstDash val="solid"/>
              <a:miter lim="800000"/>
              <a:headEnd type="none" w="med" len="med"/>
              <a:tailEnd type="none" w="med" len="med"/>
            </a:ln>
            <a:effectLst>
              <a:innerShdw blurRad="63500" dist="50800" dir="13500000">
                <a:srgbClr val="000000">
                  <a:alpha val="50000"/>
                </a:srgbClr>
              </a:innerShdw>
            </a:effectLst>
          </p:spPr>
        </p:pic>
        <p:pic>
          <p:nvPicPr>
            <p:cNvPr id="22" name="Picture 21" descr="data.jpg"/>
            <p:cNvPicPr>
              <a:picLocks noChangeAspect="1"/>
            </p:cNvPicPr>
            <p:nvPr/>
          </p:nvPicPr>
          <p:blipFill>
            <a:blip r:embed="rId8">
              <a:alphaModFix amt="75000"/>
            </a:blip>
            <a:srcRect t="4292" b="11712"/>
            <a:stretch>
              <a:fillRect/>
            </a:stretch>
          </p:blipFill>
          <p:spPr>
            <a:xfrm>
              <a:off x="7960256" y="82076"/>
              <a:ext cx="297428" cy="274320"/>
            </a:xfrm>
            <a:prstGeom prst="rect">
              <a:avLst/>
            </a:prstGeom>
            <a:ln w="19050" cap="sq" cmpd="sng" algn="ctr">
              <a:solidFill>
                <a:srgbClr val="000000"/>
              </a:solidFill>
              <a:prstDash val="solid"/>
              <a:miter lim="800000"/>
              <a:headEnd type="none" w="med" len="med"/>
              <a:tailEnd type="none" w="med" len="med"/>
            </a:ln>
            <a:effectLst>
              <a:outerShdw blurRad="50800" dist="38100" dir="2700000" algn="tl" rotWithShape="0">
                <a:srgbClr val="000000">
                  <a:alpha val="43000"/>
                </a:srgbClr>
              </a:outerShdw>
            </a:effectLst>
          </p:spPr>
        </p:pic>
        <p:pic>
          <p:nvPicPr>
            <p:cNvPr id="23" name="Picture 22" descr="books.jpg">
              <a:hlinkClick r:id="" action="ppaction://noaction"/>
            </p:cNvPr>
            <p:cNvPicPr>
              <a:picLocks noChangeAspect="1"/>
            </p:cNvPicPr>
            <p:nvPr/>
          </p:nvPicPr>
          <p:blipFill>
            <a:blip r:embed="rId9">
              <a:duotone>
                <a:prstClr val="black"/>
                <a:schemeClr val="accent1">
                  <a:tint val="45000"/>
                  <a:satMod val="400000"/>
                </a:schemeClr>
              </a:duotone>
              <a:alphaModFix amt="50000"/>
            </a:blip>
            <a:srcRect t="5691" b="5691"/>
            <a:stretch>
              <a:fillRect/>
            </a:stretch>
          </p:blipFill>
          <p:spPr>
            <a:xfrm>
              <a:off x="8472190" y="82076"/>
              <a:ext cx="297428" cy="274320"/>
            </a:xfrm>
            <a:prstGeom prst="rect">
              <a:avLst/>
            </a:prstGeom>
            <a:ln w="19050" cap="sq" cmpd="sng" algn="ctr">
              <a:solidFill>
                <a:srgbClr val="000000"/>
              </a:solidFill>
              <a:prstDash val="solid"/>
              <a:miter lim="800000"/>
              <a:headEnd type="none" w="med" len="med"/>
              <a:tailEnd type="none" w="med" len="med"/>
            </a:ln>
            <a:effectLst>
              <a:innerShdw blurRad="63500" dist="50800" dir="13500000">
                <a:srgbClr val="000000">
                  <a:alpha val="50000"/>
                </a:srgbClr>
              </a:innerShdw>
            </a:effectLst>
          </p:spPr>
        </p:pic>
      </p:gr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wipe(left)">
                                      <p:cBhvr>
                                        <p:cTn id="7" dur="500"/>
                                        <p:tgtEl>
                                          <p:spTgt spid="1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3">
                                            <p:txEl>
                                              <p:pRg st="1" end="1"/>
                                            </p:txEl>
                                          </p:spTgt>
                                        </p:tgtEl>
                                        <p:attrNameLst>
                                          <p:attrName>style.visibility</p:attrName>
                                        </p:attrNameLst>
                                      </p:cBhvr>
                                      <p:to>
                                        <p:strVal val="visible"/>
                                      </p:to>
                                    </p:set>
                                    <p:animEffect transition="in" filter="wipe(left)">
                                      <p:cBhvr>
                                        <p:cTn id="12" dur="500"/>
                                        <p:tgtEl>
                                          <p:spTgt spid="13">
                                            <p:txEl>
                                              <p:pRg st="1" end="1"/>
                                            </p:txEl>
                                          </p:spTgt>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13">
                                            <p:txEl>
                                              <p:pRg st="2" end="2"/>
                                            </p:txEl>
                                          </p:spTgt>
                                        </p:tgtEl>
                                        <p:attrNameLst>
                                          <p:attrName>style.visibility</p:attrName>
                                        </p:attrNameLst>
                                      </p:cBhvr>
                                      <p:to>
                                        <p:strVal val="visible"/>
                                      </p:to>
                                    </p:set>
                                    <p:animEffect transition="in" filter="wipe(left)">
                                      <p:cBhvr>
                                        <p:cTn id="15" dur="500"/>
                                        <p:tgtEl>
                                          <p:spTgt spid="1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13">
                                            <p:txEl>
                                              <p:pRg st="3" end="3"/>
                                            </p:txEl>
                                          </p:spTgt>
                                        </p:tgtEl>
                                        <p:attrNameLst>
                                          <p:attrName>style.visibility</p:attrName>
                                        </p:attrNameLst>
                                      </p:cBhvr>
                                      <p:to>
                                        <p:strVal val="visible"/>
                                      </p:to>
                                    </p:set>
                                    <p:animEffect transition="in" filter="wipe(left)">
                                      <p:cBhvr>
                                        <p:cTn id="20" dur="500"/>
                                        <p:tgtEl>
                                          <p:spTgt spid="13">
                                            <p:txEl>
                                              <p:pRg st="3" end="3"/>
                                            </p:txEl>
                                          </p:spTgt>
                                        </p:tgtEl>
                                      </p:cBhvr>
                                    </p:animEffect>
                                  </p:childTnLst>
                                </p:cTn>
                              </p:par>
                              <p:par>
                                <p:cTn id="21" presetID="22" presetClass="entr" presetSubtype="8" fill="hold" grpId="0" nodeType="withEffect">
                                  <p:stCondLst>
                                    <p:cond delay="0"/>
                                  </p:stCondLst>
                                  <p:childTnLst>
                                    <p:set>
                                      <p:cBhvr>
                                        <p:cTn id="22" dur="1" fill="hold">
                                          <p:stCondLst>
                                            <p:cond delay="0"/>
                                          </p:stCondLst>
                                        </p:cTn>
                                        <p:tgtEl>
                                          <p:spTgt spid="13">
                                            <p:txEl>
                                              <p:pRg st="4" end="4"/>
                                            </p:txEl>
                                          </p:spTgt>
                                        </p:tgtEl>
                                        <p:attrNameLst>
                                          <p:attrName>style.visibility</p:attrName>
                                        </p:attrNameLst>
                                      </p:cBhvr>
                                      <p:to>
                                        <p:strVal val="visible"/>
                                      </p:to>
                                    </p:set>
                                    <p:animEffect transition="in" filter="wipe(left)">
                                      <p:cBhvr>
                                        <p:cTn id="23" dur="500"/>
                                        <p:tgtEl>
                                          <p:spTgt spid="13">
                                            <p:txEl>
                                              <p:pRg st="4" end="4"/>
                                            </p:txEl>
                                          </p:spTgt>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13">
                                            <p:txEl>
                                              <p:pRg st="5" end="5"/>
                                            </p:txEl>
                                          </p:spTgt>
                                        </p:tgtEl>
                                        <p:attrNameLst>
                                          <p:attrName>style.visibility</p:attrName>
                                        </p:attrNameLst>
                                      </p:cBhvr>
                                      <p:to>
                                        <p:strVal val="visible"/>
                                      </p:to>
                                    </p:set>
                                    <p:animEffect transition="in" filter="wipe(left)">
                                      <p:cBhvr>
                                        <p:cTn id="26" dur="500"/>
                                        <p:tgtEl>
                                          <p:spTgt spid="1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bld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Additional Results* – Actor-specific</a:t>
            </a:r>
            <a:endParaRPr lang="en-US" dirty="0"/>
          </a:p>
        </p:txBody>
      </p:sp>
      <p:sp>
        <p:nvSpPr>
          <p:cNvPr id="5" name="Date Placeholder 4"/>
          <p:cNvSpPr>
            <a:spLocks noGrp="1"/>
          </p:cNvSpPr>
          <p:nvPr>
            <p:ph type="dt" sz="half" idx="10"/>
          </p:nvPr>
        </p:nvSpPr>
        <p:spPr/>
        <p:txBody>
          <a:bodyPr/>
          <a:lstStyle/>
          <a:p>
            <a:r>
              <a:rPr lang="en-US" smtClean="0"/>
              <a:t>August 24, 2014</a:t>
            </a:r>
            <a:endParaRPr lang="en-US"/>
          </a:p>
        </p:txBody>
      </p:sp>
      <p:sp>
        <p:nvSpPr>
          <p:cNvPr id="6" name="Footer Placeholder 5"/>
          <p:cNvSpPr>
            <a:spLocks noGrp="1"/>
          </p:cNvSpPr>
          <p:nvPr>
            <p:ph type="ftr" sz="quarter" idx="11"/>
          </p:nvPr>
        </p:nvSpPr>
        <p:spPr/>
        <p:txBody>
          <a:bodyPr/>
          <a:lstStyle/>
          <a:p>
            <a:r>
              <a:rPr lang="en-US" smtClean="0"/>
              <a:t>*SEM 2014, Dublin</a:t>
            </a:r>
            <a:endParaRPr lang="en-US"/>
          </a:p>
        </p:txBody>
      </p:sp>
      <p:sp>
        <p:nvSpPr>
          <p:cNvPr id="7" name="Slide Number Placeholder 6"/>
          <p:cNvSpPr>
            <a:spLocks noGrp="1"/>
          </p:cNvSpPr>
          <p:nvPr>
            <p:ph type="sldNum" sz="quarter" idx="12"/>
          </p:nvPr>
        </p:nvSpPr>
        <p:spPr/>
        <p:txBody>
          <a:bodyPr/>
          <a:lstStyle/>
          <a:p>
            <a:fld id="{D251BFE7-20A4-0B42-889B-682D60CD3310}" type="slidenum">
              <a:rPr lang="en-US" smtClean="0"/>
              <a:pPr/>
              <a:t>25</a:t>
            </a:fld>
            <a:endParaRPr lang="en-US"/>
          </a:p>
        </p:txBody>
      </p:sp>
      <p:sp>
        <p:nvSpPr>
          <p:cNvPr id="8" name="TextBox 7"/>
          <p:cNvSpPr txBox="1"/>
          <p:nvPr/>
        </p:nvSpPr>
        <p:spPr>
          <a:xfrm>
            <a:off x="824112" y="6022201"/>
            <a:ext cx="7490074" cy="276999"/>
          </a:xfrm>
          <a:prstGeom prst="rect">
            <a:avLst/>
          </a:prstGeom>
          <a:noFill/>
        </p:spPr>
        <p:txBody>
          <a:bodyPr wrap="square" rtlCol="0">
            <a:spAutoFit/>
          </a:bodyPr>
          <a:lstStyle/>
          <a:p>
            <a:pPr algn="ctr"/>
            <a:r>
              <a:rPr lang="en-US" sz="1200" dirty="0" smtClean="0"/>
              <a:t>* Results not included in paper</a:t>
            </a:r>
            <a:endParaRPr lang="en-US" sz="1200" dirty="0"/>
          </a:p>
        </p:txBody>
      </p:sp>
      <p:sp>
        <p:nvSpPr>
          <p:cNvPr id="9" name="TextBox 8"/>
          <p:cNvSpPr txBox="1"/>
          <p:nvPr/>
        </p:nvSpPr>
        <p:spPr>
          <a:xfrm>
            <a:off x="824112" y="3019896"/>
            <a:ext cx="7490074" cy="584776"/>
          </a:xfrm>
          <a:prstGeom prst="rect">
            <a:avLst/>
          </a:prstGeom>
          <a:noFill/>
        </p:spPr>
        <p:txBody>
          <a:bodyPr wrap="square" rtlCol="0">
            <a:spAutoFit/>
          </a:bodyPr>
          <a:lstStyle/>
          <a:p>
            <a:pPr algn="ctr"/>
            <a:r>
              <a:rPr lang="en-US" sz="1600" dirty="0" smtClean="0"/>
              <a:t>The average evaluation performance for the mental state of the</a:t>
            </a:r>
          </a:p>
          <a:p>
            <a:pPr algn="ctr"/>
            <a:r>
              <a:rPr lang="en-US" sz="1600" b="1" dirty="0" smtClean="0"/>
              <a:t>subject </a:t>
            </a:r>
            <a:r>
              <a:rPr lang="en-US" sz="1600" dirty="0" smtClean="0"/>
              <a:t>across 26 different chase videos.</a:t>
            </a:r>
          </a:p>
        </p:txBody>
      </p:sp>
      <p:sp>
        <p:nvSpPr>
          <p:cNvPr id="10" name="TextBox 9"/>
          <p:cNvSpPr txBox="1"/>
          <p:nvPr/>
        </p:nvSpPr>
        <p:spPr>
          <a:xfrm>
            <a:off x="824112" y="5177692"/>
            <a:ext cx="7490074" cy="584776"/>
          </a:xfrm>
          <a:prstGeom prst="rect">
            <a:avLst/>
          </a:prstGeom>
          <a:noFill/>
        </p:spPr>
        <p:txBody>
          <a:bodyPr wrap="square" rtlCol="0">
            <a:spAutoFit/>
          </a:bodyPr>
          <a:lstStyle/>
          <a:p>
            <a:pPr algn="ctr"/>
            <a:r>
              <a:rPr lang="en-US" sz="1600" dirty="0" smtClean="0"/>
              <a:t>The average evaluation performance for the mental state of the </a:t>
            </a:r>
          </a:p>
          <a:p>
            <a:pPr algn="ctr"/>
            <a:r>
              <a:rPr lang="en-US" sz="1600" b="1" dirty="0" smtClean="0"/>
              <a:t>object </a:t>
            </a:r>
            <a:r>
              <a:rPr lang="en-US" sz="1600" dirty="0" smtClean="0"/>
              <a:t>across 26 different chase videos.</a:t>
            </a:r>
          </a:p>
        </p:txBody>
      </p:sp>
      <p:grpSp>
        <p:nvGrpSpPr>
          <p:cNvPr id="11" name="Group 10"/>
          <p:cNvGrpSpPr/>
          <p:nvPr/>
        </p:nvGrpSpPr>
        <p:grpSpPr>
          <a:xfrm>
            <a:off x="2952200" y="1553301"/>
            <a:ext cx="3239601" cy="1466596"/>
            <a:chOff x="2991935" y="1511683"/>
            <a:chExt cx="2773865" cy="1255753"/>
          </a:xfrm>
        </p:grpSpPr>
        <p:pic>
          <p:nvPicPr>
            <p:cNvPr id="12" name="Picture 11" descr="average-subject.pdf"/>
            <p:cNvPicPr>
              <a:picLocks noChangeAspect="1"/>
            </p:cNvPicPr>
            <p:nvPr/>
          </p:nvPicPr>
          <mc:AlternateContent xmlns:ma="http://schemas.microsoft.com/office/mac/drawingml/2008/main">
            <mc:Choice Requires="ma">
              <p:blipFill>
                <a:blip r:embed="rId3"/>
                <a:srcRect r="73740"/>
                <a:stretch>
                  <a:fillRect/>
                </a:stretch>
              </p:blipFill>
            </mc:Choice>
            <mc:Fallback xmlns:ma="http://schemas.microsoft.com/office/mac/drawingml/2008/main" xmlns="" xmlns:a="http://schemas.openxmlformats.org/drawingml/2006/main" xmlns:r="http://schemas.openxmlformats.org/officeDocument/2006/relationships" xmlns:mc="http://schemas.openxmlformats.org/markup-compatibility/2006" xmlns:mv="urn:schemas-microsoft-com:mac:vml" xmlns:p="http://schemas.openxmlformats.org/presentationml/2006/main">
              <p:blipFill>
                <a:blip r:embed="rId4"/>
                <a:srcRect r="73740"/>
                <a:stretch>
                  <a:fillRect/>
                </a:stretch>
              </p:blipFill>
            </mc:Fallback>
          </mc:AlternateContent>
          <p:spPr>
            <a:xfrm>
              <a:off x="2991935" y="1511683"/>
              <a:ext cx="1151982" cy="1255753"/>
            </a:xfrm>
            <a:prstGeom prst="rect">
              <a:avLst/>
            </a:prstGeom>
          </p:spPr>
        </p:pic>
        <p:pic>
          <p:nvPicPr>
            <p:cNvPr id="13" name="Picture 12" descr="average-subject.pdf"/>
            <p:cNvPicPr>
              <a:picLocks noChangeAspect="1"/>
            </p:cNvPicPr>
            <p:nvPr/>
          </p:nvPicPr>
          <mc:AlternateContent xmlns:ma="http://schemas.microsoft.com/office/mac/drawingml/2008/main">
            <mc:Choice Requires="ma">
              <p:blipFill>
                <a:blip r:embed="rId3"/>
                <a:srcRect l="63028"/>
                <a:stretch>
                  <a:fillRect/>
                </a:stretch>
              </p:blipFill>
            </mc:Choice>
            <mc:Fallback xmlns:ma="http://schemas.microsoft.com/office/mac/drawingml/2008/main" xmlns="" xmlns:a="http://schemas.openxmlformats.org/drawingml/2006/main" xmlns:r="http://schemas.openxmlformats.org/officeDocument/2006/relationships" xmlns:mc="http://schemas.openxmlformats.org/markup-compatibility/2006" xmlns:mv="urn:schemas-microsoft-com:mac:vml" xmlns:p="http://schemas.openxmlformats.org/presentationml/2006/main">
              <p:blipFill>
                <a:blip r:embed="rId4"/>
                <a:srcRect l="63028"/>
                <a:stretch>
                  <a:fillRect/>
                </a:stretch>
              </p:blipFill>
            </mc:Fallback>
          </mc:AlternateContent>
          <p:spPr>
            <a:xfrm>
              <a:off x="4143917" y="1511683"/>
              <a:ext cx="1621883" cy="1255753"/>
            </a:xfrm>
            <a:prstGeom prst="rect">
              <a:avLst/>
            </a:prstGeom>
          </p:spPr>
        </p:pic>
      </p:grpSp>
      <p:grpSp>
        <p:nvGrpSpPr>
          <p:cNvPr id="14" name="Group 13"/>
          <p:cNvGrpSpPr/>
          <p:nvPr/>
        </p:nvGrpSpPr>
        <p:grpSpPr>
          <a:xfrm>
            <a:off x="2952200" y="3718217"/>
            <a:ext cx="3239601" cy="1466596"/>
            <a:chOff x="2378617" y="3763959"/>
            <a:chExt cx="2773865" cy="1255753"/>
          </a:xfrm>
        </p:grpSpPr>
        <p:pic>
          <p:nvPicPr>
            <p:cNvPr id="15" name="Picture 14" descr="average-object.pdf"/>
            <p:cNvPicPr>
              <a:picLocks noChangeAspect="1"/>
            </p:cNvPicPr>
            <p:nvPr/>
          </p:nvPicPr>
          <mc:AlternateContent xmlns:ma="http://schemas.microsoft.com/office/mac/drawingml/2008/main">
            <mc:Choice Requires="ma">
              <p:blipFill>
                <a:blip r:embed="rId5"/>
                <a:srcRect r="73740"/>
                <a:stretch>
                  <a:fillRect/>
                </a:stretch>
              </p:blipFill>
            </mc:Choice>
            <mc:Fallback xmlns:ma="http://schemas.microsoft.com/office/mac/drawingml/2008/main" xmlns="" xmlns:a="http://schemas.openxmlformats.org/drawingml/2006/main" xmlns:r="http://schemas.openxmlformats.org/officeDocument/2006/relationships" xmlns:mc="http://schemas.openxmlformats.org/markup-compatibility/2006" xmlns:mv="urn:schemas-microsoft-com:mac:vml" xmlns:p="http://schemas.openxmlformats.org/presentationml/2006/main">
              <p:blipFill>
                <a:blip r:embed="rId6"/>
                <a:srcRect r="73740"/>
                <a:stretch>
                  <a:fillRect/>
                </a:stretch>
              </p:blipFill>
            </mc:Fallback>
          </mc:AlternateContent>
          <p:spPr>
            <a:xfrm>
              <a:off x="2378617" y="3763959"/>
              <a:ext cx="1151982" cy="1255753"/>
            </a:xfrm>
            <a:prstGeom prst="rect">
              <a:avLst/>
            </a:prstGeom>
          </p:spPr>
        </p:pic>
        <p:pic>
          <p:nvPicPr>
            <p:cNvPr id="16" name="Picture 15" descr="average-object.pdf"/>
            <p:cNvPicPr>
              <a:picLocks noChangeAspect="1"/>
            </p:cNvPicPr>
            <p:nvPr/>
          </p:nvPicPr>
          <mc:AlternateContent xmlns:ma="http://schemas.microsoft.com/office/mac/drawingml/2008/main">
            <mc:Choice Requires="ma">
              <p:blipFill>
                <a:blip r:embed="rId5"/>
                <a:srcRect l="63028"/>
                <a:stretch>
                  <a:fillRect/>
                </a:stretch>
              </p:blipFill>
            </mc:Choice>
            <mc:Fallback xmlns:ma="http://schemas.microsoft.com/office/mac/drawingml/2008/main" xmlns="" xmlns:a="http://schemas.openxmlformats.org/drawingml/2006/main" xmlns:r="http://schemas.openxmlformats.org/officeDocument/2006/relationships" xmlns:mc="http://schemas.openxmlformats.org/markup-compatibility/2006" xmlns:mv="urn:schemas-microsoft-com:mac:vml" xmlns:p="http://schemas.openxmlformats.org/presentationml/2006/main">
              <p:blipFill>
                <a:blip r:embed="rId6"/>
                <a:srcRect l="63028"/>
                <a:stretch>
                  <a:fillRect/>
                </a:stretch>
              </p:blipFill>
            </mc:Fallback>
          </mc:AlternateContent>
          <p:spPr>
            <a:xfrm>
              <a:off x="3530599" y="3763959"/>
              <a:ext cx="1621883" cy="1255753"/>
            </a:xfrm>
            <a:prstGeom prst="rect">
              <a:avLst/>
            </a:prstGeom>
          </p:spPr>
        </p:pic>
      </p:grpSp>
      <p:grpSp>
        <p:nvGrpSpPr>
          <p:cNvPr id="17" name="Group 16"/>
          <p:cNvGrpSpPr/>
          <p:nvPr/>
        </p:nvGrpSpPr>
        <p:grpSpPr>
          <a:xfrm>
            <a:off x="6424669" y="82076"/>
            <a:ext cx="2344949" cy="274320"/>
            <a:chOff x="6424669" y="82076"/>
            <a:chExt cx="2344949" cy="274320"/>
          </a:xfrm>
        </p:grpSpPr>
        <p:pic>
          <p:nvPicPr>
            <p:cNvPr id="18" name="Picture 17" descr="problem.jpg"/>
            <p:cNvPicPr>
              <a:picLocks noChangeAspect="1"/>
            </p:cNvPicPr>
            <p:nvPr/>
          </p:nvPicPr>
          <p:blipFill>
            <a:blip r:embed="rId7">
              <a:duotone>
                <a:prstClr val="black"/>
                <a:schemeClr val="accent1">
                  <a:tint val="45000"/>
                  <a:satMod val="400000"/>
                </a:schemeClr>
              </a:duotone>
              <a:alphaModFix amt="50000"/>
            </a:blip>
            <a:stretch>
              <a:fillRect/>
            </a:stretch>
          </p:blipFill>
          <p:spPr>
            <a:xfrm>
              <a:off x="6424669" y="82076"/>
              <a:ext cx="297322" cy="274320"/>
            </a:xfrm>
            <a:prstGeom prst="rect">
              <a:avLst/>
            </a:prstGeom>
            <a:ln w="19050" cap="sq" cmpd="sng" algn="ctr">
              <a:solidFill>
                <a:srgbClr val="000000"/>
              </a:solidFill>
              <a:prstDash val="solid"/>
              <a:miter lim="800000"/>
              <a:headEnd type="none" w="med" len="med"/>
              <a:tailEnd type="none" w="med" len="med"/>
            </a:ln>
            <a:effectLst>
              <a:innerShdw blurRad="63500" dist="50800" dir="13500000">
                <a:srgbClr val="000000">
                  <a:alpha val="50000"/>
                </a:srgbClr>
              </a:innerShdw>
            </a:effectLst>
          </p:spPr>
        </p:pic>
        <p:pic>
          <p:nvPicPr>
            <p:cNvPr id="19" name="Picture 18" descr="methodology.jpg"/>
            <p:cNvPicPr>
              <a:picLocks noChangeAspect="1"/>
            </p:cNvPicPr>
            <p:nvPr/>
          </p:nvPicPr>
          <p:blipFill>
            <a:blip r:embed="rId8">
              <a:duotone>
                <a:prstClr val="black"/>
                <a:schemeClr val="tx2">
                  <a:tint val="45000"/>
                  <a:satMod val="400000"/>
                </a:schemeClr>
              </a:duotone>
              <a:alphaModFix amt="50000"/>
            </a:blip>
            <a:srcRect l="6134" t="3270" r="8435" b="17850"/>
            <a:stretch>
              <a:fillRect/>
            </a:stretch>
          </p:blipFill>
          <p:spPr>
            <a:xfrm>
              <a:off x="6936496" y="82076"/>
              <a:ext cx="297322" cy="274320"/>
            </a:xfrm>
            <a:prstGeom prst="rect">
              <a:avLst/>
            </a:prstGeom>
            <a:ln w="19050" cap="sq" cmpd="sng" algn="ctr">
              <a:solidFill>
                <a:srgbClr val="000000"/>
              </a:solidFill>
              <a:prstDash val="solid"/>
              <a:miter lim="800000"/>
              <a:headEnd type="none" w="med" len="med"/>
              <a:tailEnd type="none" w="med" len="med"/>
            </a:ln>
            <a:effectLst>
              <a:innerShdw blurRad="63500" dist="50800" dir="13500000">
                <a:srgbClr val="000000">
                  <a:alpha val="50000"/>
                </a:srgbClr>
              </a:innerShdw>
            </a:effectLst>
          </p:spPr>
        </p:pic>
        <p:pic>
          <p:nvPicPr>
            <p:cNvPr id="20" name="Picture 19" descr="evaluation.jpg"/>
            <p:cNvPicPr>
              <a:picLocks noChangeAspect="1"/>
            </p:cNvPicPr>
            <p:nvPr/>
          </p:nvPicPr>
          <p:blipFill>
            <a:blip r:embed="rId9">
              <a:duotone>
                <a:prstClr val="black"/>
                <a:schemeClr val="accent1">
                  <a:tint val="45000"/>
                  <a:satMod val="400000"/>
                </a:schemeClr>
              </a:duotone>
              <a:alphaModFix amt="50000"/>
            </a:blip>
            <a:srcRect l="8102" r="10580"/>
            <a:stretch>
              <a:fillRect/>
            </a:stretch>
          </p:blipFill>
          <p:spPr>
            <a:xfrm>
              <a:off x="7448323" y="82076"/>
              <a:ext cx="297428" cy="274320"/>
            </a:xfrm>
            <a:prstGeom prst="rect">
              <a:avLst/>
            </a:prstGeom>
            <a:ln w="19050" cap="sq" cmpd="sng" algn="ctr">
              <a:solidFill>
                <a:srgbClr val="000000"/>
              </a:solidFill>
              <a:prstDash val="solid"/>
              <a:miter lim="800000"/>
              <a:headEnd type="none" w="med" len="med"/>
              <a:tailEnd type="none" w="med" len="med"/>
            </a:ln>
            <a:effectLst>
              <a:innerShdw blurRad="63500" dist="50800" dir="13500000">
                <a:srgbClr val="000000">
                  <a:alpha val="50000"/>
                </a:srgbClr>
              </a:innerShdw>
            </a:effectLst>
          </p:spPr>
        </p:pic>
        <p:pic>
          <p:nvPicPr>
            <p:cNvPr id="21" name="Picture 20" descr="data.jpg"/>
            <p:cNvPicPr>
              <a:picLocks noChangeAspect="1"/>
            </p:cNvPicPr>
            <p:nvPr/>
          </p:nvPicPr>
          <p:blipFill>
            <a:blip r:embed="rId10">
              <a:alphaModFix amt="75000"/>
            </a:blip>
            <a:srcRect t="4292" b="11712"/>
            <a:stretch>
              <a:fillRect/>
            </a:stretch>
          </p:blipFill>
          <p:spPr>
            <a:xfrm>
              <a:off x="7960256" y="82076"/>
              <a:ext cx="297428" cy="274320"/>
            </a:xfrm>
            <a:prstGeom prst="rect">
              <a:avLst/>
            </a:prstGeom>
            <a:ln w="19050" cap="sq" cmpd="sng" algn="ctr">
              <a:solidFill>
                <a:srgbClr val="000000"/>
              </a:solidFill>
              <a:prstDash val="solid"/>
              <a:miter lim="800000"/>
              <a:headEnd type="none" w="med" len="med"/>
              <a:tailEnd type="none" w="med" len="med"/>
            </a:ln>
            <a:effectLst>
              <a:outerShdw blurRad="50800" dist="38100" dir="2700000" algn="tl" rotWithShape="0">
                <a:srgbClr val="000000">
                  <a:alpha val="43000"/>
                </a:srgbClr>
              </a:outerShdw>
            </a:effectLst>
          </p:spPr>
        </p:pic>
        <p:pic>
          <p:nvPicPr>
            <p:cNvPr id="22" name="Picture 21" descr="books.jpg">
              <a:hlinkClick r:id="" action="ppaction://noaction"/>
            </p:cNvPr>
            <p:cNvPicPr>
              <a:picLocks noChangeAspect="1"/>
            </p:cNvPicPr>
            <p:nvPr/>
          </p:nvPicPr>
          <p:blipFill>
            <a:blip r:embed="rId11">
              <a:duotone>
                <a:prstClr val="black"/>
                <a:schemeClr val="accent1">
                  <a:tint val="45000"/>
                  <a:satMod val="400000"/>
                </a:schemeClr>
              </a:duotone>
              <a:alphaModFix amt="50000"/>
            </a:blip>
            <a:srcRect t="5691" b="5691"/>
            <a:stretch>
              <a:fillRect/>
            </a:stretch>
          </p:blipFill>
          <p:spPr>
            <a:xfrm>
              <a:off x="8472190" y="82076"/>
              <a:ext cx="297428" cy="274320"/>
            </a:xfrm>
            <a:prstGeom prst="rect">
              <a:avLst/>
            </a:prstGeom>
            <a:ln w="19050" cap="sq" cmpd="sng" algn="ctr">
              <a:solidFill>
                <a:srgbClr val="000000"/>
              </a:solidFill>
              <a:prstDash val="solid"/>
              <a:miter lim="800000"/>
              <a:headEnd type="none" w="med" len="med"/>
              <a:tailEnd type="none" w="med" len="med"/>
            </a:ln>
            <a:effectLst>
              <a:innerShdw blurRad="63500" dist="50800" dir="13500000">
                <a:srgbClr val="000000">
                  <a:alpha val="50000"/>
                </a:srgbClr>
              </a:innerShdw>
            </a:effectLst>
          </p:spPr>
        </p:pic>
      </p:gr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18" name="Picture 17" descr="screenshot-hug2.png"/>
          <p:cNvPicPr>
            <a:picLocks noChangeAspect="1"/>
          </p:cNvPicPr>
          <p:nvPr/>
        </p:nvPicPr>
        <p:blipFill>
          <a:blip r:embed="rId3"/>
          <a:stretch>
            <a:fillRect/>
          </a:stretch>
        </p:blipFill>
        <p:spPr>
          <a:xfrm>
            <a:off x="961096" y="4861319"/>
            <a:ext cx="1903507" cy="1045296"/>
          </a:xfrm>
          <a:prstGeom prst="rect">
            <a:avLst/>
          </a:prstGeom>
          <a:ln>
            <a:noFill/>
          </a:ln>
          <a:effectLst>
            <a:outerShdw blurRad="292100" dist="139700" dir="2700000" algn="tl" rotWithShape="0">
              <a:srgbClr val="333333">
                <a:alpha val="65000"/>
              </a:srgbClr>
            </a:outerShdw>
          </a:effectLst>
        </p:spPr>
      </p:pic>
      <p:sp>
        <p:nvSpPr>
          <p:cNvPr id="2" name="Title 1"/>
          <p:cNvSpPr>
            <a:spLocks noGrp="1"/>
          </p:cNvSpPr>
          <p:nvPr>
            <p:ph type="title"/>
          </p:nvPr>
        </p:nvSpPr>
        <p:spPr/>
        <p:txBody>
          <a:bodyPr/>
          <a:lstStyle/>
          <a:p>
            <a:r>
              <a:rPr lang="en-US" dirty="0" smtClean="0"/>
              <a:t>Additional Results* – Hug Dataset</a:t>
            </a:r>
            <a:endParaRPr lang="en-US" dirty="0"/>
          </a:p>
        </p:txBody>
      </p:sp>
      <p:sp>
        <p:nvSpPr>
          <p:cNvPr id="5" name="Date Placeholder 4"/>
          <p:cNvSpPr>
            <a:spLocks noGrp="1"/>
          </p:cNvSpPr>
          <p:nvPr>
            <p:ph type="dt" sz="half" idx="10"/>
          </p:nvPr>
        </p:nvSpPr>
        <p:spPr/>
        <p:txBody>
          <a:bodyPr/>
          <a:lstStyle/>
          <a:p>
            <a:r>
              <a:rPr lang="en-US" smtClean="0"/>
              <a:t>August 24, 2014</a:t>
            </a:r>
            <a:endParaRPr lang="en-US"/>
          </a:p>
        </p:txBody>
      </p:sp>
      <p:sp>
        <p:nvSpPr>
          <p:cNvPr id="6" name="Footer Placeholder 5"/>
          <p:cNvSpPr>
            <a:spLocks noGrp="1"/>
          </p:cNvSpPr>
          <p:nvPr>
            <p:ph type="ftr" sz="quarter" idx="11"/>
          </p:nvPr>
        </p:nvSpPr>
        <p:spPr/>
        <p:txBody>
          <a:bodyPr/>
          <a:lstStyle/>
          <a:p>
            <a:r>
              <a:rPr lang="en-US" smtClean="0"/>
              <a:t>*SEM 2014, Dublin</a:t>
            </a:r>
            <a:endParaRPr lang="en-US"/>
          </a:p>
        </p:txBody>
      </p:sp>
      <p:sp>
        <p:nvSpPr>
          <p:cNvPr id="7" name="Slide Number Placeholder 6"/>
          <p:cNvSpPr>
            <a:spLocks noGrp="1"/>
          </p:cNvSpPr>
          <p:nvPr>
            <p:ph type="sldNum" sz="quarter" idx="12"/>
          </p:nvPr>
        </p:nvSpPr>
        <p:spPr/>
        <p:txBody>
          <a:bodyPr/>
          <a:lstStyle/>
          <a:p>
            <a:fld id="{D251BFE7-20A4-0B42-889B-682D60CD3310}" type="slidenum">
              <a:rPr lang="en-US" smtClean="0"/>
              <a:pPr/>
              <a:t>26</a:t>
            </a:fld>
            <a:endParaRPr lang="en-US"/>
          </a:p>
        </p:txBody>
      </p:sp>
      <p:sp>
        <p:nvSpPr>
          <p:cNvPr id="11" name="Content Placeholder 12"/>
          <p:cNvSpPr txBox="1">
            <a:spLocks/>
          </p:cNvSpPr>
          <p:nvPr/>
        </p:nvSpPr>
        <p:spPr>
          <a:xfrm>
            <a:off x="4632574" y="3727123"/>
            <a:ext cx="3686175" cy="2445077"/>
          </a:xfrm>
          <a:prstGeom prst="rect">
            <a:avLst/>
          </a:prstGeom>
        </p:spPr>
        <p:txBody>
          <a:bodyPr vert="horz" lIns="0" tIns="45720" rIns="0" bIns="45720" rtlCol="0">
            <a:normAutofit/>
          </a:bodyPr>
          <a:lstStyle/>
          <a:p>
            <a:pPr marL="228600" lvl="0" indent="-228600" defTabSz="914400">
              <a:lnSpc>
                <a:spcPct val="90000"/>
              </a:lnSpc>
              <a:spcBef>
                <a:spcPts val="1800"/>
              </a:spcBef>
              <a:buFont typeface="Wingdings" panose="05000000000000000000" pitchFamily="2" charset="2"/>
              <a:buChar char="§"/>
            </a:pPr>
            <a:endParaRPr kumimoji="0" lang="en-US" sz="2000" b="0" i="0" u="none" strike="noStrike" kern="1200" cap="none" spc="0" normalizeH="0" baseline="0" noProof="0" dirty="0">
              <a:ln>
                <a:noFill/>
              </a:ln>
              <a:solidFill>
                <a:schemeClr val="tx1"/>
              </a:solidFill>
              <a:effectLst/>
              <a:uLnTx/>
              <a:uFillTx/>
              <a:latin typeface="+mn-lt"/>
              <a:ea typeface="+mn-ea"/>
              <a:cs typeface="+mn-cs"/>
            </a:endParaRPr>
          </a:p>
        </p:txBody>
      </p:sp>
      <p:grpSp>
        <p:nvGrpSpPr>
          <p:cNvPr id="12" name="Group 11"/>
          <p:cNvGrpSpPr/>
          <p:nvPr/>
        </p:nvGrpSpPr>
        <p:grpSpPr>
          <a:xfrm>
            <a:off x="2727931" y="1561139"/>
            <a:ext cx="3688139" cy="1933173"/>
            <a:chOff x="1661131" y="1561139"/>
            <a:chExt cx="3688139" cy="1933173"/>
          </a:xfrm>
        </p:grpSpPr>
        <p:pic>
          <p:nvPicPr>
            <p:cNvPr id="13" name="Picture 12" descr="average-hug.pdf"/>
            <p:cNvPicPr>
              <a:picLocks noChangeAspect="1"/>
            </p:cNvPicPr>
            <p:nvPr/>
          </p:nvPicPr>
          <mc:AlternateContent xmlns:ma="http://schemas.microsoft.com/office/mac/drawingml/2008/main">
            <mc:Choice Requires="ma">
              <p:blipFill>
                <a:blip r:embed="rId4"/>
                <a:srcRect r="73778"/>
                <a:stretch>
                  <a:fillRect/>
                </a:stretch>
              </p:blipFill>
            </mc:Choice>
            <mc:Fallback xmlns:ma="http://schemas.microsoft.com/office/mac/drawingml/2008/main" xmlns="" xmlns:a="http://schemas.openxmlformats.org/drawingml/2006/main" xmlns:r="http://schemas.openxmlformats.org/officeDocument/2006/relationships" xmlns:mc="http://schemas.openxmlformats.org/markup-compatibility/2006" xmlns:mv="urn:schemas-microsoft-com:mac:vml" xmlns:p="http://schemas.openxmlformats.org/presentationml/2006/main">
              <p:blipFill>
                <a:blip r:embed="rId5"/>
                <a:srcRect r="73778"/>
                <a:stretch>
                  <a:fillRect/>
                </a:stretch>
              </p:blipFill>
            </mc:Fallback>
          </mc:AlternateContent>
          <p:spPr>
            <a:xfrm>
              <a:off x="1661131" y="1561139"/>
              <a:ext cx="1526569" cy="1933173"/>
            </a:xfrm>
            <a:prstGeom prst="rect">
              <a:avLst/>
            </a:prstGeom>
          </p:spPr>
        </p:pic>
        <p:pic>
          <p:nvPicPr>
            <p:cNvPr id="14" name="Picture 13" descr="average-hug.pdf"/>
            <p:cNvPicPr>
              <a:picLocks noChangeAspect="1"/>
            </p:cNvPicPr>
            <p:nvPr/>
          </p:nvPicPr>
          <mc:AlternateContent xmlns:ma="http://schemas.microsoft.com/office/mac/drawingml/2008/main">
            <mc:Choice Requires="ma">
              <p:blipFill>
                <a:blip r:embed="rId4"/>
                <a:srcRect l="62871"/>
                <a:stretch>
                  <a:fillRect/>
                </a:stretch>
              </p:blipFill>
            </mc:Choice>
            <mc:Fallback xmlns:ma="http://schemas.microsoft.com/office/mac/drawingml/2008/main" xmlns="" xmlns:a="http://schemas.openxmlformats.org/drawingml/2006/main" xmlns:r="http://schemas.openxmlformats.org/officeDocument/2006/relationships" xmlns:mc="http://schemas.openxmlformats.org/markup-compatibility/2006" xmlns:mv="urn:schemas-microsoft-com:mac:vml" xmlns:p="http://schemas.openxmlformats.org/presentationml/2006/main">
              <p:blipFill>
                <a:blip r:embed="rId5"/>
                <a:srcRect l="62871"/>
                <a:stretch>
                  <a:fillRect/>
                </a:stretch>
              </p:blipFill>
            </mc:Fallback>
          </mc:AlternateContent>
          <p:spPr>
            <a:xfrm>
              <a:off x="3187700" y="1561139"/>
              <a:ext cx="2161570" cy="1933173"/>
            </a:xfrm>
            <a:prstGeom prst="rect">
              <a:avLst/>
            </a:prstGeom>
          </p:spPr>
        </p:pic>
      </p:grpSp>
      <p:sp>
        <p:nvSpPr>
          <p:cNvPr id="15" name="Content Placeholder 16"/>
          <p:cNvSpPr>
            <a:spLocks noGrp="1"/>
          </p:cNvSpPr>
          <p:nvPr>
            <p:ph sz="half" idx="2"/>
          </p:nvPr>
        </p:nvSpPr>
        <p:spPr>
          <a:xfrm>
            <a:off x="4629150" y="3816024"/>
            <a:ext cx="3686175" cy="2168078"/>
          </a:xfrm>
        </p:spPr>
        <p:txBody>
          <a:bodyPr>
            <a:normAutofit fontScale="70000" lnSpcReduction="20000"/>
          </a:bodyPr>
          <a:lstStyle/>
          <a:p>
            <a:r>
              <a:rPr lang="en-US" dirty="0" smtClean="0"/>
              <a:t>Performance average across 45 hug videos</a:t>
            </a:r>
          </a:p>
          <a:p>
            <a:r>
              <a:rPr lang="en-US" i="1" dirty="0" err="1" smtClean="0"/>
              <a:t>event+vector</a:t>
            </a:r>
            <a:r>
              <a:rPr lang="en-US" dirty="0" smtClean="0"/>
              <a:t> outperformed baseline by over 100%</a:t>
            </a:r>
          </a:p>
          <a:p>
            <a:r>
              <a:rPr lang="en-US" dirty="0" smtClean="0"/>
              <a:t>Consistent behavior as in chase videos</a:t>
            </a:r>
            <a:r>
              <a:rPr lang="en-US" dirty="0" smtClean="0">
                <a:sym typeface="Wingdings"/>
              </a:rPr>
              <a:t>:</a:t>
            </a:r>
          </a:p>
          <a:p>
            <a:pPr lvl="1"/>
            <a:r>
              <a:rPr lang="en-US" dirty="0" smtClean="0">
                <a:sym typeface="Wingdings"/>
              </a:rPr>
              <a:t>Ensemble outperformed individual components.</a:t>
            </a:r>
          </a:p>
          <a:p>
            <a:pPr lvl="1">
              <a:defRPr/>
            </a:pPr>
            <a:r>
              <a:rPr lang="en-US" dirty="0" smtClean="0">
                <a:sym typeface="Wingdings"/>
              </a:rPr>
              <a:t>Incremental improvement with each NLP module.</a:t>
            </a:r>
          </a:p>
        </p:txBody>
      </p:sp>
      <p:pic>
        <p:nvPicPr>
          <p:cNvPr id="19" name="Picture 18" descr="screenshot-hug3.png"/>
          <p:cNvPicPr>
            <a:picLocks noChangeAspect="1"/>
          </p:cNvPicPr>
          <p:nvPr/>
        </p:nvPicPr>
        <p:blipFill>
          <a:blip r:embed="rId6"/>
          <a:stretch>
            <a:fillRect/>
          </a:stretch>
        </p:blipFill>
        <p:spPr>
          <a:xfrm>
            <a:off x="2399194" y="4135281"/>
            <a:ext cx="1931506" cy="1059019"/>
          </a:xfrm>
          <a:prstGeom prst="rect">
            <a:avLst/>
          </a:prstGeom>
          <a:ln>
            <a:noFill/>
          </a:ln>
          <a:effectLst>
            <a:outerShdw blurRad="292100" dist="139700" dir="2700000" algn="tl" rotWithShape="0">
              <a:srgbClr val="333333">
                <a:alpha val="65000"/>
              </a:srgbClr>
            </a:outerShdw>
          </a:effectLst>
        </p:spPr>
      </p:pic>
      <p:pic>
        <p:nvPicPr>
          <p:cNvPr id="17" name="Picture 16" descr="screenshot-hug1.png"/>
          <p:cNvPicPr>
            <a:picLocks noChangeAspect="1"/>
          </p:cNvPicPr>
          <p:nvPr/>
        </p:nvPicPr>
        <p:blipFill>
          <a:blip r:embed="rId7"/>
          <a:stretch>
            <a:fillRect/>
          </a:stretch>
        </p:blipFill>
        <p:spPr>
          <a:xfrm>
            <a:off x="742056" y="3879523"/>
            <a:ext cx="1906476" cy="1045296"/>
          </a:xfrm>
          <a:prstGeom prst="rect">
            <a:avLst/>
          </a:prstGeom>
          <a:ln>
            <a:noFill/>
          </a:ln>
          <a:effectLst>
            <a:outerShdw blurRad="292100" dist="139700" dir="2700000" algn="tl" rotWithShape="0">
              <a:srgbClr val="333333">
                <a:alpha val="65000"/>
              </a:srgbClr>
            </a:outerShdw>
          </a:effectLst>
        </p:spPr>
      </p:pic>
      <p:sp>
        <p:nvSpPr>
          <p:cNvPr id="21" name="TextBox 20"/>
          <p:cNvSpPr txBox="1"/>
          <p:nvPr/>
        </p:nvSpPr>
        <p:spPr>
          <a:xfrm>
            <a:off x="824112" y="6022201"/>
            <a:ext cx="7490074" cy="276999"/>
          </a:xfrm>
          <a:prstGeom prst="rect">
            <a:avLst/>
          </a:prstGeom>
          <a:noFill/>
        </p:spPr>
        <p:txBody>
          <a:bodyPr wrap="square" rtlCol="0">
            <a:spAutoFit/>
          </a:bodyPr>
          <a:lstStyle/>
          <a:p>
            <a:pPr algn="ctr"/>
            <a:r>
              <a:rPr lang="en-US" sz="1200" dirty="0" smtClean="0"/>
              <a:t>* Results not included in paper</a:t>
            </a:r>
            <a:endParaRPr lang="en-US" sz="1200" dirty="0"/>
          </a:p>
        </p:txBody>
      </p:sp>
      <p:grpSp>
        <p:nvGrpSpPr>
          <p:cNvPr id="16" name="Group 15"/>
          <p:cNvGrpSpPr/>
          <p:nvPr/>
        </p:nvGrpSpPr>
        <p:grpSpPr>
          <a:xfrm>
            <a:off x="6424669" y="82076"/>
            <a:ext cx="2344949" cy="274320"/>
            <a:chOff x="6424669" y="82076"/>
            <a:chExt cx="2344949" cy="274320"/>
          </a:xfrm>
        </p:grpSpPr>
        <p:pic>
          <p:nvPicPr>
            <p:cNvPr id="20" name="Picture 19" descr="problem.jpg"/>
            <p:cNvPicPr>
              <a:picLocks noChangeAspect="1"/>
            </p:cNvPicPr>
            <p:nvPr/>
          </p:nvPicPr>
          <p:blipFill>
            <a:blip r:embed="rId8">
              <a:duotone>
                <a:prstClr val="black"/>
                <a:schemeClr val="accent1">
                  <a:tint val="45000"/>
                  <a:satMod val="400000"/>
                </a:schemeClr>
              </a:duotone>
              <a:alphaModFix amt="50000"/>
            </a:blip>
            <a:stretch>
              <a:fillRect/>
            </a:stretch>
          </p:blipFill>
          <p:spPr>
            <a:xfrm>
              <a:off x="6424669" y="82076"/>
              <a:ext cx="297322" cy="274320"/>
            </a:xfrm>
            <a:prstGeom prst="rect">
              <a:avLst/>
            </a:prstGeom>
            <a:ln w="19050" cap="sq" cmpd="sng" algn="ctr">
              <a:solidFill>
                <a:srgbClr val="000000"/>
              </a:solidFill>
              <a:prstDash val="solid"/>
              <a:miter lim="800000"/>
              <a:headEnd type="none" w="med" len="med"/>
              <a:tailEnd type="none" w="med" len="med"/>
            </a:ln>
            <a:effectLst>
              <a:innerShdw blurRad="63500" dist="50800" dir="13500000">
                <a:srgbClr val="000000">
                  <a:alpha val="50000"/>
                </a:srgbClr>
              </a:innerShdw>
            </a:effectLst>
          </p:spPr>
        </p:pic>
        <p:pic>
          <p:nvPicPr>
            <p:cNvPr id="22" name="Picture 21" descr="methodology.jpg"/>
            <p:cNvPicPr>
              <a:picLocks noChangeAspect="1"/>
            </p:cNvPicPr>
            <p:nvPr/>
          </p:nvPicPr>
          <p:blipFill>
            <a:blip r:embed="rId9">
              <a:duotone>
                <a:prstClr val="black"/>
                <a:schemeClr val="tx2">
                  <a:tint val="45000"/>
                  <a:satMod val="400000"/>
                </a:schemeClr>
              </a:duotone>
              <a:alphaModFix amt="50000"/>
            </a:blip>
            <a:srcRect l="6134" t="3270" r="8435" b="17850"/>
            <a:stretch>
              <a:fillRect/>
            </a:stretch>
          </p:blipFill>
          <p:spPr>
            <a:xfrm>
              <a:off x="6936496" y="82076"/>
              <a:ext cx="297322" cy="274320"/>
            </a:xfrm>
            <a:prstGeom prst="rect">
              <a:avLst/>
            </a:prstGeom>
            <a:ln w="19050" cap="sq" cmpd="sng" algn="ctr">
              <a:solidFill>
                <a:srgbClr val="000000"/>
              </a:solidFill>
              <a:prstDash val="solid"/>
              <a:miter lim="800000"/>
              <a:headEnd type="none" w="med" len="med"/>
              <a:tailEnd type="none" w="med" len="med"/>
            </a:ln>
            <a:effectLst>
              <a:innerShdw blurRad="63500" dist="50800" dir="13500000">
                <a:srgbClr val="000000">
                  <a:alpha val="50000"/>
                </a:srgbClr>
              </a:innerShdw>
            </a:effectLst>
          </p:spPr>
        </p:pic>
        <p:pic>
          <p:nvPicPr>
            <p:cNvPr id="23" name="Picture 22" descr="evaluation.jpg"/>
            <p:cNvPicPr>
              <a:picLocks noChangeAspect="1"/>
            </p:cNvPicPr>
            <p:nvPr/>
          </p:nvPicPr>
          <p:blipFill>
            <a:blip r:embed="rId10">
              <a:duotone>
                <a:prstClr val="black"/>
                <a:schemeClr val="accent1">
                  <a:tint val="45000"/>
                  <a:satMod val="400000"/>
                </a:schemeClr>
              </a:duotone>
              <a:alphaModFix amt="50000"/>
            </a:blip>
            <a:srcRect l="8102" r="10580"/>
            <a:stretch>
              <a:fillRect/>
            </a:stretch>
          </p:blipFill>
          <p:spPr>
            <a:xfrm>
              <a:off x="7448323" y="82076"/>
              <a:ext cx="297428" cy="274320"/>
            </a:xfrm>
            <a:prstGeom prst="rect">
              <a:avLst/>
            </a:prstGeom>
            <a:ln w="19050" cap="sq" cmpd="sng" algn="ctr">
              <a:solidFill>
                <a:srgbClr val="000000"/>
              </a:solidFill>
              <a:prstDash val="solid"/>
              <a:miter lim="800000"/>
              <a:headEnd type="none" w="med" len="med"/>
              <a:tailEnd type="none" w="med" len="med"/>
            </a:ln>
            <a:effectLst>
              <a:innerShdw blurRad="63500" dist="50800" dir="13500000">
                <a:srgbClr val="000000">
                  <a:alpha val="50000"/>
                </a:srgbClr>
              </a:innerShdw>
            </a:effectLst>
          </p:spPr>
        </p:pic>
        <p:pic>
          <p:nvPicPr>
            <p:cNvPr id="24" name="Picture 23" descr="data.jpg"/>
            <p:cNvPicPr>
              <a:picLocks noChangeAspect="1"/>
            </p:cNvPicPr>
            <p:nvPr/>
          </p:nvPicPr>
          <p:blipFill>
            <a:blip r:embed="rId11">
              <a:alphaModFix amt="75000"/>
            </a:blip>
            <a:srcRect t="4292" b="11712"/>
            <a:stretch>
              <a:fillRect/>
            </a:stretch>
          </p:blipFill>
          <p:spPr>
            <a:xfrm>
              <a:off x="7960256" y="82076"/>
              <a:ext cx="297428" cy="274320"/>
            </a:xfrm>
            <a:prstGeom prst="rect">
              <a:avLst/>
            </a:prstGeom>
            <a:ln w="19050" cap="sq" cmpd="sng" algn="ctr">
              <a:solidFill>
                <a:srgbClr val="000000"/>
              </a:solidFill>
              <a:prstDash val="solid"/>
              <a:miter lim="800000"/>
              <a:headEnd type="none" w="med" len="med"/>
              <a:tailEnd type="none" w="med" len="med"/>
            </a:ln>
            <a:effectLst>
              <a:outerShdw blurRad="50800" dist="38100" dir="2700000" algn="tl" rotWithShape="0">
                <a:srgbClr val="000000">
                  <a:alpha val="43000"/>
                </a:srgbClr>
              </a:outerShdw>
            </a:effectLst>
          </p:spPr>
        </p:pic>
        <p:pic>
          <p:nvPicPr>
            <p:cNvPr id="25" name="Picture 24" descr="books.jpg">
              <a:hlinkClick r:id="" action="ppaction://noaction"/>
            </p:cNvPr>
            <p:cNvPicPr>
              <a:picLocks noChangeAspect="1"/>
            </p:cNvPicPr>
            <p:nvPr/>
          </p:nvPicPr>
          <p:blipFill>
            <a:blip r:embed="rId12">
              <a:duotone>
                <a:prstClr val="black"/>
                <a:schemeClr val="accent1">
                  <a:tint val="45000"/>
                  <a:satMod val="400000"/>
                </a:schemeClr>
              </a:duotone>
              <a:alphaModFix amt="50000"/>
            </a:blip>
            <a:srcRect t="5691" b="5691"/>
            <a:stretch>
              <a:fillRect/>
            </a:stretch>
          </p:blipFill>
          <p:spPr>
            <a:xfrm>
              <a:off x="8472190" y="82076"/>
              <a:ext cx="297428" cy="274320"/>
            </a:xfrm>
            <a:prstGeom prst="rect">
              <a:avLst/>
            </a:prstGeom>
            <a:ln w="19050" cap="sq" cmpd="sng" algn="ctr">
              <a:solidFill>
                <a:srgbClr val="000000"/>
              </a:solidFill>
              <a:prstDash val="solid"/>
              <a:miter lim="800000"/>
              <a:headEnd type="none" w="med" len="med"/>
              <a:tailEnd type="none" w="med" len="med"/>
            </a:ln>
            <a:effectLst>
              <a:innerShdw blurRad="63500" dist="50800" dir="13500000">
                <a:srgbClr val="000000">
                  <a:alpha val="50000"/>
                </a:srgbClr>
              </a:innerShdw>
            </a:effectLst>
          </p:spPr>
        </p:pic>
      </p:gr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50000" decel="50000"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ppt_x"/>
                                          </p:val>
                                        </p:tav>
                                        <p:tav tm="100000">
                                          <p:val>
                                            <p:strVal val="#ppt_x"/>
                                          </p:val>
                                        </p:tav>
                                      </p:tavLst>
                                    </p:anim>
                                    <p:anim calcmode="lin" valueType="num">
                                      <p:cBhvr additive="base">
                                        <p:cTn id="8" dur="500" fill="hold"/>
                                        <p:tgtEl>
                                          <p:spTgt spid="18"/>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2" accel="50000" decel="50000" fill="hold" nodeType="afterEffect">
                                  <p:stCondLst>
                                    <p:cond delay="0"/>
                                  </p:stCondLst>
                                  <p:childTnLst>
                                    <p:set>
                                      <p:cBhvr>
                                        <p:cTn id="11" dur="1" fill="hold">
                                          <p:stCondLst>
                                            <p:cond delay="0"/>
                                          </p:stCondLst>
                                        </p:cTn>
                                        <p:tgtEl>
                                          <p:spTgt spid="19"/>
                                        </p:tgtEl>
                                        <p:attrNameLst>
                                          <p:attrName>style.visibility</p:attrName>
                                        </p:attrNameLst>
                                      </p:cBhvr>
                                      <p:to>
                                        <p:strVal val="visible"/>
                                      </p:to>
                                    </p:set>
                                    <p:anim calcmode="lin" valueType="num">
                                      <p:cBhvr additive="base">
                                        <p:cTn id="12" dur="500" fill="hold"/>
                                        <p:tgtEl>
                                          <p:spTgt spid="19"/>
                                        </p:tgtEl>
                                        <p:attrNameLst>
                                          <p:attrName>ppt_x</p:attrName>
                                        </p:attrNameLst>
                                      </p:cBhvr>
                                      <p:tavLst>
                                        <p:tav tm="0">
                                          <p:val>
                                            <p:strVal val="1+#ppt_w/2"/>
                                          </p:val>
                                        </p:tav>
                                        <p:tav tm="100000">
                                          <p:val>
                                            <p:strVal val="#ppt_x"/>
                                          </p:val>
                                        </p:tav>
                                      </p:tavLst>
                                    </p:anim>
                                    <p:anim calcmode="lin" valueType="num">
                                      <p:cBhvr additive="base">
                                        <p:cTn id="13" dur="500" fill="hold"/>
                                        <p:tgtEl>
                                          <p:spTgt spid="19"/>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accel="50000" decel="50000" fill="hold" nodeType="afterEffect">
                                  <p:stCondLst>
                                    <p:cond delay="0"/>
                                  </p:stCondLst>
                                  <p:childTnLst>
                                    <p:set>
                                      <p:cBhvr>
                                        <p:cTn id="16" dur="1" fill="hold">
                                          <p:stCondLst>
                                            <p:cond delay="0"/>
                                          </p:stCondLst>
                                        </p:cTn>
                                        <p:tgtEl>
                                          <p:spTgt spid="17"/>
                                        </p:tgtEl>
                                        <p:attrNameLst>
                                          <p:attrName>style.visibility</p:attrName>
                                        </p:attrNameLst>
                                      </p:cBhvr>
                                      <p:to>
                                        <p:strVal val="visible"/>
                                      </p:to>
                                    </p:set>
                                    <p:anim calcmode="lin" valueType="num">
                                      <p:cBhvr additive="base">
                                        <p:cTn id="17" dur="500" fill="hold"/>
                                        <p:tgtEl>
                                          <p:spTgt spid="17"/>
                                        </p:tgtEl>
                                        <p:attrNameLst>
                                          <p:attrName>ppt_x</p:attrName>
                                        </p:attrNameLst>
                                      </p:cBhvr>
                                      <p:tavLst>
                                        <p:tav tm="0">
                                          <p:val>
                                            <p:strVal val="0-#ppt_w/2"/>
                                          </p:val>
                                        </p:tav>
                                        <p:tav tm="100000">
                                          <p:val>
                                            <p:strVal val="#ppt_x"/>
                                          </p:val>
                                        </p:tav>
                                      </p:tavLst>
                                    </p:anim>
                                    <p:anim calcmode="lin" valueType="num">
                                      <p:cBhvr additive="base">
                                        <p:cTn id="18" dur="500" fill="hold"/>
                                        <p:tgtEl>
                                          <p:spTgt spid="17"/>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15">
                                            <p:txEl>
                                              <p:pRg st="0" end="0"/>
                                            </p:txEl>
                                          </p:spTgt>
                                        </p:tgtEl>
                                        <p:attrNameLst>
                                          <p:attrName>style.visibility</p:attrName>
                                        </p:attrNameLst>
                                      </p:cBhvr>
                                      <p:to>
                                        <p:strVal val="visible"/>
                                      </p:to>
                                    </p:set>
                                    <p:animEffect transition="in" filter="wipe(left)">
                                      <p:cBhvr>
                                        <p:cTn id="26" dur="500"/>
                                        <p:tgtEl>
                                          <p:spTgt spid="15">
                                            <p:txEl>
                                              <p:pRg st="0" end="0"/>
                                            </p:txEl>
                                          </p:spTgt>
                                        </p:tgtEl>
                                      </p:cBhvr>
                                    </p:animEffect>
                                  </p:childTnLst>
                                </p:cTn>
                              </p:par>
                              <p:par>
                                <p:cTn id="27" presetID="22" presetClass="entr" presetSubtype="8" fill="hold" grpId="0" nodeType="withEffect">
                                  <p:stCondLst>
                                    <p:cond delay="0"/>
                                  </p:stCondLst>
                                  <p:childTnLst>
                                    <p:set>
                                      <p:cBhvr>
                                        <p:cTn id="28" dur="1" fill="hold">
                                          <p:stCondLst>
                                            <p:cond delay="0"/>
                                          </p:stCondLst>
                                        </p:cTn>
                                        <p:tgtEl>
                                          <p:spTgt spid="15">
                                            <p:txEl>
                                              <p:pRg st="1" end="1"/>
                                            </p:txEl>
                                          </p:spTgt>
                                        </p:tgtEl>
                                        <p:attrNameLst>
                                          <p:attrName>style.visibility</p:attrName>
                                        </p:attrNameLst>
                                      </p:cBhvr>
                                      <p:to>
                                        <p:strVal val="visible"/>
                                      </p:to>
                                    </p:set>
                                    <p:animEffect transition="in" filter="wipe(left)">
                                      <p:cBhvr>
                                        <p:cTn id="29" dur="500"/>
                                        <p:tgtEl>
                                          <p:spTgt spid="15">
                                            <p:txEl>
                                              <p:pRg st="1" end="1"/>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15">
                                            <p:txEl>
                                              <p:pRg st="2" end="2"/>
                                            </p:txEl>
                                          </p:spTgt>
                                        </p:tgtEl>
                                        <p:attrNameLst>
                                          <p:attrName>style.visibility</p:attrName>
                                        </p:attrNameLst>
                                      </p:cBhvr>
                                      <p:to>
                                        <p:strVal val="visible"/>
                                      </p:to>
                                    </p:set>
                                    <p:animEffect transition="in" filter="wipe(left)">
                                      <p:cBhvr>
                                        <p:cTn id="34" dur="500"/>
                                        <p:tgtEl>
                                          <p:spTgt spid="15">
                                            <p:txEl>
                                              <p:pRg st="2" end="2"/>
                                            </p:txEl>
                                          </p:spTgt>
                                        </p:tgtEl>
                                      </p:cBhvr>
                                    </p:animEffect>
                                  </p:childTnLst>
                                </p:cTn>
                              </p:par>
                              <p:par>
                                <p:cTn id="35" presetID="22" presetClass="entr" presetSubtype="8" fill="hold" grpId="0" nodeType="withEffect">
                                  <p:stCondLst>
                                    <p:cond delay="0"/>
                                  </p:stCondLst>
                                  <p:childTnLst>
                                    <p:set>
                                      <p:cBhvr>
                                        <p:cTn id="36" dur="1" fill="hold">
                                          <p:stCondLst>
                                            <p:cond delay="0"/>
                                          </p:stCondLst>
                                        </p:cTn>
                                        <p:tgtEl>
                                          <p:spTgt spid="15">
                                            <p:txEl>
                                              <p:pRg st="3" end="3"/>
                                            </p:txEl>
                                          </p:spTgt>
                                        </p:tgtEl>
                                        <p:attrNameLst>
                                          <p:attrName>style.visibility</p:attrName>
                                        </p:attrNameLst>
                                      </p:cBhvr>
                                      <p:to>
                                        <p:strVal val="visible"/>
                                      </p:to>
                                    </p:set>
                                    <p:animEffect transition="in" filter="wipe(left)">
                                      <p:cBhvr>
                                        <p:cTn id="37" dur="500"/>
                                        <p:tgtEl>
                                          <p:spTgt spid="15">
                                            <p:txEl>
                                              <p:pRg st="3" end="3"/>
                                            </p:txEl>
                                          </p:spTgt>
                                        </p:tgtEl>
                                      </p:cBhvr>
                                    </p:animEffect>
                                  </p:childTnLst>
                                </p:cTn>
                              </p:par>
                              <p:par>
                                <p:cTn id="38" presetID="22" presetClass="entr" presetSubtype="8" fill="hold" grpId="0" nodeType="withEffect">
                                  <p:stCondLst>
                                    <p:cond delay="0"/>
                                  </p:stCondLst>
                                  <p:childTnLst>
                                    <p:set>
                                      <p:cBhvr>
                                        <p:cTn id="39" dur="1" fill="hold">
                                          <p:stCondLst>
                                            <p:cond delay="0"/>
                                          </p:stCondLst>
                                        </p:cTn>
                                        <p:tgtEl>
                                          <p:spTgt spid="15">
                                            <p:txEl>
                                              <p:pRg st="4" end="4"/>
                                            </p:txEl>
                                          </p:spTgt>
                                        </p:tgtEl>
                                        <p:attrNameLst>
                                          <p:attrName>style.visibility</p:attrName>
                                        </p:attrNameLst>
                                      </p:cBhvr>
                                      <p:to>
                                        <p:strVal val="visible"/>
                                      </p:to>
                                    </p:set>
                                    <p:animEffect transition="in" filter="wipe(left)">
                                      <p:cBhvr>
                                        <p:cTn id="40" dur="500"/>
                                        <p:tgtEl>
                                          <p:spTgt spid="1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uild="p"/>
    </p:bld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Additional </a:t>
            </a:r>
            <a:r>
              <a:rPr lang="en-US" smtClean="0"/>
              <a:t>Results* </a:t>
            </a:r>
            <a:r>
              <a:rPr lang="en-US" dirty="0" smtClean="0"/>
              <a:t>– Noisy Detections</a:t>
            </a:r>
            <a:endParaRPr lang="en-US" dirty="0"/>
          </a:p>
        </p:txBody>
      </p:sp>
      <p:sp>
        <p:nvSpPr>
          <p:cNvPr id="5" name="Date Placeholder 4"/>
          <p:cNvSpPr>
            <a:spLocks noGrp="1"/>
          </p:cNvSpPr>
          <p:nvPr>
            <p:ph type="dt" sz="half" idx="10"/>
          </p:nvPr>
        </p:nvSpPr>
        <p:spPr/>
        <p:txBody>
          <a:bodyPr/>
          <a:lstStyle/>
          <a:p>
            <a:r>
              <a:rPr lang="en-US" smtClean="0"/>
              <a:t>August 24, 2014</a:t>
            </a:r>
            <a:endParaRPr lang="en-US"/>
          </a:p>
        </p:txBody>
      </p:sp>
      <p:sp>
        <p:nvSpPr>
          <p:cNvPr id="6" name="Footer Placeholder 5"/>
          <p:cNvSpPr>
            <a:spLocks noGrp="1"/>
          </p:cNvSpPr>
          <p:nvPr>
            <p:ph type="ftr" sz="quarter" idx="11"/>
          </p:nvPr>
        </p:nvSpPr>
        <p:spPr/>
        <p:txBody>
          <a:bodyPr/>
          <a:lstStyle/>
          <a:p>
            <a:r>
              <a:rPr lang="en-US" smtClean="0"/>
              <a:t>*SEM 2014, Dublin</a:t>
            </a:r>
            <a:endParaRPr lang="en-US"/>
          </a:p>
        </p:txBody>
      </p:sp>
      <p:sp>
        <p:nvSpPr>
          <p:cNvPr id="7" name="Slide Number Placeholder 6"/>
          <p:cNvSpPr>
            <a:spLocks noGrp="1"/>
          </p:cNvSpPr>
          <p:nvPr>
            <p:ph type="sldNum" sz="quarter" idx="12"/>
          </p:nvPr>
        </p:nvSpPr>
        <p:spPr/>
        <p:txBody>
          <a:bodyPr/>
          <a:lstStyle/>
          <a:p>
            <a:fld id="{D251BFE7-20A4-0B42-889B-682D60CD3310}" type="slidenum">
              <a:rPr lang="en-US" smtClean="0"/>
              <a:pPr/>
              <a:t>27</a:t>
            </a:fld>
            <a:endParaRPr lang="en-US"/>
          </a:p>
        </p:txBody>
      </p:sp>
      <p:sp>
        <p:nvSpPr>
          <p:cNvPr id="9" name="TextBox 8"/>
          <p:cNvSpPr txBox="1"/>
          <p:nvPr/>
        </p:nvSpPr>
        <p:spPr>
          <a:xfrm>
            <a:off x="824112" y="6022201"/>
            <a:ext cx="7490074" cy="276999"/>
          </a:xfrm>
          <a:prstGeom prst="rect">
            <a:avLst/>
          </a:prstGeom>
          <a:noFill/>
        </p:spPr>
        <p:txBody>
          <a:bodyPr wrap="square" rtlCol="0">
            <a:spAutoFit/>
          </a:bodyPr>
          <a:lstStyle/>
          <a:p>
            <a:pPr algn="ctr"/>
            <a:r>
              <a:rPr lang="en-US" sz="1200" dirty="0" smtClean="0"/>
              <a:t>* Results not included in paper</a:t>
            </a:r>
            <a:endParaRPr lang="en-US" sz="1200" dirty="0"/>
          </a:p>
        </p:txBody>
      </p:sp>
      <p:sp>
        <p:nvSpPr>
          <p:cNvPr id="16" name="Content Placeholder 2"/>
          <p:cNvSpPr>
            <a:spLocks noGrp="1"/>
          </p:cNvSpPr>
          <p:nvPr>
            <p:ph idx="1"/>
          </p:nvPr>
        </p:nvSpPr>
        <p:spPr>
          <a:xfrm>
            <a:off x="828675" y="1600200"/>
            <a:ext cx="7486650" cy="3435350"/>
          </a:xfrm>
        </p:spPr>
        <p:txBody>
          <a:bodyPr>
            <a:normAutofit fontScale="77500" lnSpcReduction="20000"/>
          </a:bodyPr>
          <a:lstStyle/>
          <a:p>
            <a:r>
              <a:rPr lang="en-US" b="1" dirty="0" smtClean="0"/>
              <a:t>Introduce noise </a:t>
            </a:r>
            <a:r>
              <a:rPr lang="en-US" dirty="0" smtClean="0"/>
              <a:t>into detections </a:t>
            </a:r>
            <a:r>
              <a:rPr lang="en-US" b="1" dirty="0" smtClean="0"/>
              <a:t>based on published precision rates</a:t>
            </a:r>
            <a:r>
              <a:rPr lang="en-US" dirty="0" smtClean="0"/>
              <a:t> of actual state-of-the-art detectors in computer vision</a:t>
            </a:r>
          </a:p>
          <a:p>
            <a:pPr lvl="1"/>
            <a:r>
              <a:rPr lang="en-US" dirty="0" smtClean="0"/>
              <a:t>False-positive: randomly insert new detection label</a:t>
            </a:r>
          </a:p>
          <a:p>
            <a:pPr lvl="1"/>
            <a:r>
              <a:rPr lang="en-US" dirty="0" smtClean="0"/>
              <a:t>False-negative: randomly withhold an annotated detection label</a:t>
            </a:r>
          </a:p>
          <a:p>
            <a:r>
              <a:rPr lang="en-US" dirty="0" smtClean="0"/>
              <a:t>Average errors introduced per movie</a:t>
            </a:r>
          </a:p>
          <a:p>
            <a:endParaRPr lang="en-US" dirty="0" smtClean="0"/>
          </a:p>
          <a:p>
            <a:endParaRPr lang="en-US" dirty="0" smtClean="0"/>
          </a:p>
          <a:p>
            <a:endParaRPr lang="en-US" dirty="0" smtClean="0"/>
          </a:p>
          <a:p>
            <a:pPr>
              <a:buNone/>
            </a:pPr>
            <a:endParaRPr lang="en-US" dirty="0" smtClean="0"/>
          </a:p>
          <a:p>
            <a:r>
              <a:rPr lang="en-US" dirty="0" smtClean="0"/>
              <a:t>Performance average across 20 different simulations (26 chase videos per simulation)</a:t>
            </a:r>
          </a:p>
          <a:p>
            <a:endParaRPr lang="en-US" dirty="0" smtClean="0"/>
          </a:p>
          <a:p>
            <a:endParaRPr lang="en-US" dirty="0" smtClean="0"/>
          </a:p>
          <a:p>
            <a:endParaRPr lang="en-US" dirty="0" smtClean="0"/>
          </a:p>
        </p:txBody>
      </p:sp>
      <p:pic>
        <p:nvPicPr>
          <p:cNvPr id="11" name="Picture 10" descr="table.pdf"/>
          <p:cNvPicPr>
            <a:picLocks noChangeAspect="1"/>
          </p:cNvPicPr>
          <p:nvPr/>
        </p:nvPicPr>
        <mc:AlternateContent xmlns:ma="http://schemas.microsoft.com/office/mac/drawingml/2008/main">
          <mc:Choice Requires="ma">
            <p:blipFill>
              <a:blip r:embed="rId3"/>
              <a:stretch>
                <a:fillRect/>
              </a:stretch>
            </p:blipFill>
          </mc:Choice>
          <mc:Fallback xmlns:ma="http://schemas.microsoft.com/office/mac/drawingml/2008/main" xmlns="" xmlns:a="http://schemas.openxmlformats.org/drawingml/2006/main" xmlns:r="http://schemas.openxmlformats.org/officeDocument/2006/relationships" xmlns:mc="http://schemas.openxmlformats.org/markup-compatibility/2006" xmlns:mv="urn:schemas-microsoft-com:mac:vml" xmlns:p="http://schemas.openxmlformats.org/presentationml/2006/main">
            <p:blipFill>
              <a:blip r:embed="rId4"/>
              <a:stretch>
                <a:fillRect/>
              </a:stretch>
            </p:blipFill>
          </mc:Fallback>
        </mc:AlternateContent>
        <p:spPr>
          <a:xfrm>
            <a:off x="2013963" y="4972050"/>
            <a:ext cx="5116074" cy="804544"/>
          </a:xfrm>
          <a:prstGeom prst="rect">
            <a:avLst/>
          </a:prstGeom>
        </p:spPr>
      </p:pic>
      <p:pic>
        <p:nvPicPr>
          <p:cNvPr id="13" name="Picture 12" descr="table.pdf"/>
          <p:cNvPicPr>
            <a:picLocks noChangeAspect="1"/>
          </p:cNvPicPr>
          <p:nvPr/>
        </p:nvPicPr>
        <mc:AlternateContent xmlns:ma="http://schemas.microsoft.com/office/mac/drawingml/2008/main">
          <mc:Choice Requires="ma">
            <p:blipFill>
              <a:blip r:embed="rId5"/>
              <a:stretch>
                <a:fillRect/>
              </a:stretch>
            </p:blipFill>
          </mc:Choice>
          <mc:Fallback xmlns:ma="http://schemas.microsoft.com/office/mac/drawingml/2008/main" xmlns="" xmlns:a="http://schemas.openxmlformats.org/drawingml/2006/main" xmlns:r="http://schemas.openxmlformats.org/officeDocument/2006/relationships" xmlns:mc="http://schemas.openxmlformats.org/markup-compatibility/2006" xmlns:mv="urn:schemas-microsoft-com:mac:vml" xmlns:p="http://schemas.openxmlformats.org/presentationml/2006/main">
            <p:blipFill>
              <a:blip r:embed="rId6"/>
              <a:stretch>
                <a:fillRect/>
              </a:stretch>
            </p:blipFill>
          </mc:Fallback>
        </mc:AlternateContent>
        <p:spPr>
          <a:xfrm>
            <a:off x="2429058" y="2946400"/>
            <a:ext cx="4285884" cy="1314068"/>
          </a:xfrm>
          <a:prstGeom prst="rect">
            <a:avLst/>
          </a:prstGeom>
        </p:spPr>
      </p:pic>
      <p:grpSp>
        <p:nvGrpSpPr>
          <p:cNvPr id="10" name="Group 9"/>
          <p:cNvGrpSpPr/>
          <p:nvPr/>
        </p:nvGrpSpPr>
        <p:grpSpPr>
          <a:xfrm>
            <a:off x="6424669" y="82076"/>
            <a:ext cx="2344949" cy="274320"/>
            <a:chOff x="6424669" y="82076"/>
            <a:chExt cx="2344949" cy="274320"/>
          </a:xfrm>
        </p:grpSpPr>
        <p:pic>
          <p:nvPicPr>
            <p:cNvPr id="12" name="Picture 11" descr="problem.jpg"/>
            <p:cNvPicPr>
              <a:picLocks noChangeAspect="1"/>
            </p:cNvPicPr>
            <p:nvPr/>
          </p:nvPicPr>
          <p:blipFill>
            <a:blip r:embed="rId7">
              <a:duotone>
                <a:prstClr val="black"/>
                <a:schemeClr val="accent1">
                  <a:tint val="45000"/>
                  <a:satMod val="400000"/>
                </a:schemeClr>
              </a:duotone>
              <a:alphaModFix amt="50000"/>
            </a:blip>
            <a:stretch>
              <a:fillRect/>
            </a:stretch>
          </p:blipFill>
          <p:spPr>
            <a:xfrm>
              <a:off x="6424669" y="82076"/>
              <a:ext cx="297322" cy="274320"/>
            </a:xfrm>
            <a:prstGeom prst="rect">
              <a:avLst/>
            </a:prstGeom>
            <a:ln w="19050" cap="sq" cmpd="sng" algn="ctr">
              <a:solidFill>
                <a:srgbClr val="000000"/>
              </a:solidFill>
              <a:prstDash val="solid"/>
              <a:miter lim="800000"/>
              <a:headEnd type="none" w="med" len="med"/>
              <a:tailEnd type="none" w="med" len="med"/>
            </a:ln>
            <a:effectLst>
              <a:innerShdw blurRad="63500" dist="50800" dir="13500000">
                <a:srgbClr val="000000">
                  <a:alpha val="50000"/>
                </a:srgbClr>
              </a:innerShdw>
            </a:effectLst>
          </p:spPr>
        </p:pic>
        <p:pic>
          <p:nvPicPr>
            <p:cNvPr id="14" name="Picture 13" descr="methodology.jpg"/>
            <p:cNvPicPr>
              <a:picLocks noChangeAspect="1"/>
            </p:cNvPicPr>
            <p:nvPr/>
          </p:nvPicPr>
          <p:blipFill>
            <a:blip r:embed="rId8">
              <a:duotone>
                <a:prstClr val="black"/>
                <a:schemeClr val="tx2">
                  <a:tint val="45000"/>
                  <a:satMod val="400000"/>
                </a:schemeClr>
              </a:duotone>
              <a:alphaModFix amt="50000"/>
            </a:blip>
            <a:srcRect l="6134" t="3270" r="8435" b="17850"/>
            <a:stretch>
              <a:fillRect/>
            </a:stretch>
          </p:blipFill>
          <p:spPr>
            <a:xfrm>
              <a:off x="6936496" y="82076"/>
              <a:ext cx="297322" cy="274320"/>
            </a:xfrm>
            <a:prstGeom prst="rect">
              <a:avLst/>
            </a:prstGeom>
            <a:ln w="19050" cap="sq" cmpd="sng" algn="ctr">
              <a:solidFill>
                <a:srgbClr val="000000"/>
              </a:solidFill>
              <a:prstDash val="solid"/>
              <a:miter lim="800000"/>
              <a:headEnd type="none" w="med" len="med"/>
              <a:tailEnd type="none" w="med" len="med"/>
            </a:ln>
            <a:effectLst>
              <a:innerShdw blurRad="63500" dist="50800" dir="13500000">
                <a:srgbClr val="000000">
                  <a:alpha val="50000"/>
                </a:srgbClr>
              </a:innerShdw>
            </a:effectLst>
          </p:spPr>
        </p:pic>
        <p:pic>
          <p:nvPicPr>
            <p:cNvPr id="15" name="Picture 14" descr="evaluation.jpg"/>
            <p:cNvPicPr>
              <a:picLocks noChangeAspect="1"/>
            </p:cNvPicPr>
            <p:nvPr/>
          </p:nvPicPr>
          <p:blipFill>
            <a:blip r:embed="rId9">
              <a:duotone>
                <a:prstClr val="black"/>
                <a:schemeClr val="accent1">
                  <a:tint val="45000"/>
                  <a:satMod val="400000"/>
                </a:schemeClr>
              </a:duotone>
              <a:alphaModFix amt="50000"/>
            </a:blip>
            <a:srcRect l="8102" r="10580"/>
            <a:stretch>
              <a:fillRect/>
            </a:stretch>
          </p:blipFill>
          <p:spPr>
            <a:xfrm>
              <a:off x="7448323" y="82076"/>
              <a:ext cx="297428" cy="274320"/>
            </a:xfrm>
            <a:prstGeom prst="rect">
              <a:avLst/>
            </a:prstGeom>
            <a:ln w="19050" cap="sq" cmpd="sng" algn="ctr">
              <a:solidFill>
                <a:srgbClr val="000000"/>
              </a:solidFill>
              <a:prstDash val="solid"/>
              <a:miter lim="800000"/>
              <a:headEnd type="none" w="med" len="med"/>
              <a:tailEnd type="none" w="med" len="med"/>
            </a:ln>
            <a:effectLst>
              <a:innerShdw blurRad="63500" dist="50800" dir="13500000">
                <a:srgbClr val="000000">
                  <a:alpha val="50000"/>
                </a:srgbClr>
              </a:innerShdw>
            </a:effectLst>
          </p:spPr>
        </p:pic>
        <p:pic>
          <p:nvPicPr>
            <p:cNvPr id="17" name="Picture 16" descr="data.jpg"/>
            <p:cNvPicPr>
              <a:picLocks noChangeAspect="1"/>
            </p:cNvPicPr>
            <p:nvPr/>
          </p:nvPicPr>
          <p:blipFill>
            <a:blip r:embed="rId10">
              <a:alphaModFix amt="75000"/>
            </a:blip>
            <a:srcRect t="4292" b="11712"/>
            <a:stretch>
              <a:fillRect/>
            </a:stretch>
          </p:blipFill>
          <p:spPr>
            <a:xfrm>
              <a:off x="7960256" y="82076"/>
              <a:ext cx="297428" cy="274320"/>
            </a:xfrm>
            <a:prstGeom prst="rect">
              <a:avLst/>
            </a:prstGeom>
            <a:ln w="19050" cap="sq" cmpd="sng" algn="ctr">
              <a:solidFill>
                <a:srgbClr val="000000"/>
              </a:solidFill>
              <a:prstDash val="solid"/>
              <a:miter lim="800000"/>
              <a:headEnd type="none" w="med" len="med"/>
              <a:tailEnd type="none" w="med" len="med"/>
            </a:ln>
            <a:effectLst>
              <a:outerShdw blurRad="50800" dist="38100" dir="2700000" algn="tl" rotWithShape="0">
                <a:srgbClr val="000000">
                  <a:alpha val="43000"/>
                </a:srgbClr>
              </a:outerShdw>
            </a:effectLst>
          </p:spPr>
        </p:pic>
        <p:pic>
          <p:nvPicPr>
            <p:cNvPr id="18" name="Picture 17" descr="books.jpg">
              <a:hlinkClick r:id="" action="ppaction://noaction"/>
            </p:cNvPr>
            <p:cNvPicPr>
              <a:picLocks noChangeAspect="1"/>
            </p:cNvPicPr>
            <p:nvPr/>
          </p:nvPicPr>
          <p:blipFill>
            <a:blip r:embed="rId11">
              <a:duotone>
                <a:prstClr val="black"/>
                <a:schemeClr val="accent1">
                  <a:tint val="45000"/>
                  <a:satMod val="400000"/>
                </a:schemeClr>
              </a:duotone>
              <a:alphaModFix amt="50000"/>
            </a:blip>
            <a:srcRect t="5691" b="5691"/>
            <a:stretch>
              <a:fillRect/>
            </a:stretch>
          </p:blipFill>
          <p:spPr>
            <a:xfrm>
              <a:off x="8472190" y="82076"/>
              <a:ext cx="297428" cy="274320"/>
            </a:xfrm>
            <a:prstGeom prst="rect">
              <a:avLst/>
            </a:prstGeom>
            <a:ln w="19050" cap="sq" cmpd="sng" algn="ctr">
              <a:solidFill>
                <a:srgbClr val="000000"/>
              </a:solidFill>
              <a:prstDash val="solid"/>
              <a:miter lim="800000"/>
              <a:headEnd type="none" w="med" len="med"/>
              <a:tailEnd type="none" w="med" len="med"/>
            </a:ln>
            <a:effectLst>
              <a:innerShdw blurRad="63500" dist="50800" dir="13500000">
                <a:srgbClr val="000000">
                  <a:alpha val="50000"/>
                </a:srgbClr>
              </a:innerShdw>
            </a:effectLst>
          </p:spPr>
        </p:pic>
      </p:gr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animEffect transition="in" filter="wipe(left)">
                                      <p:cBhvr>
                                        <p:cTn id="7" dur="500"/>
                                        <p:tgtEl>
                                          <p:spTgt spid="16">
                                            <p:txEl>
                                              <p:pRg st="0" end="0"/>
                                            </p:txEl>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6">
                                            <p:txEl>
                                              <p:pRg st="1" end="1"/>
                                            </p:txEl>
                                          </p:spTgt>
                                        </p:tgtEl>
                                        <p:attrNameLst>
                                          <p:attrName>style.visibility</p:attrName>
                                        </p:attrNameLst>
                                      </p:cBhvr>
                                      <p:to>
                                        <p:strVal val="visible"/>
                                      </p:to>
                                    </p:set>
                                    <p:animEffect transition="in" filter="wipe(left)">
                                      <p:cBhvr>
                                        <p:cTn id="10" dur="500"/>
                                        <p:tgtEl>
                                          <p:spTgt spid="16">
                                            <p:txEl>
                                              <p:pRg st="1" end="1"/>
                                            </p:txEl>
                                          </p:spTgt>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16">
                                            <p:txEl>
                                              <p:pRg st="2" end="2"/>
                                            </p:txEl>
                                          </p:spTgt>
                                        </p:tgtEl>
                                        <p:attrNameLst>
                                          <p:attrName>style.visibility</p:attrName>
                                        </p:attrNameLst>
                                      </p:cBhvr>
                                      <p:to>
                                        <p:strVal val="visible"/>
                                      </p:to>
                                    </p:set>
                                    <p:animEffect transition="in" filter="wipe(left)">
                                      <p:cBhvr>
                                        <p:cTn id="13" dur="500"/>
                                        <p:tgtEl>
                                          <p:spTgt spid="16">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16">
                                            <p:txEl>
                                              <p:pRg st="3" end="3"/>
                                            </p:txEl>
                                          </p:spTgt>
                                        </p:tgtEl>
                                        <p:attrNameLst>
                                          <p:attrName>style.visibility</p:attrName>
                                        </p:attrNameLst>
                                      </p:cBhvr>
                                      <p:to>
                                        <p:strVal val="visible"/>
                                      </p:to>
                                    </p:set>
                                    <p:animEffect transition="in" filter="wipe(left)">
                                      <p:cBhvr>
                                        <p:cTn id="18" dur="500"/>
                                        <p:tgtEl>
                                          <p:spTgt spid="16">
                                            <p:txEl>
                                              <p:pRg st="3" end="3"/>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500"/>
                                        <p:tgtEl>
                                          <p:spTgt spid="13"/>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16">
                                            <p:txEl>
                                              <p:pRg st="8" end="8"/>
                                            </p:txEl>
                                          </p:spTgt>
                                        </p:tgtEl>
                                        <p:attrNameLst>
                                          <p:attrName>style.visibility</p:attrName>
                                        </p:attrNameLst>
                                      </p:cBhvr>
                                      <p:to>
                                        <p:strVal val="visible"/>
                                      </p:to>
                                    </p:set>
                                    <p:animEffect transition="in" filter="wipe(left)">
                                      <p:cBhvr>
                                        <p:cTn id="26" dur="500"/>
                                        <p:tgtEl>
                                          <p:spTgt spid="16">
                                            <p:txEl>
                                              <p:pRg st="8" end="8"/>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fade">
                                      <p:cBhvr>
                                        <p:cTn id="2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uild="p"/>
    </p:bld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Conclusions</a:t>
            </a:r>
            <a:endParaRPr lang="en-US" dirty="0"/>
          </a:p>
        </p:txBody>
      </p:sp>
      <p:sp>
        <p:nvSpPr>
          <p:cNvPr id="3" name="Content Placeholder 2"/>
          <p:cNvSpPr>
            <a:spLocks noGrp="1"/>
          </p:cNvSpPr>
          <p:nvPr>
            <p:ph idx="1"/>
          </p:nvPr>
        </p:nvSpPr>
        <p:spPr/>
        <p:txBody>
          <a:bodyPr>
            <a:normAutofit lnSpcReduction="10000"/>
          </a:bodyPr>
          <a:lstStyle/>
          <a:p>
            <a:r>
              <a:rPr lang="en-US" dirty="0" smtClean="0"/>
              <a:t>Summary</a:t>
            </a:r>
          </a:p>
          <a:p>
            <a:pPr lvl="1"/>
            <a:r>
              <a:rPr lang="en-US" b="1" dirty="0" smtClean="0"/>
              <a:t>Problem</a:t>
            </a:r>
            <a:r>
              <a:rPr lang="en-US" dirty="0" smtClean="0"/>
              <a:t>: Identifying latent attributes in videos, given some context.</a:t>
            </a:r>
          </a:p>
          <a:p>
            <a:pPr lvl="1"/>
            <a:r>
              <a:rPr lang="en-US" b="1" dirty="0" smtClean="0"/>
              <a:t>Data</a:t>
            </a:r>
            <a:r>
              <a:rPr lang="en-US" dirty="0" smtClean="0"/>
              <a:t>: Videos from web, annotations via crowd sourcing</a:t>
            </a:r>
          </a:p>
          <a:p>
            <a:pPr lvl="1"/>
            <a:r>
              <a:rPr lang="en-US" b="1" dirty="0" smtClean="0"/>
              <a:t>Solution</a:t>
            </a:r>
            <a:r>
              <a:rPr lang="en-US" dirty="0" smtClean="0"/>
              <a:t>: Largely unsupervised information extraction models</a:t>
            </a:r>
          </a:p>
          <a:p>
            <a:pPr lvl="2"/>
            <a:r>
              <a:rPr lang="en-US" dirty="0" smtClean="0"/>
              <a:t>Lexical semantic in vector space (</a:t>
            </a:r>
            <a:r>
              <a:rPr lang="en-US" i="1" dirty="0" smtClean="0"/>
              <a:t>vector</a:t>
            </a:r>
            <a:r>
              <a:rPr lang="en-US" dirty="0" smtClean="0"/>
              <a:t>)</a:t>
            </a:r>
          </a:p>
          <a:p>
            <a:pPr lvl="2"/>
            <a:r>
              <a:rPr lang="en-US" dirty="0" smtClean="0"/>
              <a:t>Sentence co-occurrence in text (</a:t>
            </a:r>
            <a:r>
              <a:rPr lang="en-US" i="1" dirty="0" smtClean="0"/>
              <a:t>sentence</a:t>
            </a:r>
            <a:r>
              <a:rPr lang="en-US" dirty="0" smtClean="0"/>
              <a:t>)</a:t>
            </a:r>
          </a:p>
          <a:p>
            <a:pPr lvl="2"/>
            <a:r>
              <a:rPr lang="en-US" dirty="0" smtClean="0"/>
              <a:t>Event-centric in text (</a:t>
            </a:r>
            <a:r>
              <a:rPr lang="en-US" i="1" dirty="0" smtClean="0"/>
              <a:t>event</a:t>
            </a:r>
            <a:r>
              <a:rPr lang="en-US" dirty="0" smtClean="0"/>
              <a:t>)</a:t>
            </a:r>
          </a:p>
          <a:p>
            <a:pPr lvl="1"/>
            <a:r>
              <a:rPr lang="en-US" b="1" dirty="0" smtClean="0"/>
              <a:t>Evaluation</a:t>
            </a:r>
            <a:r>
              <a:rPr lang="en-US" dirty="0" smtClean="0"/>
              <a:t>: CWSA-F</a:t>
            </a:r>
            <a:r>
              <a:rPr lang="en-US" baseline="-25000" dirty="0" smtClean="0"/>
              <a:t>1</a:t>
            </a:r>
            <a:r>
              <a:rPr lang="en-US" dirty="0" smtClean="0"/>
              <a:t> score to compare mental state distributions</a:t>
            </a:r>
          </a:p>
          <a:p>
            <a:r>
              <a:rPr lang="en-US" dirty="0" smtClean="0"/>
              <a:t>Findings</a:t>
            </a:r>
          </a:p>
          <a:p>
            <a:pPr lvl="1"/>
            <a:r>
              <a:rPr lang="en-US" dirty="0" smtClean="0"/>
              <a:t>First to show how to identify latent information from videos using text collections as the sole background knowledge</a:t>
            </a:r>
          </a:p>
          <a:p>
            <a:pPr lvl="1"/>
            <a:r>
              <a:rPr lang="en-US" dirty="0" smtClean="0"/>
              <a:t>More NLP </a:t>
            </a:r>
            <a:r>
              <a:rPr lang="en-US" dirty="0" err="1" smtClean="0">
                <a:sym typeface="Wingdings"/>
              </a:rPr>
              <a:t></a:t>
            </a:r>
            <a:r>
              <a:rPr lang="en-US" dirty="0" smtClean="0">
                <a:sym typeface="Wingdings"/>
              </a:rPr>
              <a:t> better performance</a:t>
            </a:r>
          </a:p>
          <a:p>
            <a:pPr lvl="1"/>
            <a:r>
              <a:rPr lang="en-US" dirty="0" smtClean="0">
                <a:sym typeface="Wingdings"/>
              </a:rPr>
              <a:t>Robust models: work on different datasets, tolerate noisy detections</a:t>
            </a:r>
            <a:endParaRPr lang="en-US" dirty="0" smtClean="0"/>
          </a:p>
          <a:p>
            <a:r>
              <a:rPr lang="en-US" dirty="0" smtClean="0"/>
              <a:t>All code (</a:t>
            </a:r>
            <a:r>
              <a:rPr lang="en-US" dirty="0" err="1" smtClean="0"/>
              <a:t>Scala</a:t>
            </a:r>
            <a:r>
              <a:rPr lang="en-US" dirty="0" smtClean="0"/>
              <a:t>) + data (annotations &amp; videos) at</a:t>
            </a:r>
          </a:p>
          <a:p>
            <a:pPr lvl="1"/>
            <a:r>
              <a:rPr lang="en-US" b="1" dirty="0" smtClean="0"/>
              <a:t>https://</a:t>
            </a:r>
            <a:r>
              <a:rPr lang="en-US" b="1" dirty="0" err="1" smtClean="0"/>
              <a:t>trananh.github.io/vlsa</a:t>
            </a:r>
            <a:r>
              <a:rPr lang="en-US" b="1" dirty="0" smtClean="0"/>
              <a:t>/</a:t>
            </a:r>
          </a:p>
        </p:txBody>
      </p:sp>
      <p:sp>
        <p:nvSpPr>
          <p:cNvPr id="4" name="Date Placeholder 3"/>
          <p:cNvSpPr>
            <a:spLocks noGrp="1"/>
          </p:cNvSpPr>
          <p:nvPr>
            <p:ph type="dt" sz="half" idx="10"/>
          </p:nvPr>
        </p:nvSpPr>
        <p:spPr/>
        <p:txBody>
          <a:bodyPr/>
          <a:lstStyle/>
          <a:p>
            <a:r>
              <a:rPr lang="en-US" smtClean="0"/>
              <a:t>August 24, 2014</a:t>
            </a:r>
            <a:endParaRPr lang="en-US"/>
          </a:p>
        </p:txBody>
      </p:sp>
      <p:sp>
        <p:nvSpPr>
          <p:cNvPr id="5" name="Footer Placeholder 4"/>
          <p:cNvSpPr>
            <a:spLocks noGrp="1"/>
          </p:cNvSpPr>
          <p:nvPr>
            <p:ph type="ftr" sz="quarter" idx="11"/>
          </p:nvPr>
        </p:nvSpPr>
        <p:spPr/>
        <p:txBody>
          <a:bodyPr/>
          <a:lstStyle/>
          <a:p>
            <a:r>
              <a:rPr lang="en-US" smtClean="0"/>
              <a:t>*SEM 2014, Dublin</a:t>
            </a:r>
            <a:endParaRPr lang="en-US" dirty="0"/>
          </a:p>
        </p:txBody>
      </p:sp>
      <p:sp>
        <p:nvSpPr>
          <p:cNvPr id="6" name="Slide Number Placeholder 5"/>
          <p:cNvSpPr>
            <a:spLocks noGrp="1"/>
          </p:cNvSpPr>
          <p:nvPr>
            <p:ph type="sldNum" sz="quarter" idx="12"/>
          </p:nvPr>
        </p:nvSpPr>
        <p:spPr/>
        <p:txBody>
          <a:bodyPr/>
          <a:lstStyle/>
          <a:p>
            <a:fld id="{D251BFE7-20A4-0B42-889B-682D60CD3310}" type="slidenum">
              <a:rPr lang="en-US" smtClean="0"/>
              <a:pPr/>
              <a:t>28</a:t>
            </a:fld>
            <a:endParaRPr lang="en-US" dirty="0"/>
          </a:p>
        </p:txBody>
      </p:sp>
      <p:grpSp>
        <p:nvGrpSpPr>
          <p:cNvPr id="7" name="Group 6"/>
          <p:cNvGrpSpPr/>
          <p:nvPr/>
        </p:nvGrpSpPr>
        <p:grpSpPr>
          <a:xfrm>
            <a:off x="6424669" y="82076"/>
            <a:ext cx="2344949" cy="274320"/>
            <a:chOff x="6424669" y="82076"/>
            <a:chExt cx="2344949" cy="274320"/>
          </a:xfrm>
        </p:grpSpPr>
        <p:pic>
          <p:nvPicPr>
            <p:cNvPr id="8" name="Picture 7" descr="problem.jpg"/>
            <p:cNvPicPr>
              <a:picLocks noChangeAspect="1"/>
            </p:cNvPicPr>
            <p:nvPr/>
          </p:nvPicPr>
          <p:blipFill>
            <a:blip r:embed="rId3">
              <a:duotone>
                <a:prstClr val="black"/>
                <a:schemeClr val="accent1">
                  <a:tint val="45000"/>
                  <a:satMod val="400000"/>
                </a:schemeClr>
              </a:duotone>
              <a:alphaModFix amt="50000"/>
            </a:blip>
            <a:stretch>
              <a:fillRect/>
            </a:stretch>
          </p:blipFill>
          <p:spPr>
            <a:xfrm>
              <a:off x="6424669" y="82076"/>
              <a:ext cx="297322" cy="274320"/>
            </a:xfrm>
            <a:prstGeom prst="rect">
              <a:avLst/>
            </a:prstGeom>
            <a:ln w="19050" cap="sq" cmpd="sng" algn="ctr">
              <a:solidFill>
                <a:srgbClr val="000000"/>
              </a:solidFill>
              <a:prstDash val="solid"/>
              <a:miter lim="800000"/>
              <a:headEnd type="none" w="med" len="med"/>
              <a:tailEnd type="none" w="med" len="med"/>
            </a:ln>
            <a:effectLst>
              <a:innerShdw blurRad="63500" dist="50800" dir="13500000">
                <a:srgbClr val="000000">
                  <a:alpha val="50000"/>
                </a:srgbClr>
              </a:innerShdw>
            </a:effectLst>
          </p:spPr>
        </p:pic>
        <p:pic>
          <p:nvPicPr>
            <p:cNvPr id="9" name="Picture 8" descr="methodology.jpg"/>
            <p:cNvPicPr>
              <a:picLocks noChangeAspect="1"/>
            </p:cNvPicPr>
            <p:nvPr/>
          </p:nvPicPr>
          <p:blipFill>
            <a:blip r:embed="rId4">
              <a:duotone>
                <a:prstClr val="black"/>
                <a:schemeClr val="tx2">
                  <a:tint val="45000"/>
                  <a:satMod val="400000"/>
                </a:schemeClr>
              </a:duotone>
              <a:alphaModFix amt="50000"/>
            </a:blip>
            <a:srcRect l="6134" t="3270" r="8435" b="17850"/>
            <a:stretch>
              <a:fillRect/>
            </a:stretch>
          </p:blipFill>
          <p:spPr>
            <a:xfrm>
              <a:off x="6936496" y="82076"/>
              <a:ext cx="297322" cy="274320"/>
            </a:xfrm>
            <a:prstGeom prst="rect">
              <a:avLst/>
            </a:prstGeom>
            <a:ln w="19050" cap="sq" cmpd="sng" algn="ctr">
              <a:solidFill>
                <a:srgbClr val="000000"/>
              </a:solidFill>
              <a:prstDash val="solid"/>
              <a:miter lim="800000"/>
              <a:headEnd type="none" w="med" len="med"/>
              <a:tailEnd type="none" w="med" len="med"/>
            </a:ln>
            <a:effectLst>
              <a:innerShdw blurRad="63500" dist="50800" dir="13500000">
                <a:srgbClr val="000000">
                  <a:alpha val="50000"/>
                </a:srgbClr>
              </a:innerShdw>
            </a:effectLst>
          </p:spPr>
        </p:pic>
        <p:pic>
          <p:nvPicPr>
            <p:cNvPr id="10" name="Picture 9" descr="evaluation.jpg"/>
            <p:cNvPicPr>
              <a:picLocks noChangeAspect="1"/>
            </p:cNvPicPr>
            <p:nvPr/>
          </p:nvPicPr>
          <p:blipFill>
            <a:blip r:embed="rId5">
              <a:duotone>
                <a:prstClr val="black"/>
                <a:schemeClr val="accent1">
                  <a:tint val="45000"/>
                  <a:satMod val="400000"/>
                </a:schemeClr>
              </a:duotone>
              <a:alphaModFix amt="50000"/>
            </a:blip>
            <a:srcRect l="8102" r="10580"/>
            <a:stretch>
              <a:fillRect/>
            </a:stretch>
          </p:blipFill>
          <p:spPr>
            <a:xfrm>
              <a:off x="7448323" y="82076"/>
              <a:ext cx="297428" cy="274320"/>
            </a:xfrm>
            <a:prstGeom prst="rect">
              <a:avLst/>
            </a:prstGeom>
            <a:ln w="19050" cap="sq" cmpd="sng" algn="ctr">
              <a:solidFill>
                <a:srgbClr val="000000"/>
              </a:solidFill>
              <a:prstDash val="solid"/>
              <a:miter lim="800000"/>
              <a:headEnd type="none" w="med" len="med"/>
              <a:tailEnd type="none" w="med" len="med"/>
            </a:ln>
            <a:effectLst>
              <a:innerShdw blurRad="63500" dist="50800" dir="13500000">
                <a:srgbClr val="000000">
                  <a:alpha val="50000"/>
                </a:srgbClr>
              </a:innerShdw>
            </a:effectLst>
          </p:spPr>
        </p:pic>
        <p:pic>
          <p:nvPicPr>
            <p:cNvPr id="11" name="Picture 10" descr="data.jpg"/>
            <p:cNvPicPr>
              <a:picLocks noChangeAspect="1"/>
            </p:cNvPicPr>
            <p:nvPr/>
          </p:nvPicPr>
          <p:blipFill>
            <a:blip r:embed="rId6">
              <a:duotone>
                <a:prstClr val="black"/>
                <a:schemeClr val="accent1">
                  <a:tint val="45000"/>
                  <a:satMod val="400000"/>
                </a:schemeClr>
              </a:duotone>
              <a:alphaModFix amt="50000"/>
            </a:blip>
            <a:srcRect t="4292" b="11712"/>
            <a:stretch>
              <a:fillRect/>
            </a:stretch>
          </p:blipFill>
          <p:spPr>
            <a:xfrm>
              <a:off x="7960256" y="82076"/>
              <a:ext cx="297428" cy="274320"/>
            </a:xfrm>
            <a:prstGeom prst="rect">
              <a:avLst/>
            </a:prstGeom>
            <a:ln w="19050" cap="sq" cmpd="sng" algn="ctr">
              <a:solidFill>
                <a:srgbClr val="000000"/>
              </a:solidFill>
              <a:prstDash val="solid"/>
              <a:miter lim="800000"/>
              <a:headEnd type="none" w="med" len="med"/>
              <a:tailEnd type="none" w="med" len="med"/>
            </a:ln>
            <a:effectLst>
              <a:innerShdw blurRad="63500" dist="50800" dir="13500000">
                <a:srgbClr val="000000">
                  <a:alpha val="50000"/>
                </a:srgbClr>
              </a:innerShdw>
            </a:effectLst>
          </p:spPr>
        </p:pic>
        <p:pic>
          <p:nvPicPr>
            <p:cNvPr id="12" name="Picture 11" descr="books.jpg"/>
            <p:cNvPicPr>
              <a:picLocks noChangeAspect="1"/>
            </p:cNvPicPr>
            <p:nvPr/>
          </p:nvPicPr>
          <p:blipFill>
            <a:blip r:embed="rId7">
              <a:alphaModFix amt="75000"/>
            </a:blip>
            <a:srcRect t="5691" b="5691"/>
            <a:stretch>
              <a:fillRect/>
            </a:stretch>
          </p:blipFill>
          <p:spPr>
            <a:xfrm>
              <a:off x="8472190" y="82076"/>
              <a:ext cx="297428" cy="274320"/>
            </a:xfrm>
            <a:prstGeom prst="rect">
              <a:avLst/>
            </a:prstGeom>
            <a:ln w="19050" cap="sq" cmpd="sng" algn="ctr">
              <a:solidFill>
                <a:srgbClr val="000000"/>
              </a:solidFill>
              <a:prstDash val="solid"/>
              <a:miter lim="800000"/>
              <a:headEnd type="none" w="med" len="med"/>
              <a:tailEnd type="none" w="med" len="med"/>
            </a:ln>
            <a:effectLst>
              <a:outerShdw blurRad="50800" dist="38100" dir="2700000" algn="tl" rotWithShape="0">
                <a:srgbClr val="000000">
                  <a:alpha val="43000"/>
                </a:srgbClr>
              </a:outerShdw>
            </a:effectLst>
          </p:spPr>
        </p:pic>
      </p:gr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wipe(left)">
                                      <p:cBhvr>
                                        <p:cTn id="10" dur="500"/>
                                        <p:tgtEl>
                                          <p:spTgt spid="3">
                                            <p:txEl>
                                              <p:pRg st="1" end="1"/>
                                            </p:txEl>
                                          </p:spTgt>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wipe(left)">
                                      <p:cBhvr>
                                        <p:cTn id="13" dur="500"/>
                                        <p:tgtEl>
                                          <p:spTgt spid="3">
                                            <p:txEl>
                                              <p:pRg st="2" end="2"/>
                                            </p:txEl>
                                          </p:spTgt>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wipe(left)">
                                      <p:cBhvr>
                                        <p:cTn id="16" dur="500"/>
                                        <p:tgtEl>
                                          <p:spTgt spid="3">
                                            <p:txEl>
                                              <p:pRg st="3" end="3"/>
                                            </p:txEl>
                                          </p:spTgt>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wipe(left)">
                                      <p:cBhvr>
                                        <p:cTn id="19" dur="500"/>
                                        <p:tgtEl>
                                          <p:spTgt spid="3">
                                            <p:txEl>
                                              <p:pRg st="4" end="4"/>
                                            </p:txEl>
                                          </p:spTgt>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wipe(left)">
                                      <p:cBhvr>
                                        <p:cTn id="22" dur="500"/>
                                        <p:tgtEl>
                                          <p:spTgt spid="3">
                                            <p:txEl>
                                              <p:pRg st="5" end="5"/>
                                            </p:txEl>
                                          </p:spTgt>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wipe(left)">
                                      <p:cBhvr>
                                        <p:cTn id="25" dur="500"/>
                                        <p:tgtEl>
                                          <p:spTgt spid="3">
                                            <p:txEl>
                                              <p:pRg st="6" end="6"/>
                                            </p:txEl>
                                          </p:spTgt>
                                        </p:tgtEl>
                                      </p:cBhvr>
                                    </p:animEffect>
                                  </p:childTnLst>
                                </p:cTn>
                              </p:par>
                              <p:par>
                                <p:cTn id="26" presetID="22" presetClass="entr" presetSubtype="8" fill="hold" grpId="0" nodeType="with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wipe(left)">
                                      <p:cBhvr>
                                        <p:cTn id="28" dur="500"/>
                                        <p:tgtEl>
                                          <p:spTgt spid="3">
                                            <p:txEl>
                                              <p:pRg st="7" end="7"/>
                                            </p:txEl>
                                          </p:spTgt>
                                        </p:tgtEl>
                                      </p:cBhvr>
                                    </p:animEffect>
                                  </p:childTnLst>
                                </p:cTn>
                              </p:par>
                              <p:par>
                                <p:cTn id="29" presetID="22" presetClass="entr" presetSubtype="8" fill="hold" grpId="0"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Effect transition="in" filter="wipe(left)">
                                      <p:cBhvr>
                                        <p:cTn id="31" dur="500"/>
                                        <p:tgtEl>
                                          <p:spTgt spid="3">
                                            <p:txEl>
                                              <p:pRg st="8" end="8"/>
                                            </p:txEl>
                                          </p:spTgt>
                                        </p:tgtEl>
                                      </p:cBhvr>
                                    </p:animEffect>
                                  </p:childTnLst>
                                </p:cTn>
                              </p:par>
                              <p:par>
                                <p:cTn id="32" presetID="22" presetClass="entr" presetSubtype="8" fill="hold" grpId="0" nodeType="withEffect">
                                  <p:stCondLst>
                                    <p:cond delay="0"/>
                                  </p:stCondLst>
                                  <p:childTnLst>
                                    <p:set>
                                      <p:cBhvr>
                                        <p:cTn id="33" dur="1" fill="hold">
                                          <p:stCondLst>
                                            <p:cond delay="0"/>
                                          </p:stCondLst>
                                        </p:cTn>
                                        <p:tgtEl>
                                          <p:spTgt spid="3">
                                            <p:txEl>
                                              <p:pRg st="9" end="9"/>
                                            </p:txEl>
                                          </p:spTgt>
                                        </p:tgtEl>
                                        <p:attrNameLst>
                                          <p:attrName>style.visibility</p:attrName>
                                        </p:attrNameLst>
                                      </p:cBhvr>
                                      <p:to>
                                        <p:strVal val="visible"/>
                                      </p:to>
                                    </p:set>
                                    <p:animEffect transition="in" filter="wipe(left)">
                                      <p:cBhvr>
                                        <p:cTn id="34" dur="500"/>
                                        <p:tgtEl>
                                          <p:spTgt spid="3">
                                            <p:txEl>
                                              <p:pRg st="9" end="9"/>
                                            </p:txEl>
                                          </p:spTgt>
                                        </p:tgtEl>
                                      </p:cBhvr>
                                    </p:animEffect>
                                  </p:childTnLst>
                                </p:cTn>
                              </p:par>
                              <p:par>
                                <p:cTn id="35" presetID="22" presetClass="entr" presetSubtype="8" fill="hold" grpId="0" nodeType="with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animEffect transition="in" filter="wipe(left)">
                                      <p:cBhvr>
                                        <p:cTn id="37" dur="500"/>
                                        <p:tgtEl>
                                          <p:spTgt spid="3">
                                            <p:txEl>
                                              <p:pRg st="10" end="10"/>
                                            </p:txEl>
                                          </p:spTgt>
                                        </p:tgtEl>
                                      </p:cBhvr>
                                    </p:animEffect>
                                  </p:childTnLst>
                                </p:cTn>
                              </p:par>
                              <p:par>
                                <p:cTn id="38" presetID="22" presetClass="entr" presetSubtype="8" fill="hold" grpId="0" nodeType="withEffect">
                                  <p:stCondLst>
                                    <p:cond delay="0"/>
                                  </p:stCondLst>
                                  <p:childTnLst>
                                    <p:set>
                                      <p:cBhvr>
                                        <p:cTn id="39" dur="1" fill="hold">
                                          <p:stCondLst>
                                            <p:cond delay="0"/>
                                          </p:stCondLst>
                                        </p:cTn>
                                        <p:tgtEl>
                                          <p:spTgt spid="3">
                                            <p:txEl>
                                              <p:pRg st="11" end="11"/>
                                            </p:txEl>
                                          </p:spTgt>
                                        </p:tgtEl>
                                        <p:attrNameLst>
                                          <p:attrName>style.visibility</p:attrName>
                                        </p:attrNameLst>
                                      </p:cBhvr>
                                      <p:to>
                                        <p:strVal val="visible"/>
                                      </p:to>
                                    </p:set>
                                    <p:animEffect transition="in" filter="wipe(left)">
                                      <p:cBhvr>
                                        <p:cTn id="40" dur="500"/>
                                        <p:tgtEl>
                                          <p:spTgt spid="3">
                                            <p:txEl>
                                              <p:pRg st="11" end="11"/>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grpId="0" nodeType="clickEffect">
                                  <p:stCondLst>
                                    <p:cond delay="0"/>
                                  </p:stCondLst>
                                  <p:childTnLst>
                                    <p:set>
                                      <p:cBhvr>
                                        <p:cTn id="44" dur="1" fill="hold">
                                          <p:stCondLst>
                                            <p:cond delay="0"/>
                                          </p:stCondLst>
                                        </p:cTn>
                                        <p:tgtEl>
                                          <p:spTgt spid="3">
                                            <p:txEl>
                                              <p:pRg st="12" end="12"/>
                                            </p:txEl>
                                          </p:spTgt>
                                        </p:tgtEl>
                                        <p:attrNameLst>
                                          <p:attrName>style.visibility</p:attrName>
                                        </p:attrNameLst>
                                      </p:cBhvr>
                                      <p:to>
                                        <p:strVal val="visible"/>
                                      </p:to>
                                    </p:set>
                                    <p:animEffect transition="in" filter="wipe(left)">
                                      <p:cBhvr>
                                        <p:cTn id="45" dur="500"/>
                                        <p:tgtEl>
                                          <p:spTgt spid="3">
                                            <p:txEl>
                                              <p:pRg st="12" end="12"/>
                                            </p:txEl>
                                          </p:spTgt>
                                        </p:tgtEl>
                                      </p:cBhvr>
                                    </p:animEffect>
                                  </p:childTnLst>
                                </p:cTn>
                              </p:par>
                              <p:par>
                                <p:cTn id="46" presetID="22" presetClass="entr" presetSubtype="8" fill="hold" grpId="0" nodeType="withEffect">
                                  <p:stCondLst>
                                    <p:cond delay="0"/>
                                  </p:stCondLst>
                                  <p:childTnLst>
                                    <p:set>
                                      <p:cBhvr>
                                        <p:cTn id="47" dur="1" fill="hold">
                                          <p:stCondLst>
                                            <p:cond delay="0"/>
                                          </p:stCondLst>
                                        </p:cTn>
                                        <p:tgtEl>
                                          <p:spTgt spid="3">
                                            <p:txEl>
                                              <p:pRg st="13" end="13"/>
                                            </p:txEl>
                                          </p:spTgt>
                                        </p:tgtEl>
                                        <p:attrNameLst>
                                          <p:attrName>style.visibility</p:attrName>
                                        </p:attrNameLst>
                                      </p:cBhvr>
                                      <p:to>
                                        <p:strVal val="visible"/>
                                      </p:to>
                                    </p:set>
                                    <p:animEffect transition="in" filter="wipe(left)">
                                      <p:cBhvr>
                                        <p:cTn id="48" dur="500"/>
                                        <p:tgtEl>
                                          <p:spTgt spid="3">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The End</a:t>
            </a:r>
            <a:endParaRPr lang="en-US" dirty="0"/>
          </a:p>
        </p:txBody>
      </p:sp>
      <p:sp>
        <p:nvSpPr>
          <p:cNvPr id="8" name="Text Placeholder 7"/>
          <p:cNvSpPr>
            <a:spLocks noGrp="1"/>
          </p:cNvSpPr>
          <p:nvPr>
            <p:ph type="body" idx="1"/>
          </p:nvPr>
        </p:nvSpPr>
        <p:spPr/>
        <p:txBody>
          <a:bodyPr/>
          <a:lstStyle/>
          <a:p>
            <a:endParaRPr lang="en-US"/>
          </a:p>
        </p:txBody>
      </p:sp>
      <p:sp>
        <p:nvSpPr>
          <p:cNvPr id="4" name="Date Placeholder 3"/>
          <p:cNvSpPr>
            <a:spLocks noGrp="1"/>
          </p:cNvSpPr>
          <p:nvPr>
            <p:ph type="dt" sz="half" idx="10"/>
          </p:nvPr>
        </p:nvSpPr>
        <p:spPr/>
        <p:txBody>
          <a:bodyPr/>
          <a:lstStyle/>
          <a:p>
            <a:r>
              <a:rPr lang="en-US" smtClean="0"/>
              <a:t>August 24, 2014</a:t>
            </a:r>
            <a:endParaRPr lang="en-US"/>
          </a:p>
        </p:txBody>
      </p:sp>
      <p:sp>
        <p:nvSpPr>
          <p:cNvPr id="5" name="Footer Placeholder 4"/>
          <p:cNvSpPr>
            <a:spLocks noGrp="1"/>
          </p:cNvSpPr>
          <p:nvPr>
            <p:ph type="ftr" sz="quarter" idx="11"/>
          </p:nvPr>
        </p:nvSpPr>
        <p:spPr/>
        <p:txBody>
          <a:bodyPr/>
          <a:lstStyle/>
          <a:p>
            <a:r>
              <a:rPr lang="en-US" smtClean="0"/>
              <a:t>*SEM 2014, Dublin</a:t>
            </a:r>
            <a:endParaRPr lang="en-US"/>
          </a:p>
        </p:txBody>
      </p:sp>
      <p:sp>
        <p:nvSpPr>
          <p:cNvPr id="6" name="Slide Number Placeholder 5"/>
          <p:cNvSpPr>
            <a:spLocks noGrp="1"/>
          </p:cNvSpPr>
          <p:nvPr>
            <p:ph type="sldNum" sz="quarter" idx="12"/>
          </p:nvPr>
        </p:nvSpPr>
        <p:spPr/>
        <p:txBody>
          <a:bodyPr/>
          <a:lstStyle/>
          <a:p>
            <a:fld id="{D251BFE7-20A4-0B42-889B-682D60CD3310}" type="slidenum">
              <a:rPr lang="en-US" smtClean="0"/>
              <a:pPr/>
              <a:t>29</a:t>
            </a:fld>
            <a:endParaRPr lang="en-US" dirty="0"/>
          </a:p>
        </p:txBody>
      </p:sp>
    </p:spTree>
  </p:cSld>
  <p:clrMapOvr>
    <a:masterClrMapping/>
  </p:clrMapOvr>
  <p:transition spd="med"/>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 Definition</a:t>
            </a:r>
            <a:endParaRPr lang="en-US" dirty="0"/>
          </a:p>
        </p:txBody>
      </p:sp>
      <p:sp>
        <p:nvSpPr>
          <p:cNvPr id="3" name="Content Placeholder 2"/>
          <p:cNvSpPr>
            <a:spLocks noGrp="1"/>
          </p:cNvSpPr>
          <p:nvPr>
            <p:ph idx="1"/>
          </p:nvPr>
        </p:nvSpPr>
        <p:spPr>
          <a:xfrm>
            <a:off x="828675" y="2640714"/>
            <a:ext cx="7486650" cy="3531485"/>
          </a:xfrm>
        </p:spPr>
        <p:txBody>
          <a:bodyPr>
            <a:normAutofit lnSpcReduction="10000"/>
          </a:bodyPr>
          <a:lstStyle/>
          <a:p>
            <a:pPr>
              <a:buNone/>
            </a:pPr>
            <a:endParaRPr lang="en-US" b="1" dirty="0" smtClean="0"/>
          </a:p>
          <a:p>
            <a:r>
              <a:rPr lang="en-US" b="1" dirty="0" smtClean="0"/>
              <a:t>Latent attributes: </a:t>
            </a:r>
            <a:r>
              <a:rPr lang="en-US" dirty="0" smtClean="0"/>
              <a:t>unobservable elements about the scene.</a:t>
            </a:r>
          </a:p>
          <a:p>
            <a:pPr lvl="1"/>
            <a:r>
              <a:rPr lang="en-US" dirty="0" smtClean="0"/>
              <a:t>Mental states, motives, intentions, etc.</a:t>
            </a:r>
          </a:p>
          <a:p>
            <a:r>
              <a:rPr lang="en-US" b="1" dirty="0" smtClean="0"/>
              <a:t>Contextual knowledge:</a:t>
            </a:r>
            <a:r>
              <a:rPr lang="en-US" dirty="0" smtClean="0"/>
              <a:t> any observable elements (or cues).</a:t>
            </a:r>
          </a:p>
          <a:p>
            <a:pPr lvl="1"/>
            <a:r>
              <a:rPr lang="en-US" dirty="0" smtClean="0"/>
              <a:t>Activity, object, actor type (child vs. policeman)</a:t>
            </a:r>
          </a:p>
          <a:p>
            <a:pPr lvl="1"/>
            <a:endParaRPr lang="en-US" dirty="0" smtClean="0"/>
          </a:p>
          <a:p>
            <a:r>
              <a:rPr lang="en-US" dirty="0" smtClean="0"/>
              <a:t>Automatic identification of latent attributes is a challenging task.</a:t>
            </a:r>
          </a:p>
          <a:p>
            <a:pPr lvl="1"/>
            <a:r>
              <a:rPr lang="en-US" dirty="0" smtClean="0"/>
              <a:t>No access to the same background knowledge that humans possess.</a:t>
            </a:r>
          </a:p>
          <a:p>
            <a:pPr lvl="1"/>
            <a:r>
              <a:rPr lang="en-US" dirty="0" smtClean="0"/>
              <a:t>Can only “see” observable information (a.k.a. the contextual knowledge).</a:t>
            </a:r>
          </a:p>
          <a:p>
            <a:pPr lvl="1"/>
            <a:r>
              <a:rPr lang="en-US" dirty="0" smtClean="0"/>
              <a:t>How to identify latent information based on observable cues?</a:t>
            </a:r>
          </a:p>
        </p:txBody>
      </p:sp>
      <p:sp>
        <p:nvSpPr>
          <p:cNvPr id="4" name="Date Placeholder 3"/>
          <p:cNvSpPr>
            <a:spLocks noGrp="1"/>
          </p:cNvSpPr>
          <p:nvPr>
            <p:ph type="dt" sz="half" idx="10"/>
          </p:nvPr>
        </p:nvSpPr>
        <p:spPr/>
        <p:txBody>
          <a:bodyPr/>
          <a:lstStyle/>
          <a:p>
            <a:r>
              <a:rPr lang="en-US" smtClean="0"/>
              <a:t>August 24, 2014</a:t>
            </a:r>
            <a:endParaRPr lang="en-US"/>
          </a:p>
        </p:txBody>
      </p:sp>
      <p:sp>
        <p:nvSpPr>
          <p:cNvPr id="5" name="Footer Placeholder 4"/>
          <p:cNvSpPr>
            <a:spLocks noGrp="1"/>
          </p:cNvSpPr>
          <p:nvPr>
            <p:ph type="ftr" sz="quarter" idx="11"/>
          </p:nvPr>
        </p:nvSpPr>
        <p:spPr/>
        <p:txBody>
          <a:bodyPr/>
          <a:lstStyle/>
          <a:p>
            <a:r>
              <a:rPr lang="en-US" smtClean="0"/>
              <a:t>*SEM 2014, Dublin</a:t>
            </a:r>
            <a:endParaRPr lang="en-US"/>
          </a:p>
        </p:txBody>
      </p:sp>
      <p:sp>
        <p:nvSpPr>
          <p:cNvPr id="6" name="Slide Number Placeholder 5"/>
          <p:cNvSpPr>
            <a:spLocks noGrp="1"/>
          </p:cNvSpPr>
          <p:nvPr>
            <p:ph type="sldNum" sz="quarter" idx="12"/>
          </p:nvPr>
        </p:nvSpPr>
        <p:spPr/>
        <p:txBody>
          <a:bodyPr/>
          <a:lstStyle/>
          <a:p>
            <a:fld id="{D251BFE7-20A4-0B42-889B-682D60CD3310}" type="slidenum">
              <a:rPr lang="en-US" smtClean="0"/>
              <a:pPr/>
              <a:t>3</a:t>
            </a:fld>
            <a:endParaRPr lang="en-US" dirty="0"/>
          </a:p>
        </p:txBody>
      </p:sp>
      <p:sp>
        <p:nvSpPr>
          <p:cNvPr id="10" name="Content Placeholder 2"/>
          <p:cNvSpPr txBox="1">
            <a:spLocks/>
          </p:cNvSpPr>
          <p:nvPr/>
        </p:nvSpPr>
        <p:spPr>
          <a:xfrm>
            <a:off x="832099" y="1600200"/>
            <a:ext cx="7486650" cy="1040515"/>
          </a:xfrm>
          <a:prstGeom prst="rect">
            <a:avLst/>
          </a:prstGeom>
          <a:solidFill>
            <a:schemeClr val="bg1"/>
          </a:solidFill>
          <a:ln w="3175" cmpd="sng">
            <a:solidFill>
              <a:schemeClr val="tx1"/>
            </a:solidFill>
          </a:ln>
          <a:effectLst>
            <a:outerShdw blurRad="50800" dist="127000" dir="2700000" algn="tl" rotWithShape="0">
              <a:schemeClr val="tx1">
                <a:alpha val="43000"/>
              </a:schemeClr>
            </a:outerShdw>
          </a:effectLst>
        </p:spPr>
        <p:txBody>
          <a:bodyPr vert="horz" lIns="0" tIns="45720" rIns="0" bIns="45720" rtlCol="0">
            <a:normAutofit/>
          </a:bodyPr>
          <a:lstStyle/>
          <a:p>
            <a:pPr marL="228600" lvl="0" indent="-228600" defTabSz="914400">
              <a:lnSpc>
                <a:spcPct val="90000"/>
              </a:lnSpc>
              <a:spcBef>
                <a:spcPts val="1800"/>
              </a:spcBef>
              <a:defRPr/>
            </a:pPr>
            <a:r>
              <a:rPr kumimoji="0" lang="en-US" sz="2000" b="1" i="1" u="none" strike="noStrike" kern="1200" cap="none" spc="0" normalizeH="0" baseline="0" noProof="0" dirty="0" smtClean="0">
                <a:ln>
                  <a:noFill/>
                </a:ln>
                <a:effectLst>
                  <a:outerShdw blurRad="50800" dist="38100" dir="2700000" algn="br">
                    <a:srgbClr val="000000">
                      <a:alpha val="43000"/>
                    </a:srgbClr>
                  </a:outerShdw>
                </a:effectLst>
                <a:uLnTx/>
                <a:uFillTx/>
                <a:latin typeface="+mj-lt"/>
                <a:ea typeface="+mn-ea"/>
                <a:cs typeface="+mn-cs"/>
              </a:rPr>
              <a:t>	</a:t>
            </a:r>
            <a:r>
              <a:rPr kumimoji="0" lang="en-US" sz="2000" b="1" i="1" u="none" strike="noStrike" kern="1200" cap="none" spc="0" normalizeH="0" baseline="0" noProof="0" dirty="0" smtClean="0">
                <a:ln>
                  <a:noFill/>
                </a:ln>
                <a:effectLst>
                  <a:outerShdw blurRad="50800" dist="38100" dir="2700000" algn="br">
                    <a:srgbClr val="000000">
                      <a:alpha val="43000"/>
                    </a:srgbClr>
                  </a:outerShdw>
                </a:effectLst>
                <a:uLnTx/>
                <a:uFillTx/>
                <a:latin typeface="+mj-lt"/>
                <a:ea typeface="+mn-ea"/>
                <a:cs typeface=""/>
              </a:rPr>
              <a:t>Identifying latent attributes from video scenes, with a </a:t>
            </a:r>
            <a:r>
              <a:rPr lang="en-US" sz="2000" b="1" i="1" dirty="0" smtClean="0">
                <a:effectLst>
                  <a:outerShdw blurRad="50800" dist="38100" dir="2700000" algn="br">
                    <a:srgbClr val="000000">
                      <a:alpha val="43000"/>
                    </a:srgbClr>
                  </a:outerShdw>
                </a:effectLst>
                <a:latin typeface="+mj-lt"/>
                <a:cs typeface=""/>
              </a:rPr>
              <a:t>focus on the mental states of activity participants,</a:t>
            </a:r>
            <a:r>
              <a:rPr kumimoji="0" lang="en-US" sz="2000" b="1" i="1" u="none" strike="noStrike" kern="1200" cap="none" spc="0" normalizeH="0" noProof="0" dirty="0" smtClean="0">
                <a:ln>
                  <a:noFill/>
                </a:ln>
                <a:effectLst>
                  <a:outerShdw blurRad="50800" dist="38100" dir="2700000" algn="br">
                    <a:srgbClr val="000000">
                      <a:alpha val="43000"/>
                    </a:srgbClr>
                  </a:outerShdw>
                </a:effectLst>
                <a:uLnTx/>
                <a:uFillTx/>
                <a:latin typeface="+mj-lt"/>
                <a:ea typeface="+mn-ea"/>
                <a:cs typeface=""/>
              </a:rPr>
              <a:t> </a:t>
            </a:r>
            <a:r>
              <a:rPr kumimoji="0" lang="en-US" sz="2000" b="1" i="1" u="none" strike="noStrike" kern="1200" cap="none" spc="0" normalizeH="0" baseline="0" noProof="0" dirty="0" smtClean="0">
                <a:ln>
                  <a:noFill/>
                </a:ln>
                <a:effectLst>
                  <a:outerShdw blurRad="50800" dist="38100" dir="2700000" algn="br">
                    <a:srgbClr val="000000">
                      <a:alpha val="43000"/>
                    </a:srgbClr>
                  </a:outerShdw>
                </a:effectLst>
                <a:uLnTx/>
                <a:uFillTx/>
                <a:latin typeface="+mj-lt"/>
                <a:ea typeface="+mn-ea"/>
                <a:cs typeface=""/>
              </a:rPr>
              <a:t>given </a:t>
            </a:r>
            <a:r>
              <a:rPr lang="en-US" sz="2000" b="1" i="1" noProof="0" dirty="0" smtClean="0">
                <a:effectLst>
                  <a:outerShdw blurRad="50800" dist="38100" dir="2700000" algn="br">
                    <a:srgbClr val="000000">
                      <a:alpha val="43000"/>
                    </a:srgbClr>
                  </a:outerShdw>
                </a:effectLst>
                <a:latin typeface="+mj-lt"/>
                <a:cs typeface=""/>
              </a:rPr>
              <a:t>some contextual information about the scenes.</a:t>
            </a:r>
            <a:endParaRPr kumimoji="0" lang="en-US" sz="2000" b="0" i="0" u="none" strike="noStrike" kern="1200" cap="none" spc="0" normalizeH="0" baseline="0" noProof="0" dirty="0" smtClean="0">
              <a:ln>
                <a:noFill/>
              </a:ln>
              <a:effectLst>
                <a:outerShdw blurRad="50800" dist="38100" dir="2700000" algn="br">
                  <a:srgbClr val="000000">
                    <a:alpha val="43000"/>
                  </a:srgbClr>
                </a:outerShdw>
              </a:effectLst>
              <a:uLnTx/>
              <a:uFillTx/>
              <a:latin typeface="+mj-lt"/>
              <a:ea typeface="+mn-ea"/>
              <a:cs typeface=""/>
            </a:endParaRPr>
          </a:p>
        </p:txBody>
      </p:sp>
      <p:grpSp>
        <p:nvGrpSpPr>
          <p:cNvPr id="14" name="Group 13"/>
          <p:cNvGrpSpPr/>
          <p:nvPr/>
        </p:nvGrpSpPr>
        <p:grpSpPr>
          <a:xfrm>
            <a:off x="6424669" y="82076"/>
            <a:ext cx="2344949" cy="274320"/>
            <a:chOff x="6424669" y="82076"/>
            <a:chExt cx="2344949" cy="274320"/>
          </a:xfrm>
        </p:grpSpPr>
        <p:pic>
          <p:nvPicPr>
            <p:cNvPr id="15" name="Picture 14" descr="problem.jpg"/>
            <p:cNvPicPr>
              <a:picLocks noChangeAspect="1"/>
            </p:cNvPicPr>
            <p:nvPr/>
          </p:nvPicPr>
          <p:blipFill>
            <a:blip r:embed="rId3">
              <a:alphaModFix amt="75000"/>
            </a:blip>
            <a:stretch>
              <a:fillRect/>
            </a:stretch>
          </p:blipFill>
          <p:spPr>
            <a:xfrm>
              <a:off x="6424669" y="82076"/>
              <a:ext cx="297322" cy="274320"/>
            </a:xfrm>
            <a:prstGeom prst="rect">
              <a:avLst/>
            </a:prstGeom>
            <a:ln w="19050" cap="sq" cmpd="sng" algn="ctr">
              <a:solidFill>
                <a:srgbClr val="000000"/>
              </a:solidFill>
              <a:prstDash val="solid"/>
              <a:miter lim="800000"/>
              <a:headEnd type="none" w="med" len="med"/>
              <a:tailEnd type="none" w="med" len="med"/>
            </a:ln>
            <a:effectLst>
              <a:outerShdw blurRad="50800" dist="38100" dir="2700000" algn="tl" rotWithShape="0">
                <a:srgbClr val="000000">
                  <a:alpha val="43000"/>
                </a:srgbClr>
              </a:outerShdw>
            </a:effectLst>
          </p:spPr>
        </p:pic>
        <p:pic>
          <p:nvPicPr>
            <p:cNvPr id="16" name="Picture 15" descr="methodology.jpg"/>
            <p:cNvPicPr>
              <a:picLocks noChangeAspect="1"/>
            </p:cNvPicPr>
            <p:nvPr/>
          </p:nvPicPr>
          <p:blipFill>
            <a:blip r:embed="rId4">
              <a:duotone>
                <a:prstClr val="black"/>
                <a:schemeClr val="accent1">
                  <a:tint val="45000"/>
                  <a:satMod val="400000"/>
                </a:schemeClr>
              </a:duotone>
              <a:alphaModFix amt="50000"/>
            </a:blip>
            <a:srcRect l="6134" t="3270" r="8435" b="17850"/>
            <a:stretch>
              <a:fillRect/>
            </a:stretch>
          </p:blipFill>
          <p:spPr>
            <a:xfrm>
              <a:off x="6936496" y="82076"/>
              <a:ext cx="297322" cy="274320"/>
            </a:xfrm>
            <a:prstGeom prst="rect">
              <a:avLst/>
            </a:prstGeom>
            <a:ln w="19050" cap="sq" cmpd="sng" algn="ctr">
              <a:solidFill>
                <a:srgbClr val="000000"/>
              </a:solidFill>
              <a:prstDash val="solid"/>
              <a:miter lim="800000"/>
              <a:headEnd type="none" w="med" len="med"/>
              <a:tailEnd type="none" w="med" len="med"/>
            </a:ln>
            <a:effectLst>
              <a:innerShdw blurRad="63500" dist="50800" dir="13500000">
                <a:srgbClr val="000000">
                  <a:alpha val="50000"/>
                </a:srgbClr>
              </a:innerShdw>
            </a:effectLst>
          </p:spPr>
        </p:pic>
        <p:pic>
          <p:nvPicPr>
            <p:cNvPr id="17" name="Picture 16" descr="evaluation.jpg"/>
            <p:cNvPicPr>
              <a:picLocks noChangeAspect="1"/>
            </p:cNvPicPr>
            <p:nvPr/>
          </p:nvPicPr>
          <p:blipFill>
            <a:blip r:embed="rId5">
              <a:duotone>
                <a:prstClr val="black"/>
                <a:schemeClr val="accent1">
                  <a:tint val="45000"/>
                  <a:satMod val="400000"/>
                </a:schemeClr>
              </a:duotone>
              <a:alphaModFix amt="50000"/>
            </a:blip>
            <a:srcRect l="8102" r="10580"/>
            <a:stretch>
              <a:fillRect/>
            </a:stretch>
          </p:blipFill>
          <p:spPr>
            <a:xfrm>
              <a:off x="7448323" y="82076"/>
              <a:ext cx="297428" cy="274320"/>
            </a:xfrm>
            <a:prstGeom prst="rect">
              <a:avLst/>
            </a:prstGeom>
            <a:ln w="19050" cap="sq" cmpd="sng" algn="ctr">
              <a:solidFill>
                <a:srgbClr val="000000"/>
              </a:solidFill>
              <a:prstDash val="solid"/>
              <a:miter lim="800000"/>
              <a:headEnd type="none" w="med" len="med"/>
              <a:tailEnd type="none" w="med" len="med"/>
            </a:ln>
            <a:effectLst>
              <a:innerShdw blurRad="63500" dist="50800" dir="13500000">
                <a:srgbClr val="000000">
                  <a:alpha val="50000"/>
                </a:srgbClr>
              </a:innerShdw>
            </a:effectLst>
          </p:spPr>
        </p:pic>
        <p:pic>
          <p:nvPicPr>
            <p:cNvPr id="18" name="Picture 17" descr="data.jpg"/>
            <p:cNvPicPr>
              <a:picLocks noChangeAspect="1"/>
            </p:cNvPicPr>
            <p:nvPr/>
          </p:nvPicPr>
          <p:blipFill>
            <a:blip r:embed="rId6">
              <a:duotone>
                <a:prstClr val="black"/>
                <a:schemeClr val="accent1">
                  <a:tint val="45000"/>
                  <a:satMod val="400000"/>
                </a:schemeClr>
              </a:duotone>
              <a:alphaModFix amt="50000"/>
            </a:blip>
            <a:srcRect t="4292" b="11712"/>
            <a:stretch>
              <a:fillRect/>
            </a:stretch>
          </p:blipFill>
          <p:spPr>
            <a:xfrm>
              <a:off x="7960256" y="82076"/>
              <a:ext cx="297428" cy="274320"/>
            </a:xfrm>
            <a:prstGeom prst="rect">
              <a:avLst/>
            </a:prstGeom>
            <a:ln w="19050" cap="sq" cmpd="sng" algn="ctr">
              <a:solidFill>
                <a:srgbClr val="000000"/>
              </a:solidFill>
              <a:prstDash val="solid"/>
              <a:miter lim="800000"/>
              <a:headEnd type="none" w="med" len="med"/>
              <a:tailEnd type="none" w="med" len="med"/>
            </a:ln>
            <a:effectLst>
              <a:innerShdw blurRad="63500" dist="50800" dir="13500000">
                <a:srgbClr val="000000">
                  <a:alpha val="50000"/>
                </a:srgbClr>
              </a:innerShdw>
            </a:effectLst>
          </p:spPr>
        </p:pic>
        <p:pic>
          <p:nvPicPr>
            <p:cNvPr id="19" name="Picture 18" descr="books.jpg"/>
            <p:cNvPicPr>
              <a:picLocks noChangeAspect="1"/>
            </p:cNvPicPr>
            <p:nvPr/>
          </p:nvPicPr>
          <p:blipFill>
            <a:blip r:embed="rId7">
              <a:duotone>
                <a:prstClr val="black"/>
                <a:schemeClr val="accent1">
                  <a:tint val="45000"/>
                  <a:satMod val="400000"/>
                </a:schemeClr>
              </a:duotone>
              <a:alphaModFix amt="50000"/>
            </a:blip>
            <a:srcRect t="5691" b="5691"/>
            <a:stretch>
              <a:fillRect/>
            </a:stretch>
          </p:blipFill>
          <p:spPr>
            <a:xfrm>
              <a:off x="8472190" y="82076"/>
              <a:ext cx="297428" cy="274320"/>
            </a:xfrm>
            <a:prstGeom prst="rect">
              <a:avLst/>
            </a:prstGeom>
            <a:ln w="19050" cap="sq" cmpd="sng" algn="ctr">
              <a:solidFill>
                <a:srgbClr val="000000"/>
              </a:solidFill>
              <a:prstDash val="solid"/>
              <a:miter lim="800000"/>
              <a:headEnd type="none" w="med" len="med"/>
              <a:tailEnd type="none" w="med" len="med"/>
            </a:ln>
            <a:effectLst>
              <a:innerShdw blurRad="63500" dist="50800" dir="13500000">
                <a:srgbClr val="000000">
                  <a:alpha val="50000"/>
                </a:srgbClr>
              </a:innerShdw>
            </a:effectLst>
          </p:spPr>
        </p:pic>
      </p:gr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anim calcmode="lin" valueType="num">
                                      <p:cBhvr>
                                        <p:cTn id="8" dur="500" fill="hold"/>
                                        <p:tgtEl>
                                          <p:spTgt spid="10"/>
                                        </p:tgtEl>
                                        <p:attrNameLst>
                                          <p:attrName>ppt_x</p:attrName>
                                        </p:attrNameLst>
                                      </p:cBhvr>
                                      <p:tavLst>
                                        <p:tav tm="0">
                                          <p:val>
                                            <p:strVal val="#ppt_x"/>
                                          </p:val>
                                        </p:tav>
                                        <p:tav tm="100000">
                                          <p:val>
                                            <p:strVal val="#ppt_x"/>
                                          </p:val>
                                        </p:tav>
                                      </p:tavLst>
                                    </p:anim>
                                    <p:anim calcmode="lin" valueType="num">
                                      <p:cBhvr>
                                        <p:cTn id="9" dur="500" fill="hold"/>
                                        <p:tgtEl>
                                          <p:spTgt spid="10"/>
                                        </p:tgtEl>
                                        <p:attrNameLst>
                                          <p:attrName>ppt_y</p:attrName>
                                        </p:attrNameLst>
                                      </p:cBhvr>
                                      <p:tavLst>
                                        <p:tav tm="0">
                                          <p:val>
                                            <p:strVal val="#ppt_y-.1"/>
                                          </p:val>
                                        </p:tav>
                                        <p:tav tm="100000">
                                          <p:val>
                                            <p:strVal val="#ppt_y"/>
                                          </p:val>
                                        </p:tav>
                                      </p:tavLst>
                                    </p:anim>
                                  </p:childTnLst>
                                </p:cTn>
                              </p:par>
                              <p:par>
                                <p:cTn id="10" presetID="22" presetClass="entr" presetSubtype="8" fill="hold" grpId="0"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wipe(left)">
                                      <p:cBhvr>
                                        <p:cTn id="15" dur="500"/>
                                        <p:tgtEl>
                                          <p:spTgt spid="3">
                                            <p:txEl>
                                              <p:pRg st="2" end="2"/>
                                            </p:txEl>
                                          </p:spTgt>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wipe(left)">
                                      <p:cBhvr>
                                        <p:cTn id="18" dur="500"/>
                                        <p:tgtEl>
                                          <p:spTgt spid="3">
                                            <p:txEl>
                                              <p:pRg st="3" end="3"/>
                                            </p:txEl>
                                          </p:spTgt>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wipe(left)">
                                      <p:cBhvr>
                                        <p:cTn id="21" dur="5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3">
                                            <p:txEl>
                                              <p:pRg st="6" end="6"/>
                                            </p:txEl>
                                          </p:spTgt>
                                        </p:tgtEl>
                                        <p:attrNameLst>
                                          <p:attrName>style.visibility</p:attrName>
                                        </p:attrNameLst>
                                      </p:cBhvr>
                                      <p:to>
                                        <p:strVal val="visible"/>
                                      </p:to>
                                    </p:set>
                                    <p:animEffect transition="in" filter="wipe(left)">
                                      <p:cBhvr>
                                        <p:cTn id="26" dur="500"/>
                                        <p:tgtEl>
                                          <p:spTgt spid="3">
                                            <p:txEl>
                                              <p:pRg st="6" end="6"/>
                                            </p:txEl>
                                          </p:spTgt>
                                        </p:tgtEl>
                                      </p:cBhvr>
                                    </p:animEffect>
                                  </p:childTnLst>
                                </p:cTn>
                              </p:par>
                              <p:par>
                                <p:cTn id="27" presetID="22" presetClass="entr" presetSubtype="8" fill="hold" grpId="0" nodeType="with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animEffect transition="in" filter="wipe(left)">
                                      <p:cBhvr>
                                        <p:cTn id="29" dur="500"/>
                                        <p:tgtEl>
                                          <p:spTgt spid="3">
                                            <p:txEl>
                                              <p:pRg st="7" end="7"/>
                                            </p:txEl>
                                          </p:spTgt>
                                        </p:tgtEl>
                                      </p:cBhvr>
                                    </p:animEffect>
                                  </p:childTnLst>
                                </p:cTn>
                              </p:par>
                              <p:par>
                                <p:cTn id="30" presetID="22" presetClass="entr" presetSubtype="8" fill="hold" grpId="0" nodeType="withEffect">
                                  <p:stCondLst>
                                    <p:cond delay="0"/>
                                  </p:stCondLst>
                                  <p:childTnLst>
                                    <p:set>
                                      <p:cBhvr>
                                        <p:cTn id="31" dur="1" fill="hold">
                                          <p:stCondLst>
                                            <p:cond delay="0"/>
                                          </p:stCondLst>
                                        </p:cTn>
                                        <p:tgtEl>
                                          <p:spTgt spid="3">
                                            <p:txEl>
                                              <p:pRg st="8" end="8"/>
                                            </p:txEl>
                                          </p:spTgt>
                                        </p:tgtEl>
                                        <p:attrNameLst>
                                          <p:attrName>style.visibility</p:attrName>
                                        </p:attrNameLst>
                                      </p:cBhvr>
                                      <p:to>
                                        <p:strVal val="visible"/>
                                      </p:to>
                                    </p:set>
                                    <p:animEffect transition="in" filter="wipe(left)">
                                      <p:cBhvr>
                                        <p:cTn id="32" dur="500"/>
                                        <p:tgtEl>
                                          <p:spTgt spid="3">
                                            <p:txEl>
                                              <p:pRg st="8" end="8"/>
                                            </p:txEl>
                                          </p:spTgt>
                                        </p:tgtEl>
                                      </p:cBhvr>
                                    </p:animEffect>
                                  </p:childTnLst>
                                </p:cTn>
                              </p:par>
                              <p:par>
                                <p:cTn id="33" presetID="22" presetClass="entr" presetSubtype="8" fill="hold" grpId="0" nodeType="with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animEffect transition="in" filter="wipe(left)">
                                      <p:cBhvr>
                                        <p:cTn id="35"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0" grpId="0" animBg="1"/>
    </p:bld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Backup Slides</a:t>
            </a:r>
            <a:endParaRPr lang="en-US" dirty="0"/>
          </a:p>
        </p:txBody>
      </p:sp>
      <p:sp>
        <p:nvSpPr>
          <p:cNvPr id="8" name="Text Placeholder 7"/>
          <p:cNvSpPr>
            <a:spLocks noGrp="1"/>
          </p:cNvSpPr>
          <p:nvPr>
            <p:ph type="body" idx="1"/>
          </p:nvPr>
        </p:nvSpPr>
        <p:spPr/>
        <p:txBody>
          <a:bodyPr/>
          <a:lstStyle/>
          <a:p>
            <a:endParaRPr lang="en-US"/>
          </a:p>
        </p:txBody>
      </p:sp>
      <p:sp>
        <p:nvSpPr>
          <p:cNvPr id="4" name="Date Placeholder 3"/>
          <p:cNvSpPr>
            <a:spLocks noGrp="1"/>
          </p:cNvSpPr>
          <p:nvPr>
            <p:ph type="dt" sz="half" idx="10"/>
          </p:nvPr>
        </p:nvSpPr>
        <p:spPr/>
        <p:txBody>
          <a:bodyPr/>
          <a:lstStyle/>
          <a:p>
            <a:r>
              <a:rPr lang="en-US" smtClean="0"/>
              <a:t>August 24, 2014</a:t>
            </a:r>
            <a:endParaRPr lang="en-US"/>
          </a:p>
        </p:txBody>
      </p:sp>
      <p:sp>
        <p:nvSpPr>
          <p:cNvPr id="5" name="Footer Placeholder 4"/>
          <p:cNvSpPr>
            <a:spLocks noGrp="1"/>
          </p:cNvSpPr>
          <p:nvPr>
            <p:ph type="ftr" sz="quarter" idx="11"/>
          </p:nvPr>
        </p:nvSpPr>
        <p:spPr/>
        <p:txBody>
          <a:bodyPr/>
          <a:lstStyle/>
          <a:p>
            <a:r>
              <a:rPr lang="en-US" smtClean="0"/>
              <a:t>*SEM 2014, Dublin</a:t>
            </a:r>
            <a:endParaRPr lang="en-US"/>
          </a:p>
        </p:txBody>
      </p:sp>
      <p:sp>
        <p:nvSpPr>
          <p:cNvPr id="6" name="Slide Number Placeholder 5"/>
          <p:cNvSpPr>
            <a:spLocks noGrp="1"/>
          </p:cNvSpPr>
          <p:nvPr>
            <p:ph type="sldNum" sz="quarter" idx="12"/>
          </p:nvPr>
        </p:nvSpPr>
        <p:spPr/>
        <p:txBody>
          <a:bodyPr/>
          <a:lstStyle/>
          <a:p>
            <a:fld id="{D251BFE7-20A4-0B42-889B-682D60CD3310}" type="slidenum">
              <a:rPr lang="en-US" smtClean="0"/>
              <a:pPr/>
              <a:t>30</a:t>
            </a:fld>
            <a:endParaRPr lang="en-US" dirty="0"/>
          </a:p>
        </p:txBody>
      </p:sp>
    </p:spTree>
  </p:cSld>
  <p:clrMapOvr>
    <a:masterClrMapping/>
  </p:clrMapOvr>
  <p:transition spd="med"/>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smtClean="0"/>
              <a:t>August 24, 2014</a:t>
            </a:r>
            <a:endParaRPr lang="en-US"/>
          </a:p>
        </p:txBody>
      </p:sp>
      <p:sp>
        <p:nvSpPr>
          <p:cNvPr id="5" name="Footer Placeholder 4"/>
          <p:cNvSpPr>
            <a:spLocks noGrp="1"/>
          </p:cNvSpPr>
          <p:nvPr>
            <p:ph type="ftr" sz="quarter" idx="11"/>
          </p:nvPr>
        </p:nvSpPr>
        <p:spPr/>
        <p:txBody>
          <a:bodyPr/>
          <a:lstStyle/>
          <a:p>
            <a:r>
              <a:rPr kumimoji="0" lang="en-US" smtClean="0"/>
              <a:t>*SEM 2014, Dublin</a:t>
            </a:r>
            <a:endParaRPr kumimoji="0" lang="en-US"/>
          </a:p>
        </p:txBody>
      </p:sp>
      <p:sp>
        <p:nvSpPr>
          <p:cNvPr id="6" name="Slide Number Placeholder 5"/>
          <p:cNvSpPr>
            <a:spLocks noGrp="1"/>
          </p:cNvSpPr>
          <p:nvPr>
            <p:ph type="sldNum" sz="quarter" idx="12"/>
          </p:nvPr>
        </p:nvSpPr>
        <p:spPr/>
        <p:txBody>
          <a:bodyPr/>
          <a:lstStyle/>
          <a:p>
            <a:fld id="{CA15C064-DD44-4CAC-873E-2D1F54821676}" type="slidenum">
              <a:rPr lang="en-US" smtClean="0"/>
              <a:pPr/>
              <a:t>31</a:t>
            </a:fld>
            <a:endParaRPr lang="en-US" dirty="0"/>
          </a:p>
        </p:txBody>
      </p:sp>
      <p:pic>
        <p:nvPicPr>
          <p:cNvPr id="11" name="Picture 10" descr="mental-states-full.pdf"/>
          <p:cNvPicPr>
            <a:picLocks noChangeAspect="1"/>
          </p:cNvPicPr>
          <p:nvPr/>
        </p:nvPicPr>
        <mc:AlternateContent xmlns:ma="http://schemas.microsoft.com/office/mac/drawingml/2008/main">
          <mc:Choice Requires="ma">
            <p:blipFill>
              <a:blip r:embed="rId3"/>
              <a:stretch>
                <a:fillRect/>
              </a:stretch>
            </p:blipFill>
          </mc:Choice>
          <mc:Fallback xmlns:ma="http://schemas.microsoft.com/office/mac/drawingml/2008/main" xmlns="" xmlns:a="http://schemas.openxmlformats.org/drawingml/2006/main" xmlns:r="http://schemas.openxmlformats.org/officeDocument/2006/relationships" xmlns:mc="http://schemas.openxmlformats.org/markup-compatibility/2006" xmlns:mv="urn:schemas-microsoft-com:mac:vml" xmlns:p="http://schemas.openxmlformats.org/presentationml/2006/main">
            <p:blipFill>
              <a:blip r:embed="rId4"/>
              <a:stretch>
                <a:fillRect/>
              </a:stretch>
            </p:blipFill>
          </mc:Fallback>
        </mc:AlternateContent>
        <p:spPr>
          <a:xfrm>
            <a:off x="1350084" y="700615"/>
            <a:ext cx="6443832" cy="5456771"/>
          </a:xfrm>
          <a:prstGeom prst="rect">
            <a:avLst/>
          </a:prstGeom>
        </p:spPr>
      </p:pic>
    </p:spTree>
  </p:cSld>
  <p:clrMapOvr>
    <a:masterClrMapping/>
  </p:clrMapOvr>
  <p:transition spd="med"/>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smtClean="0"/>
              <a:t>August 24, 2014</a:t>
            </a:r>
            <a:endParaRPr lang="en-US"/>
          </a:p>
        </p:txBody>
      </p:sp>
      <p:sp>
        <p:nvSpPr>
          <p:cNvPr id="3" name="Footer Placeholder 2"/>
          <p:cNvSpPr>
            <a:spLocks noGrp="1"/>
          </p:cNvSpPr>
          <p:nvPr>
            <p:ph type="ftr" sz="quarter" idx="11"/>
          </p:nvPr>
        </p:nvSpPr>
        <p:spPr/>
        <p:txBody>
          <a:bodyPr/>
          <a:lstStyle/>
          <a:p>
            <a:r>
              <a:rPr lang="en-US" smtClean="0"/>
              <a:t>*SEM 2014, Dublin</a:t>
            </a:r>
            <a:endParaRPr lang="en-US"/>
          </a:p>
        </p:txBody>
      </p:sp>
      <p:sp>
        <p:nvSpPr>
          <p:cNvPr id="4" name="Slide Number Placeholder 3"/>
          <p:cNvSpPr>
            <a:spLocks noGrp="1"/>
          </p:cNvSpPr>
          <p:nvPr>
            <p:ph type="sldNum" sz="quarter" idx="12"/>
          </p:nvPr>
        </p:nvSpPr>
        <p:spPr/>
        <p:txBody>
          <a:bodyPr/>
          <a:lstStyle/>
          <a:p>
            <a:fld id="{D251BFE7-20A4-0B42-889B-682D60CD3310}" type="slidenum">
              <a:rPr lang="en-US" smtClean="0"/>
              <a:pPr/>
              <a:t>32</a:t>
            </a:fld>
            <a:endParaRPr lang="en-US"/>
          </a:p>
        </p:txBody>
      </p:sp>
      <p:grpSp>
        <p:nvGrpSpPr>
          <p:cNvPr id="13" name="Group 12"/>
          <p:cNvGrpSpPr>
            <a:grpSpLocks noChangeAspect="1"/>
          </p:cNvGrpSpPr>
          <p:nvPr/>
        </p:nvGrpSpPr>
        <p:grpSpPr>
          <a:xfrm>
            <a:off x="1140302" y="749808"/>
            <a:ext cx="6863396" cy="5367528"/>
            <a:chOff x="114300" y="539940"/>
            <a:chExt cx="8915400" cy="6972300"/>
          </a:xfrm>
        </p:grpSpPr>
        <p:pic>
          <p:nvPicPr>
            <p:cNvPr id="5" name="Picture 4" descr="amod-1.png"/>
            <p:cNvPicPr>
              <a:picLocks noChangeAspect="1"/>
            </p:cNvPicPr>
            <p:nvPr/>
          </p:nvPicPr>
          <p:blipFill>
            <a:blip r:embed="rId3"/>
            <a:stretch>
              <a:fillRect/>
            </a:stretch>
          </p:blipFill>
          <p:spPr>
            <a:xfrm>
              <a:off x="114300" y="539940"/>
              <a:ext cx="8915400" cy="914400"/>
            </a:xfrm>
            <a:prstGeom prst="rect">
              <a:avLst/>
            </a:prstGeom>
          </p:spPr>
        </p:pic>
        <p:pic>
          <p:nvPicPr>
            <p:cNvPr id="6" name="Picture 5" descr="amod-2.png"/>
            <p:cNvPicPr>
              <a:picLocks noChangeAspect="1"/>
            </p:cNvPicPr>
            <p:nvPr/>
          </p:nvPicPr>
          <p:blipFill>
            <a:blip r:embed="rId4"/>
            <a:stretch>
              <a:fillRect/>
            </a:stretch>
          </p:blipFill>
          <p:spPr>
            <a:xfrm>
              <a:off x="114300" y="1454340"/>
              <a:ext cx="8915400" cy="914400"/>
            </a:xfrm>
            <a:prstGeom prst="rect">
              <a:avLst/>
            </a:prstGeom>
          </p:spPr>
        </p:pic>
        <p:pic>
          <p:nvPicPr>
            <p:cNvPr id="7" name="Picture 6" descr="cop-2.png"/>
            <p:cNvPicPr>
              <a:picLocks noChangeAspect="1"/>
            </p:cNvPicPr>
            <p:nvPr/>
          </p:nvPicPr>
          <p:blipFill>
            <a:blip r:embed="rId5"/>
            <a:stretch>
              <a:fillRect/>
            </a:stretch>
          </p:blipFill>
          <p:spPr>
            <a:xfrm>
              <a:off x="114300" y="2368740"/>
              <a:ext cx="8915400" cy="914400"/>
            </a:xfrm>
            <a:prstGeom prst="rect">
              <a:avLst/>
            </a:prstGeom>
          </p:spPr>
        </p:pic>
        <p:pic>
          <p:nvPicPr>
            <p:cNvPr id="8" name="Picture 7" descr="cop-3.png"/>
            <p:cNvPicPr>
              <a:picLocks noChangeAspect="1"/>
            </p:cNvPicPr>
            <p:nvPr/>
          </p:nvPicPr>
          <p:blipFill>
            <a:blip r:embed="rId6"/>
            <a:stretch>
              <a:fillRect/>
            </a:stretch>
          </p:blipFill>
          <p:spPr>
            <a:xfrm>
              <a:off x="114300" y="3283140"/>
              <a:ext cx="8915400" cy="914400"/>
            </a:xfrm>
            <a:prstGeom prst="rect">
              <a:avLst/>
            </a:prstGeom>
          </p:spPr>
        </p:pic>
        <p:pic>
          <p:nvPicPr>
            <p:cNvPr id="9" name="Picture 8" descr="aux-2.png"/>
            <p:cNvPicPr>
              <a:picLocks noChangeAspect="1"/>
            </p:cNvPicPr>
            <p:nvPr/>
          </p:nvPicPr>
          <p:blipFill>
            <a:blip r:embed="rId7"/>
            <a:stretch>
              <a:fillRect/>
            </a:stretch>
          </p:blipFill>
          <p:spPr>
            <a:xfrm>
              <a:off x="114300" y="4197540"/>
              <a:ext cx="8915400" cy="800100"/>
            </a:xfrm>
            <a:prstGeom prst="rect">
              <a:avLst/>
            </a:prstGeom>
          </p:spPr>
        </p:pic>
        <p:pic>
          <p:nvPicPr>
            <p:cNvPr id="10" name="Picture 9" descr="aux-3.png"/>
            <p:cNvPicPr>
              <a:picLocks noChangeAspect="1"/>
            </p:cNvPicPr>
            <p:nvPr/>
          </p:nvPicPr>
          <p:blipFill>
            <a:blip r:embed="rId8"/>
            <a:stretch>
              <a:fillRect/>
            </a:stretch>
          </p:blipFill>
          <p:spPr>
            <a:xfrm>
              <a:off x="114300" y="4997640"/>
              <a:ext cx="8915400" cy="800100"/>
            </a:xfrm>
            <a:prstGeom prst="rect">
              <a:avLst/>
            </a:prstGeom>
          </p:spPr>
        </p:pic>
        <p:pic>
          <p:nvPicPr>
            <p:cNvPr id="11" name="Picture 10" descr="acomp-3.png"/>
            <p:cNvPicPr>
              <a:picLocks noChangeAspect="1"/>
            </p:cNvPicPr>
            <p:nvPr/>
          </p:nvPicPr>
          <p:blipFill>
            <a:blip r:embed="rId9"/>
            <a:stretch>
              <a:fillRect/>
            </a:stretch>
          </p:blipFill>
          <p:spPr>
            <a:xfrm>
              <a:off x="114300" y="5797740"/>
              <a:ext cx="8915400" cy="914400"/>
            </a:xfrm>
            <a:prstGeom prst="rect">
              <a:avLst/>
            </a:prstGeom>
          </p:spPr>
        </p:pic>
        <p:pic>
          <p:nvPicPr>
            <p:cNvPr id="12" name="Picture 11" descr="dep-2.png"/>
            <p:cNvPicPr>
              <a:picLocks noChangeAspect="1"/>
            </p:cNvPicPr>
            <p:nvPr/>
          </p:nvPicPr>
          <p:blipFill>
            <a:blip r:embed="rId10"/>
            <a:stretch>
              <a:fillRect/>
            </a:stretch>
          </p:blipFill>
          <p:spPr>
            <a:xfrm>
              <a:off x="114300" y="6712140"/>
              <a:ext cx="8915400" cy="800100"/>
            </a:xfrm>
            <a:prstGeom prst="rect">
              <a:avLst/>
            </a:prstGeom>
          </p:spPr>
        </p:pic>
      </p:grpSp>
    </p:spTree>
  </p:cSld>
  <p:clrMapOvr>
    <a:masterClrMapping/>
  </p:clrMapOvr>
  <p:transition spd="med"/>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smtClean="0"/>
              <a:t>August 24, 2014</a:t>
            </a:r>
            <a:endParaRPr lang="en-US"/>
          </a:p>
        </p:txBody>
      </p:sp>
      <p:sp>
        <p:nvSpPr>
          <p:cNvPr id="3" name="Footer Placeholder 2"/>
          <p:cNvSpPr>
            <a:spLocks noGrp="1"/>
          </p:cNvSpPr>
          <p:nvPr>
            <p:ph type="ftr" sz="quarter" idx="11"/>
          </p:nvPr>
        </p:nvSpPr>
        <p:spPr/>
        <p:txBody>
          <a:bodyPr/>
          <a:lstStyle/>
          <a:p>
            <a:r>
              <a:rPr lang="en-US" smtClean="0"/>
              <a:t>*SEM 2014, Dublin</a:t>
            </a:r>
            <a:endParaRPr lang="en-US"/>
          </a:p>
        </p:txBody>
      </p:sp>
      <p:sp>
        <p:nvSpPr>
          <p:cNvPr id="4" name="Slide Number Placeholder 3"/>
          <p:cNvSpPr>
            <a:spLocks noGrp="1"/>
          </p:cNvSpPr>
          <p:nvPr>
            <p:ph type="sldNum" sz="quarter" idx="12"/>
          </p:nvPr>
        </p:nvSpPr>
        <p:spPr/>
        <p:txBody>
          <a:bodyPr/>
          <a:lstStyle/>
          <a:p>
            <a:fld id="{D251BFE7-20A4-0B42-889B-682D60CD3310}" type="slidenum">
              <a:rPr lang="en-US" smtClean="0"/>
              <a:pPr/>
              <a:t>33</a:t>
            </a:fld>
            <a:endParaRPr lang="en-US"/>
          </a:p>
        </p:txBody>
      </p:sp>
      <p:grpSp>
        <p:nvGrpSpPr>
          <p:cNvPr id="13" name="Group 12"/>
          <p:cNvGrpSpPr/>
          <p:nvPr/>
        </p:nvGrpSpPr>
        <p:grpSpPr>
          <a:xfrm>
            <a:off x="833871" y="753782"/>
            <a:ext cx="7476258" cy="5367570"/>
            <a:chOff x="114300" y="411200"/>
            <a:chExt cx="8915400" cy="6400800"/>
          </a:xfrm>
        </p:grpSpPr>
        <p:pic>
          <p:nvPicPr>
            <p:cNvPr id="5" name="Picture 4" descr="nsubj-2.png"/>
            <p:cNvPicPr>
              <a:picLocks noChangeAspect="1"/>
            </p:cNvPicPr>
            <p:nvPr/>
          </p:nvPicPr>
          <p:blipFill>
            <a:blip r:embed="rId3"/>
            <a:stretch>
              <a:fillRect/>
            </a:stretch>
          </p:blipFill>
          <p:spPr>
            <a:xfrm>
              <a:off x="114300" y="1211300"/>
              <a:ext cx="8915400" cy="800100"/>
            </a:xfrm>
            <a:prstGeom prst="rect">
              <a:avLst/>
            </a:prstGeom>
          </p:spPr>
        </p:pic>
        <p:pic>
          <p:nvPicPr>
            <p:cNvPr id="6" name="Picture 5" descr="nsubj-1.png"/>
            <p:cNvPicPr>
              <a:picLocks noChangeAspect="1"/>
            </p:cNvPicPr>
            <p:nvPr/>
          </p:nvPicPr>
          <p:blipFill>
            <a:blip r:embed="rId4"/>
            <a:stretch>
              <a:fillRect/>
            </a:stretch>
          </p:blipFill>
          <p:spPr>
            <a:xfrm>
              <a:off x="114300" y="411200"/>
              <a:ext cx="8915400" cy="800100"/>
            </a:xfrm>
            <a:prstGeom prst="rect">
              <a:avLst/>
            </a:prstGeom>
          </p:spPr>
        </p:pic>
        <p:pic>
          <p:nvPicPr>
            <p:cNvPr id="7" name="Picture 6" descr="dobj-1.png"/>
            <p:cNvPicPr>
              <a:picLocks noChangeAspect="1"/>
            </p:cNvPicPr>
            <p:nvPr/>
          </p:nvPicPr>
          <p:blipFill>
            <a:blip r:embed="rId5"/>
            <a:stretch>
              <a:fillRect/>
            </a:stretch>
          </p:blipFill>
          <p:spPr>
            <a:xfrm>
              <a:off x="114300" y="2811500"/>
              <a:ext cx="8915400" cy="800100"/>
            </a:xfrm>
            <a:prstGeom prst="rect">
              <a:avLst/>
            </a:prstGeom>
          </p:spPr>
        </p:pic>
        <p:pic>
          <p:nvPicPr>
            <p:cNvPr id="8" name="Picture 7" descr="by-1.png"/>
            <p:cNvPicPr>
              <a:picLocks noChangeAspect="1"/>
            </p:cNvPicPr>
            <p:nvPr/>
          </p:nvPicPr>
          <p:blipFill>
            <a:blip r:embed="rId6"/>
            <a:stretch>
              <a:fillRect/>
            </a:stretch>
          </p:blipFill>
          <p:spPr>
            <a:xfrm>
              <a:off x="114300" y="3611600"/>
              <a:ext cx="8915400" cy="800100"/>
            </a:xfrm>
            <a:prstGeom prst="rect">
              <a:avLst/>
            </a:prstGeom>
          </p:spPr>
        </p:pic>
        <p:pic>
          <p:nvPicPr>
            <p:cNvPr id="9" name="Picture 8" descr="by-2.png"/>
            <p:cNvPicPr>
              <a:picLocks noChangeAspect="1"/>
            </p:cNvPicPr>
            <p:nvPr/>
          </p:nvPicPr>
          <p:blipFill>
            <a:blip r:embed="rId7"/>
            <a:stretch>
              <a:fillRect/>
            </a:stretch>
          </p:blipFill>
          <p:spPr>
            <a:xfrm>
              <a:off x="114300" y="4411700"/>
              <a:ext cx="8915400" cy="800100"/>
            </a:xfrm>
            <a:prstGeom prst="rect">
              <a:avLst/>
            </a:prstGeom>
          </p:spPr>
        </p:pic>
        <p:pic>
          <p:nvPicPr>
            <p:cNvPr id="10" name="Picture 9" descr="nsubj-3.png"/>
            <p:cNvPicPr>
              <a:picLocks noChangeAspect="1"/>
            </p:cNvPicPr>
            <p:nvPr/>
          </p:nvPicPr>
          <p:blipFill>
            <a:blip r:embed="rId8"/>
            <a:stretch>
              <a:fillRect/>
            </a:stretch>
          </p:blipFill>
          <p:spPr>
            <a:xfrm>
              <a:off x="114300" y="2011400"/>
              <a:ext cx="8915400" cy="800100"/>
            </a:xfrm>
            <a:prstGeom prst="rect">
              <a:avLst/>
            </a:prstGeom>
          </p:spPr>
        </p:pic>
        <p:pic>
          <p:nvPicPr>
            <p:cNvPr id="11" name="Picture 10" descr="after-1.png"/>
            <p:cNvPicPr>
              <a:picLocks noChangeAspect="1"/>
            </p:cNvPicPr>
            <p:nvPr/>
          </p:nvPicPr>
          <p:blipFill>
            <a:blip r:embed="rId9"/>
            <a:stretch>
              <a:fillRect/>
            </a:stretch>
          </p:blipFill>
          <p:spPr>
            <a:xfrm>
              <a:off x="114300" y="5211800"/>
              <a:ext cx="8915400" cy="800100"/>
            </a:xfrm>
            <a:prstGeom prst="rect">
              <a:avLst/>
            </a:prstGeom>
          </p:spPr>
        </p:pic>
        <p:pic>
          <p:nvPicPr>
            <p:cNvPr id="12" name="Picture 11" descr="after-2.png"/>
            <p:cNvPicPr>
              <a:picLocks noChangeAspect="1"/>
            </p:cNvPicPr>
            <p:nvPr/>
          </p:nvPicPr>
          <p:blipFill>
            <a:blip r:embed="rId10"/>
            <a:stretch>
              <a:fillRect/>
            </a:stretch>
          </p:blipFill>
          <p:spPr>
            <a:xfrm>
              <a:off x="114300" y="6011900"/>
              <a:ext cx="8915400" cy="800100"/>
            </a:xfrm>
            <a:prstGeom prst="rect">
              <a:avLst/>
            </a:prstGeom>
          </p:spPr>
        </p:pic>
      </p:grpSp>
    </p:spTree>
  </p:cSld>
  <p:clrMapOvr>
    <a:masterClrMapping/>
  </p:clrMapOvr>
  <p:transition spd="med"/>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smtClean="0"/>
              <a:t>August 24, 2014</a:t>
            </a:r>
            <a:endParaRPr lang="en-US"/>
          </a:p>
        </p:txBody>
      </p:sp>
      <p:sp>
        <p:nvSpPr>
          <p:cNvPr id="3" name="Footer Placeholder 2"/>
          <p:cNvSpPr>
            <a:spLocks noGrp="1"/>
          </p:cNvSpPr>
          <p:nvPr>
            <p:ph type="ftr" sz="quarter" idx="11"/>
          </p:nvPr>
        </p:nvSpPr>
        <p:spPr/>
        <p:txBody>
          <a:bodyPr/>
          <a:lstStyle/>
          <a:p>
            <a:r>
              <a:rPr lang="en-US" smtClean="0"/>
              <a:t>*SEM 2014, Dublin</a:t>
            </a:r>
            <a:endParaRPr lang="en-US"/>
          </a:p>
        </p:txBody>
      </p:sp>
      <p:sp>
        <p:nvSpPr>
          <p:cNvPr id="4" name="Slide Number Placeholder 3"/>
          <p:cNvSpPr>
            <a:spLocks noGrp="1"/>
          </p:cNvSpPr>
          <p:nvPr>
            <p:ph type="sldNum" sz="quarter" idx="12"/>
          </p:nvPr>
        </p:nvSpPr>
        <p:spPr/>
        <p:txBody>
          <a:bodyPr/>
          <a:lstStyle/>
          <a:p>
            <a:fld id="{D251BFE7-20A4-0B42-889B-682D60CD3310}" type="slidenum">
              <a:rPr lang="en-US" smtClean="0"/>
              <a:pPr/>
              <a:t>34</a:t>
            </a:fld>
            <a:endParaRPr lang="en-US"/>
          </a:p>
        </p:txBody>
      </p:sp>
      <p:pic>
        <p:nvPicPr>
          <p:cNvPr id="5" name="Picture 4" descr="event-output.png"/>
          <p:cNvPicPr>
            <a:picLocks noChangeAspect="1"/>
          </p:cNvPicPr>
          <p:nvPr/>
        </p:nvPicPr>
        <p:blipFill>
          <a:blip r:embed="rId3"/>
          <a:stretch>
            <a:fillRect/>
          </a:stretch>
        </p:blipFill>
        <p:spPr>
          <a:xfrm>
            <a:off x="1109939" y="555692"/>
            <a:ext cx="6924123" cy="6056416"/>
          </a:xfrm>
          <a:prstGeom prst="rect">
            <a:avLst/>
          </a:prstGeom>
        </p:spPr>
      </p:pic>
    </p:spTree>
  </p:cSld>
  <p:clrMapOvr>
    <a:masterClrMapping/>
  </p:clrMapOvr>
  <p:transition spd="med"/>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Constrained Weighted Similarity-Aligned F1</a:t>
            </a:r>
            <a:endParaRPr lang="en-US" dirty="0"/>
          </a:p>
        </p:txBody>
      </p:sp>
      <p:sp>
        <p:nvSpPr>
          <p:cNvPr id="3" name="Content Placeholder 2"/>
          <p:cNvSpPr>
            <a:spLocks noGrp="1"/>
          </p:cNvSpPr>
          <p:nvPr>
            <p:ph idx="1"/>
          </p:nvPr>
        </p:nvSpPr>
        <p:spPr/>
        <p:txBody>
          <a:bodyPr/>
          <a:lstStyle/>
          <a:p>
            <a:r>
              <a:rPr lang="en-US" dirty="0" smtClean="0"/>
              <a:t>We start with the standard F</a:t>
            </a:r>
            <a:r>
              <a:rPr lang="en-US" baseline="-25000" dirty="0" smtClean="0"/>
              <a:t>1</a:t>
            </a:r>
            <a:r>
              <a:rPr lang="en-US" dirty="0" smtClean="0"/>
              <a:t> measure.</a:t>
            </a:r>
          </a:p>
          <a:p>
            <a:endParaRPr lang="en-US" dirty="0" smtClean="0"/>
          </a:p>
          <a:p>
            <a:r>
              <a:rPr lang="en-US" dirty="0" smtClean="0"/>
              <a:t>Generalize the formulas to address our criteria.</a:t>
            </a:r>
          </a:p>
          <a:p>
            <a:endParaRPr lang="en-US" dirty="0" smtClean="0"/>
          </a:p>
          <a:p>
            <a:endParaRPr lang="en-US" dirty="0" smtClean="0"/>
          </a:p>
          <a:p>
            <a:endParaRPr lang="en-US" sz="1600" dirty="0" smtClean="0"/>
          </a:p>
          <a:p>
            <a:r>
              <a:rPr lang="en-US" dirty="0" smtClean="0"/>
              <a:t>Address greedy problem of WSA-F</a:t>
            </a:r>
            <a:r>
              <a:rPr lang="en-US" baseline="-25000" dirty="0" smtClean="0"/>
              <a:t>1</a:t>
            </a:r>
            <a:endParaRPr lang="en-US" dirty="0"/>
          </a:p>
        </p:txBody>
      </p:sp>
      <p:sp>
        <p:nvSpPr>
          <p:cNvPr id="4" name="Date Placeholder 3"/>
          <p:cNvSpPr>
            <a:spLocks noGrp="1"/>
          </p:cNvSpPr>
          <p:nvPr>
            <p:ph type="dt" sz="half" idx="10"/>
          </p:nvPr>
        </p:nvSpPr>
        <p:spPr/>
        <p:txBody>
          <a:bodyPr/>
          <a:lstStyle/>
          <a:p>
            <a:r>
              <a:rPr lang="en-US" smtClean="0"/>
              <a:t>August 24, 2014</a:t>
            </a:r>
            <a:endParaRPr lang="en-US"/>
          </a:p>
        </p:txBody>
      </p:sp>
      <p:sp>
        <p:nvSpPr>
          <p:cNvPr id="5" name="Footer Placeholder 4"/>
          <p:cNvSpPr>
            <a:spLocks noGrp="1"/>
          </p:cNvSpPr>
          <p:nvPr>
            <p:ph type="ftr" sz="quarter" idx="11"/>
          </p:nvPr>
        </p:nvSpPr>
        <p:spPr/>
        <p:txBody>
          <a:bodyPr/>
          <a:lstStyle/>
          <a:p>
            <a:r>
              <a:rPr lang="en-US" smtClean="0"/>
              <a:t>*SEM 2014, Dublin</a:t>
            </a:r>
            <a:endParaRPr lang="en-US"/>
          </a:p>
        </p:txBody>
      </p:sp>
      <p:sp>
        <p:nvSpPr>
          <p:cNvPr id="6" name="Slide Number Placeholder 5"/>
          <p:cNvSpPr>
            <a:spLocks noGrp="1"/>
          </p:cNvSpPr>
          <p:nvPr>
            <p:ph type="sldNum" sz="quarter" idx="12"/>
          </p:nvPr>
        </p:nvSpPr>
        <p:spPr/>
        <p:txBody>
          <a:bodyPr/>
          <a:lstStyle/>
          <a:p>
            <a:fld id="{D251BFE7-20A4-0B42-889B-682D60CD3310}" type="slidenum">
              <a:rPr lang="en-US" smtClean="0"/>
              <a:pPr/>
              <a:t>35</a:t>
            </a:fld>
            <a:endParaRPr lang="en-US" dirty="0"/>
          </a:p>
        </p:txBody>
      </p:sp>
      <p:pic>
        <p:nvPicPr>
          <p:cNvPr id="8" name="Picture 7" descr="latex-image-1.pdf"/>
          <p:cNvPicPr>
            <a:picLocks noChangeAspect="1"/>
          </p:cNvPicPr>
          <p:nvPr/>
        </p:nvPicPr>
        <mc:AlternateContent xmlns:ma="http://schemas.microsoft.com/office/mac/drawingml/2008/main">
          <mc:Choice Requires="ma">
            <p:blipFill>
              <a:blip r:embed="rId3"/>
              <a:stretch>
                <a:fillRect/>
              </a:stretch>
            </p:blipFill>
          </mc:Choice>
          <mc:Fallback xmlns:ma="http://schemas.microsoft.com/office/mac/drawingml/2008/main" xmlns="" xmlns:a="http://schemas.openxmlformats.org/drawingml/2006/main" xmlns:r="http://schemas.openxmlformats.org/officeDocument/2006/relationships" xmlns:mc="http://schemas.openxmlformats.org/markup-compatibility/2006" xmlns:mv="urn:schemas-microsoft-com:mac:vml" xmlns:p="http://schemas.openxmlformats.org/presentationml/2006/main">
            <p:blipFill>
              <a:blip r:embed="rId4"/>
              <a:stretch>
                <a:fillRect/>
              </a:stretch>
            </p:blipFill>
          </mc:Fallback>
        </mc:AlternateContent>
        <p:spPr>
          <a:xfrm>
            <a:off x="1924050" y="2046288"/>
            <a:ext cx="5295900" cy="431800"/>
          </a:xfrm>
          <a:prstGeom prst="rect">
            <a:avLst/>
          </a:prstGeom>
        </p:spPr>
      </p:pic>
      <p:grpSp>
        <p:nvGrpSpPr>
          <p:cNvPr id="7" name="Group 25"/>
          <p:cNvGrpSpPr/>
          <p:nvPr/>
        </p:nvGrpSpPr>
        <p:grpSpPr>
          <a:xfrm>
            <a:off x="2393950" y="5047284"/>
            <a:ext cx="3886200" cy="913779"/>
            <a:chOff x="2393950" y="5047284"/>
            <a:chExt cx="3886200" cy="913779"/>
          </a:xfrm>
        </p:grpSpPr>
        <p:pic>
          <p:nvPicPr>
            <p:cNvPr id="13" name="Picture 12" descr="latex-image-1.pdf"/>
            <p:cNvPicPr>
              <a:picLocks noChangeAspect="1"/>
            </p:cNvPicPr>
            <p:nvPr/>
          </p:nvPicPr>
          <mc:AlternateContent xmlns:ma="http://schemas.microsoft.com/office/mac/drawingml/2008/main">
            <mc:Choice Requires="ma">
              <p:blipFill>
                <a:blip r:embed="rId5"/>
                <a:stretch>
                  <a:fillRect/>
                </a:stretch>
              </p:blipFill>
            </mc:Choice>
            <mc:Fallback xmlns:ma="http://schemas.microsoft.com/office/mac/drawingml/2008/main" xmlns="" xmlns:a="http://schemas.openxmlformats.org/drawingml/2006/main" xmlns:r="http://schemas.openxmlformats.org/officeDocument/2006/relationships" xmlns:mc="http://schemas.openxmlformats.org/markup-compatibility/2006" xmlns:mv="urn:schemas-microsoft-com:mac:vml" xmlns:p="http://schemas.openxmlformats.org/presentationml/2006/main">
              <p:blipFill>
                <a:blip r:embed="rId6"/>
                <a:stretch>
                  <a:fillRect/>
                </a:stretch>
              </p:blipFill>
            </mc:Fallback>
          </mc:AlternateContent>
          <p:spPr>
            <a:xfrm>
              <a:off x="3111500" y="5047284"/>
              <a:ext cx="2921000" cy="190500"/>
            </a:xfrm>
            <a:prstGeom prst="rect">
              <a:avLst/>
            </a:prstGeom>
          </p:spPr>
        </p:pic>
        <p:pic>
          <p:nvPicPr>
            <p:cNvPr id="17" name="Picture 16" descr="latex-image-1.pdf"/>
            <p:cNvPicPr>
              <a:picLocks noChangeAspect="1"/>
            </p:cNvPicPr>
            <p:nvPr/>
          </p:nvPicPr>
          <mc:AlternateContent xmlns:ma="http://schemas.microsoft.com/office/mac/drawingml/2008/main">
            <mc:Choice Requires="ma">
              <p:blipFill>
                <a:blip r:embed="rId7"/>
                <a:stretch>
                  <a:fillRect/>
                </a:stretch>
              </p:blipFill>
            </mc:Choice>
            <mc:Fallback xmlns:ma="http://schemas.microsoft.com/office/mac/drawingml/2008/main" xmlns="" xmlns:a="http://schemas.openxmlformats.org/drawingml/2006/main" xmlns:r="http://schemas.openxmlformats.org/officeDocument/2006/relationships" xmlns:mc="http://schemas.openxmlformats.org/markup-compatibility/2006" xmlns:mv="urn:schemas-microsoft-com:mac:vml" xmlns:p="http://schemas.openxmlformats.org/presentationml/2006/main">
              <p:blipFill>
                <a:blip r:embed="rId8"/>
                <a:stretch>
                  <a:fillRect/>
                </a:stretch>
              </p:blipFill>
            </mc:Fallback>
          </mc:AlternateContent>
          <p:spPr>
            <a:xfrm>
              <a:off x="2393950" y="5313363"/>
              <a:ext cx="3886200" cy="647700"/>
            </a:xfrm>
            <a:prstGeom prst="rect">
              <a:avLst/>
            </a:prstGeom>
          </p:spPr>
        </p:pic>
      </p:grpSp>
      <p:grpSp>
        <p:nvGrpSpPr>
          <p:cNvPr id="9" name="Group 19"/>
          <p:cNvGrpSpPr/>
          <p:nvPr/>
        </p:nvGrpSpPr>
        <p:grpSpPr>
          <a:xfrm>
            <a:off x="2133110" y="2984980"/>
            <a:ext cx="4877781" cy="471008"/>
            <a:chOff x="2193925" y="2984980"/>
            <a:chExt cx="4877781" cy="471008"/>
          </a:xfrm>
        </p:grpSpPr>
        <p:pic>
          <p:nvPicPr>
            <p:cNvPr id="14" name="Picture 13" descr="latex-image-1.pdf"/>
            <p:cNvPicPr>
              <a:picLocks noChangeAspect="1"/>
            </p:cNvPicPr>
            <p:nvPr/>
          </p:nvPicPr>
          <mc:AlternateContent xmlns:ma="http://schemas.microsoft.com/office/mac/drawingml/2008/main">
            <mc:Choice Requires="ma">
              <p:blipFill>
                <a:blip r:embed="rId9"/>
                <a:stretch>
                  <a:fillRect/>
                </a:stretch>
              </p:blipFill>
            </mc:Choice>
            <mc:Fallback xmlns:ma="http://schemas.microsoft.com/office/mac/drawingml/2008/main" xmlns="" xmlns:a="http://schemas.openxmlformats.org/drawingml/2006/main" xmlns:r="http://schemas.openxmlformats.org/officeDocument/2006/relationships" xmlns:mc="http://schemas.openxmlformats.org/markup-compatibility/2006" xmlns:mv="urn:schemas-microsoft-com:mac:vml" xmlns:p="http://schemas.openxmlformats.org/presentationml/2006/main">
              <p:blipFill>
                <a:blip r:embed="rId10"/>
                <a:stretch>
                  <a:fillRect/>
                </a:stretch>
              </p:blipFill>
            </mc:Fallback>
          </mc:AlternateContent>
          <p:spPr>
            <a:xfrm>
              <a:off x="5027006" y="2984980"/>
              <a:ext cx="2044700" cy="431800"/>
            </a:xfrm>
            <a:prstGeom prst="rect">
              <a:avLst/>
            </a:prstGeom>
          </p:spPr>
        </p:pic>
        <p:pic>
          <p:nvPicPr>
            <p:cNvPr id="19" name="Picture 18" descr="latex-image-1.pdf"/>
            <p:cNvPicPr>
              <a:picLocks noChangeAspect="1"/>
            </p:cNvPicPr>
            <p:nvPr/>
          </p:nvPicPr>
          <mc:AlternateContent xmlns:ma="http://schemas.microsoft.com/office/mac/drawingml/2008/main">
            <mc:Choice Requires="ma">
              <p:blipFill>
                <a:blip r:embed="rId11"/>
                <a:stretch>
                  <a:fillRect/>
                </a:stretch>
              </p:blipFill>
            </mc:Choice>
            <mc:Fallback xmlns:ma="http://schemas.microsoft.com/office/mac/drawingml/2008/main" xmlns="" xmlns:a="http://schemas.openxmlformats.org/drawingml/2006/main" xmlns:r="http://schemas.openxmlformats.org/officeDocument/2006/relationships" xmlns:mc="http://schemas.openxmlformats.org/markup-compatibility/2006" xmlns:mv="urn:schemas-microsoft-com:mac:vml" xmlns:p="http://schemas.openxmlformats.org/presentationml/2006/main">
              <p:blipFill>
                <a:blip r:embed="rId12"/>
                <a:stretch>
                  <a:fillRect/>
                </a:stretch>
              </p:blipFill>
            </mc:Fallback>
          </mc:AlternateContent>
          <p:spPr>
            <a:xfrm>
              <a:off x="2193925" y="2986088"/>
              <a:ext cx="2489200" cy="469900"/>
            </a:xfrm>
            <a:prstGeom prst="rect">
              <a:avLst/>
            </a:prstGeom>
          </p:spPr>
        </p:pic>
      </p:grpSp>
      <p:grpSp>
        <p:nvGrpSpPr>
          <p:cNvPr id="10" name="Group 22"/>
          <p:cNvGrpSpPr/>
          <p:nvPr/>
        </p:nvGrpSpPr>
        <p:grpSpPr>
          <a:xfrm>
            <a:off x="2938850" y="3502458"/>
            <a:ext cx="2878241" cy="458355"/>
            <a:chOff x="2938850" y="3455988"/>
            <a:chExt cx="2878241" cy="458355"/>
          </a:xfrm>
        </p:grpSpPr>
        <p:pic>
          <p:nvPicPr>
            <p:cNvPr id="21" name="Picture 20" descr="latex-image-1.pdf"/>
            <p:cNvPicPr>
              <a:picLocks noChangeAspect="1"/>
            </p:cNvPicPr>
            <p:nvPr/>
          </p:nvPicPr>
          <mc:AlternateContent xmlns:ma="http://schemas.microsoft.com/office/mac/drawingml/2008/main">
            <mc:Choice Requires="ma">
              <p:blipFill>
                <a:blip r:embed="rId13"/>
                <a:stretch>
                  <a:fillRect/>
                </a:stretch>
              </p:blipFill>
            </mc:Choice>
            <mc:Fallback xmlns:ma="http://schemas.microsoft.com/office/mac/drawingml/2008/main" xmlns="" xmlns:a="http://schemas.openxmlformats.org/drawingml/2006/main" xmlns:r="http://schemas.openxmlformats.org/officeDocument/2006/relationships" xmlns:mc="http://schemas.openxmlformats.org/markup-compatibility/2006" xmlns:mv="urn:schemas-microsoft-com:mac:vml" xmlns:p="http://schemas.openxmlformats.org/presentationml/2006/main">
              <p:blipFill>
                <a:blip r:embed="rId14"/>
                <a:stretch>
                  <a:fillRect/>
                </a:stretch>
              </p:blipFill>
            </mc:Fallback>
          </mc:AlternateContent>
          <p:spPr>
            <a:xfrm>
              <a:off x="2938850" y="3520643"/>
              <a:ext cx="1803400" cy="393700"/>
            </a:xfrm>
            <a:prstGeom prst="rect">
              <a:avLst/>
            </a:prstGeom>
          </p:spPr>
        </p:pic>
        <p:pic>
          <p:nvPicPr>
            <p:cNvPr id="22" name="Picture 21" descr="latex-image-1.pdf"/>
            <p:cNvPicPr>
              <a:picLocks noChangeAspect="1"/>
            </p:cNvPicPr>
            <p:nvPr/>
          </p:nvPicPr>
          <mc:AlternateContent xmlns:ma="http://schemas.microsoft.com/office/mac/drawingml/2008/main">
            <mc:Choice Requires="ma">
              <p:blipFill>
                <a:blip r:embed="rId15"/>
                <a:stretch>
                  <a:fillRect/>
                </a:stretch>
              </p:blipFill>
            </mc:Choice>
            <mc:Fallback xmlns:ma="http://schemas.microsoft.com/office/mac/drawingml/2008/main" xmlns="" xmlns:a="http://schemas.openxmlformats.org/drawingml/2006/main" xmlns:r="http://schemas.openxmlformats.org/officeDocument/2006/relationships" xmlns:mc="http://schemas.openxmlformats.org/markup-compatibility/2006" xmlns:mv="urn:schemas-microsoft-com:mac:vml" xmlns:p="http://schemas.openxmlformats.org/presentationml/2006/main">
              <p:blipFill>
                <a:blip r:embed="rId16"/>
                <a:stretch>
                  <a:fillRect/>
                </a:stretch>
              </p:blipFill>
            </mc:Fallback>
          </mc:AlternateContent>
          <p:spPr>
            <a:xfrm>
              <a:off x="4966191" y="3455988"/>
              <a:ext cx="850900" cy="419100"/>
            </a:xfrm>
            <a:prstGeom prst="rect">
              <a:avLst/>
            </a:prstGeom>
          </p:spPr>
        </p:pic>
      </p:grpSp>
      <p:pic>
        <p:nvPicPr>
          <p:cNvPr id="25" name="Picture 24" descr="latex-image-1.pdf"/>
          <p:cNvPicPr>
            <a:picLocks noChangeAspect="1"/>
          </p:cNvPicPr>
          <p:nvPr/>
        </p:nvPicPr>
        <mc:AlternateContent xmlns:ma="http://schemas.microsoft.com/office/mac/drawingml/2008/main">
          <mc:Choice Requires="ma">
            <p:blipFill>
              <a:blip r:embed="rId17"/>
              <a:stretch>
                <a:fillRect/>
              </a:stretch>
            </p:blipFill>
          </mc:Choice>
          <mc:Fallback xmlns:ma="http://schemas.microsoft.com/office/mac/drawingml/2008/main" xmlns="" xmlns:a="http://schemas.openxmlformats.org/drawingml/2006/main" xmlns:r="http://schemas.openxmlformats.org/officeDocument/2006/relationships" xmlns:mc="http://schemas.openxmlformats.org/markup-compatibility/2006" xmlns:mv="urn:schemas-microsoft-com:mac:vml" xmlns:p="http://schemas.openxmlformats.org/presentationml/2006/main">
            <p:blipFill>
              <a:blip r:embed="rId18"/>
              <a:stretch>
                <a:fillRect/>
              </a:stretch>
            </p:blipFill>
          </mc:Fallback>
        </mc:AlternateContent>
        <p:spPr>
          <a:xfrm>
            <a:off x="2938850" y="4088968"/>
            <a:ext cx="1397000" cy="393700"/>
          </a:xfrm>
          <a:prstGeom prst="rect">
            <a:avLst/>
          </a:prstGeom>
        </p:spPr>
      </p:pic>
      <p:sp>
        <p:nvSpPr>
          <p:cNvPr id="27" name="TextBox 26"/>
          <p:cNvSpPr txBox="1"/>
          <p:nvPr/>
        </p:nvSpPr>
        <p:spPr>
          <a:xfrm>
            <a:off x="7518137" y="2986088"/>
            <a:ext cx="796049" cy="369332"/>
          </a:xfrm>
          <a:prstGeom prst="rect">
            <a:avLst/>
          </a:prstGeom>
          <a:noFill/>
        </p:spPr>
        <p:txBody>
          <a:bodyPr wrap="none" rtlCol="0">
            <a:spAutoFit/>
          </a:bodyPr>
          <a:lstStyle/>
          <a:p>
            <a:r>
              <a:rPr lang="en-US" dirty="0" smtClean="0">
                <a:solidFill>
                  <a:srgbClr val="800000"/>
                </a:solidFill>
              </a:rPr>
              <a:t>SA-F</a:t>
            </a:r>
            <a:r>
              <a:rPr lang="en-US" baseline="-25000" dirty="0" smtClean="0">
                <a:solidFill>
                  <a:srgbClr val="800000"/>
                </a:solidFill>
              </a:rPr>
              <a:t>1</a:t>
            </a:r>
            <a:endParaRPr lang="en-US" baseline="-25000" dirty="0">
              <a:solidFill>
                <a:srgbClr val="800000"/>
              </a:solidFill>
            </a:endParaRPr>
          </a:p>
        </p:txBody>
      </p:sp>
      <p:sp>
        <p:nvSpPr>
          <p:cNvPr id="28" name="TextBox 27"/>
          <p:cNvSpPr txBox="1"/>
          <p:nvPr/>
        </p:nvSpPr>
        <p:spPr>
          <a:xfrm>
            <a:off x="7300267" y="4042498"/>
            <a:ext cx="1013919" cy="369332"/>
          </a:xfrm>
          <a:prstGeom prst="rect">
            <a:avLst/>
          </a:prstGeom>
          <a:noFill/>
        </p:spPr>
        <p:txBody>
          <a:bodyPr wrap="none" rtlCol="0">
            <a:spAutoFit/>
          </a:bodyPr>
          <a:lstStyle/>
          <a:p>
            <a:r>
              <a:rPr lang="en-US" dirty="0" smtClean="0">
                <a:solidFill>
                  <a:srgbClr val="800000"/>
                </a:solidFill>
              </a:rPr>
              <a:t>WSA-F</a:t>
            </a:r>
            <a:r>
              <a:rPr lang="en-US" baseline="-25000" dirty="0" smtClean="0">
                <a:solidFill>
                  <a:srgbClr val="800000"/>
                </a:solidFill>
              </a:rPr>
              <a:t>1</a:t>
            </a:r>
            <a:endParaRPr lang="en-US" baseline="-25000" dirty="0">
              <a:solidFill>
                <a:srgbClr val="800000"/>
              </a:solidFill>
            </a:endParaRPr>
          </a:p>
        </p:txBody>
      </p:sp>
      <p:sp>
        <p:nvSpPr>
          <p:cNvPr id="29" name="TextBox 28"/>
          <p:cNvSpPr txBox="1"/>
          <p:nvPr/>
        </p:nvSpPr>
        <p:spPr>
          <a:xfrm>
            <a:off x="7133567" y="5437283"/>
            <a:ext cx="1180619" cy="369332"/>
          </a:xfrm>
          <a:prstGeom prst="rect">
            <a:avLst/>
          </a:prstGeom>
          <a:noFill/>
        </p:spPr>
        <p:txBody>
          <a:bodyPr wrap="none" rtlCol="0">
            <a:spAutoFit/>
          </a:bodyPr>
          <a:lstStyle/>
          <a:p>
            <a:r>
              <a:rPr lang="en-US" dirty="0" smtClean="0">
                <a:solidFill>
                  <a:srgbClr val="800000"/>
                </a:solidFill>
              </a:rPr>
              <a:t>CWSA-F</a:t>
            </a:r>
            <a:r>
              <a:rPr lang="en-US" baseline="-25000" dirty="0" smtClean="0">
                <a:solidFill>
                  <a:srgbClr val="800000"/>
                </a:solidFill>
              </a:rPr>
              <a:t>1</a:t>
            </a:r>
            <a:endParaRPr lang="en-US" baseline="-25000" dirty="0">
              <a:solidFill>
                <a:srgbClr val="800000"/>
              </a:solidFill>
            </a:endParaRPr>
          </a:p>
        </p:txBody>
      </p:sp>
      <p:sp>
        <p:nvSpPr>
          <p:cNvPr id="30" name="TextBox 29"/>
          <p:cNvSpPr txBox="1"/>
          <p:nvPr/>
        </p:nvSpPr>
        <p:spPr>
          <a:xfrm>
            <a:off x="7818746" y="2015308"/>
            <a:ext cx="411253" cy="369332"/>
          </a:xfrm>
          <a:prstGeom prst="rect">
            <a:avLst/>
          </a:prstGeom>
          <a:noFill/>
        </p:spPr>
        <p:txBody>
          <a:bodyPr wrap="none" rtlCol="0">
            <a:spAutoFit/>
          </a:bodyPr>
          <a:lstStyle/>
          <a:p>
            <a:r>
              <a:rPr lang="en-US" dirty="0" smtClean="0">
                <a:solidFill>
                  <a:srgbClr val="800000"/>
                </a:solidFill>
              </a:rPr>
              <a:t>F</a:t>
            </a:r>
            <a:r>
              <a:rPr lang="en-US" baseline="-25000" dirty="0" smtClean="0">
                <a:solidFill>
                  <a:srgbClr val="800000"/>
                </a:solidFill>
              </a:rPr>
              <a:t>1</a:t>
            </a:r>
            <a:endParaRPr lang="en-US" baseline="-25000" dirty="0">
              <a:solidFill>
                <a:srgbClr val="800000"/>
              </a:solidFill>
            </a:endParaRPr>
          </a:p>
        </p:txBody>
      </p:sp>
      <p:grpSp>
        <p:nvGrpSpPr>
          <p:cNvPr id="11" name="Group 30"/>
          <p:cNvGrpSpPr/>
          <p:nvPr/>
        </p:nvGrpSpPr>
        <p:grpSpPr>
          <a:xfrm>
            <a:off x="6424669" y="82076"/>
            <a:ext cx="2344949" cy="274320"/>
            <a:chOff x="6424669" y="82076"/>
            <a:chExt cx="2344949" cy="274320"/>
          </a:xfrm>
        </p:grpSpPr>
        <p:pic>
          <p:nvPicPr>
            <p:cNvPr id="32" name="Picture 31" descr="problem.jpg"/>
            <p:cNvPicPr>
              <a:picLocks noChangeAspect="1"/>
            </p:cNvPicPr>
            <p:nvPr/>
          </p:nvPicPr>
          <p:blipFill>
            <a:blip r:embed="rId19">
              <a:duotone>
                <a:prstClr val="black"/>
                <a:schemeClr val="accent1">
                  <a:tint val="45000"/>
                  <a:satMod val="400000"/>
                </a:schemeClr>
              </a:duotone>
              <a:alphaModFix amt="50000"/>
            </a:blip>
            <a:stretch>
              <a:fillRect/>
            </a:stretch>
          </p:blipFill>
          <p:spPr>
            <a:xfrm>
              <a:off x="6424669" y="82076"/>
              <a:ext cx="297322" cy="274320"/>
            </a:xfrm>
            <a:prstGeom prst="rect">
              <a:avLst/>
            </a:prstGeom>
            <a:ln w="19050" cap="sq" cmpd="sng" algn="ctr">
              <a:solidFill>
                <a:srgbClr val="000000"/>
              </a:solidFill>
              <a:prstDash val="solid"/>
              <a:miter lim="800000"/>
              <a:headEnd type="none" w="med" len="med"/>
              <a:tailEnd type="none" w="med" len="med"/>
            </a:ln>
            <a:effectLst>
              <a:innerShdw blurRad="63500" dist="50800" dir="13500000">
                <a:srgbClr val="000000">
                  <a:alpha val="50000"/>
                </a:srgbClr>
              </a:innerShdw>
            </a:effectLst>
          </p:spPr>
        </p:pic>
        <p:pic>
          <p:nvPicPr>
            <p:cNvPr id="33" name="Picture 32" descr="methodology.jpg"/>
            <p:cNvPicPr>
              <a:picLocks noChangeAspect="1"/>
            </p:cNvPicPr>
            <p:nvPr/>
          </p:nvPicPr>
          <p:blipFill>
            <a:blip r:embed="rId20">
              <a:duotone>
                <a:prstClr val="black"/>
                <a:schemeClr val="tx2">
                  <a:tint val="45000"/>
                  <a:satMod val="400000"/>
                </a:schemeClr>
              </a:duotone>
              <a:alphaModFix amt="50000"/>
            </a:blip>
            <a:srcRect l="6134" t="3270" r="8435" b="17850"/>
            <a:stretch>
              <a:fillRect/>
            </a:stretch>
          </p:blipFill>
          <p:spPr>
            <a:xfrm>
              <a:off x="6936496" y="82076"/>
              <a:ext cx="297322" cy="274320"/>
            </a:xfrm>
            <a:prstGeom prst="rect">
              <a:avLst/>
            </a:prstGeom>
            <a:ln w="19050" cap="sq" cmpd="sng" algn="ctr">
              <a:solidFill>
                <a:srgbClr val="000000"/>
              </a:solidFill>
              <a:prstDash val="solid"/>
              <a:miter lim="800000"/>
              <a:headEnd type="none" w="med" len="med"/>
              <a:tailEnd type="none" w="med" len="med"/>
            </a:ln>
            <a:effectLst>
              <a:innerShdw blurRad="63500" dist="50800" dir="13500000">
                <a:srgbClr val="000000">
                  <a:alpha val="50000"/>
                </a:srgbClr>
              </a:innerShdw>
            </a:effectLst>
          </p:spPr>
        </p:pic>
        <p:pic>
          <p:nvPicPr>
            <p:cNvPr id="34" name="Picture 33" descr="evaluation.jpg"/>
            <p:cNvPicPr>
              <a:picLocks noChangeAspect="1"/>
            </p:cNvPicPr>
            <p:nvPr/>
          </p:nvPicPr>
          <p:blipFill>
            <a:blip r:embed="rId21">
              <a:alphaModFix amt="75000"/>
            </a:blip>
            <a:srcRect l="8102" r="10580"/>
            <a:stretch>
              <a:fillRect/>
            </a:stretch>
          </p:blipFill>
          <p:spPr>
            <a:xfrm>
              <a:off x="7448323" y="82076"/>
              <a:ext cx="297428" cy="274320"/>
            </a:xfrm>
            <a:prstGeom prst="rect">
              <a:avLst/>
            </a:prstGeom>
            <a:ln w="19050" cap="sq" cmpd="sng" algn="ctr">
              <a:solidFill>
                <a:srgbClr val="000000"/>
              </a:solidFill>
              <a:prstDash val="solid"/>
              <a:miter lim="800000"/>
              <a:headEnd type="none" w="med" len="med"/>
              <a:tailEnd type="none" w="med" len="med"/>
            </a:ln>
            <a:effectLst>
              <a:outerShdw blurRad="50800" dist="38100" dir="2700000" algn="tl" rotWithShape="0">
                <a:srgbClr val="000000">
                  <a:alpha val="43000"/>
                </a:srgbClr>
              </a:outerShdw>
            </a:effectLst>
          </p:spPr>
        </p:pic>
        <p:pic>
          <p:nvPicPr>
            <p:cNvPr id="35" name="Picture 34" descr="data.jpg"/>
            <p:cNvPicPr>
              <a:picLocks noChangeAspect="1"/>
            </p:cNvPicPr>
            <p:nvPr/>
          </p:nvPicPr>
          <p:blipFill>
            <a:blip r:embed="rId22">
              <a:duotone>
                <a:prstClr val="black"/>
                <a:schemeClr val="accent1">
                  <a:tint val="45000"/>
                  <a:satMod val="400000"/>
                </a:schemeClr>
              </a:duotone>
              <a:alphaModFix amt="50000"/>
            </a:blip>
            <a:srcRect t="4292" b="11712"/>
            <a:stretch>
              <a:fillRect/>
            </a:stretch>
          </p:blipFill>
          <p:spPr>
            <a:xfrm>
              <a:off x="7960256" y="82076"/>
              <a:ext cx="297428" cy="274320"/>
            </a:xfrm>
            <a:prstGeom prst="rect">
              <a:avLst/>
            </a:prstGeom>
            <a:ln w="19050" cap="sq" cmpd="sng" algn="ctr">
              <a:solidFill>
                <a:srgbClr val="000000"/>
              </a:solidFill>
              <a:prstDash val="solid"/>
              <a:miter lim="800000"/>
              <a:headEnd type="none" w="med" len="med"/>
              <a:tailEnd type="none" w="med" len="med"/>
            </a:ln>
            <a:effectLst>
              <a:innerShdw blurRad="63500" dist="50800" dir="13500000">
                <a:srgbClr val="000000">
                  <a:alpha val="50000"/>
                </a:srgbClr>
              </a:innerShdw>
            </a:effectLst>
          </p:spPr>
        </p:pic>
        <p:pic>
          <p:nvPicPr>
            <p:cNvPr id="36" name="Picture 35" descr="books.jpg"/>
            <p:cNvPicPr>
              <a:picLocks noChangeAspect="1"/>
            </p:cNvPicPr>
            <p:nvPr/>
          </p:nvPicPr>
          <p:blipFill>
            <a:blip r:embed="rId23">
              <a:duotone>
                <a:prstClr val="black"/>
                <a:schemeClr val="accent1">
                  <a:tint val="45000"/>
                  <a:satMod val="400000"/>
                </a:schemeClr>
              </a:duotone>
              <a:alphaModFix amt="50000"/>
            </a:blip>
            <a:srcRect t="5691" b="5691"/>
            <a:stretch>
              <a:fillRect/>
            </a:stretch>
          </p:blipFill>
          <p:spPr>
            <a:xfrm>
              <a:off x="8472190" y="82076"/>
              <a:ext cx="297428" cy="274320"/>
            </a:xfrm>
            <a:prstGeom prst="rect">
              <a:avLst/>
            </a:prstGeom>
            <a:ln w="19050" cap="sq" cmpd="sng" algn="ctr">
              <a:solidFill>
                <a:srgbClr val="000000"/>
              </a:solidFill>
              <a:prstDash val="solid"/>
              <a:miter lim="800000"/>
              <a:headEnd type="none" w="med" len="med"/>
              <a:tailEnd type="none" w="med" len="med"/>
            </a:ln>
            <a:effectLst>
              <a:innerShdw blurRad="63500" dist="50800" dir="13500000">
                <a:srgbClr val="000000">
                  <a:alpha val="50000"/>
                </a:srgbClr>
              </a:innerShdw>
            </a:effectLst>
          </p:spPr>
        </p:pic>
      </p:gr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par>
                          <p:cTn id="11" fill="hold">
                            <p:stCondLst>
                              <p:cond delay="500"/>
                            </p:stCondLst>
                            <p:childTnLst>
                              <p:par>
                                <p:cTn id="12" presetID="2" presetClass="entr" presetSubtype="2" accel="50000" decel="50000" fill="hold" grpId="0" nodeType="afterEffect">
                                  <p:stCondLst>
                                    <p:cond delay="0"/>
                                  </p:stCondLst>
                                  <p:childTnLst>
                                    <p:set>
                                      <p:cBhvr>
                                        <p:cTn id="13" dur="1" fill="hold">
                                          <p:stCondLst>
                                            <p:cond delay="0"/>
                                          </p:stCondLst>
                                        </p:cTn>
                                        <p:tgtEl>
                                          <p:spTgt spid="30"/>
                                        </p:tgtEl>
                                        <p:attrNameLst>
                                          <p:attrName>style.visibility</p:attrName>
                                        </p:attrNameLst>
                                      </p:cBhvr>
                                      <p:to>
                                        <p:strVal val="visible"/>
                                      </p:to>
                                    </p:set>
                                    <p:anim calcmode="lin" valueType="num">
                                      <p:cBhvr additive="base">
                                        <p:cTn id="14" dur="500" fill="hold"/>
                                        <p:tgtEl>
                                          <p:spTgt spid="30"/>
                                        </p:tgtEl>
                                        <p:attrNameLst>
                                          <p:attrName>ppt_x</p:attrName>
                                        </p:attrNameLst>
                                      </p:cBhvr>
                                      <p:tavLst>
                                        <p:tav tm="0">
                                          <p:val>
                                            <p:strVal val="1+#ppt_w/2"/>
                                          </p:val>
                                        </p:tav>
                                        <p:tav tm="100000">
                                          <p:val>
                                            <p:strVal val="#ppt_x"/>
                                          </p:val>
                                        </p:tav>
                                      </p:tavLst>
                                    </p:anim>
                                    <p:anim calcmode="lin" valueType="num">
                                      <p:cBhvr additive="base">
                                        <p:cTn id="15" dur="500" fill="hold"/>
                                        <p:tgtEl>
                                          <p:spTgt spid="30"/>
                                        </p:tgtEl>
                                        <p:attrNameLst>
                                          <p:attrName>ppt_y</p:attrName>
                                        </p:attrNameLst>
                                      </p:cBhvr>
                                      <p:tavLst>
                                        <p:tav tm="0">
                                          <p:val>
                                            <p:strVal val="#ppt_y"/>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wipe(left)">
                                      <p:cBhvr>
                                        <p:cTn id="20" dur="500"/>
                                        <p:tgtEl>
                                          <p:spTgt spid="3">
                                            <p:txEl>
                                              <p:pRg st="2" end="2"/>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par>
                                <p:cTn id="24" presetID="2" presetClass="entr" presetSubtype="2" accel="50000" decel="50000" fill="hold" grpId="0" nodeType="withEffect">
                                  <p:stCondLst>
                                    <p:cond delay="0"/>
                                  </p:stCondLst>
                                  <p:childTnLst>
                                    <p:set>
                                      <p:cBhvr>
                                        <p:cTn id="25" dur="1" fill="hold">
                                          <p:stCondLst>
                                            <p:cond delay="0"/>
                                          </p:stCondLst>
                                        </p:cTn>
                                        <p:tgtEl>
                                          <p:spTgt spid="27"/>
                                        </p:tgtEl>
                                        <p:attrNameLst>
                                          <p:attrName>style.visibility</p:attrName>
                                        </p:attrNameLst>
                                      </p:cBhvr>
                                      <p:to>
                                        <p:strVal val="visible"/>
                                      </p:to>
                                    </p:set>
                                    <p:anim calcmode="lin" valueType="num">
                                      <p:cBhvr additive="base">
                                        <p:cTn id="26" dur="500" fill="hold"/>
                                        <p:tgtEl>
                                          <p:spTgt spid="27"/>
                                        </p:tgtEl>
                                        <p:attrNameLst>
                                          <p:attrName>ppt_x</p:attrName>
                                        </p:attrNameLst>
                                      </p:cBhvr>
                                      <p:tavLst>
                                        <p:tav tm="0">
                                          <p:val>
                                            <p:strVal val="1+#ppt_w/2"/>
                                          </p:val>
                                        </p:tav>
                                        <p:tav tm="100000">
                                          <p:val>
                                            <p:strVal val="#ppt_x"/>
                                          </p:val>
                                        </p:tav>
                                      </p:tavLst>
                                    </p:anim>
                                    <p:anim calcmode="lin" valueType="num">
                                      <p:cBhvr additive="base">
                                        <p:cTn id="27" dur="500" fill="hold"/>
                                        <p:tgtEl>
                                          <p:spTgt spid="27"/>
                                        </p:tgtEl>
                                        <p:attrNameLst>
                                          <p:attrName>ppt_y</p:attrName>
                                        </p:attrNameLst>
                                      </p:cBhvr>
                                      <p:tavLst>
                                        <p:tav tm="0">
                                          <p:val>
                                            <p:strVal val="#ppt_y"/>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par>
                                <p:cTn id="33" presetID="10" presetClass="entr" presetSubtype="0" fill="hold" nodeType="withEffect">
                                  <p:stCondLst>
                                    <p:cond delay="0"/>
                                  </p:stCondLst>
                                  <p:childTnLst>
                                    <p:set>
                                      <p:cBhvr>
                                        <p:cTn id="34" dur="1" fill="hold">
                                          <p:stCondLst>
                                            <p:cond delay="0"/>
                                          </p:stCondLst>
                                        </p:cTn>
                                        <p:tgtEl>
                                          <p:spTgt spid="25"/>
                                        </p:tgtEl>
                                        <p:attrNameLst>
                                          <p:attrName>style.visibility</p:attrName>
                                        </p:attrNameLst>
                                      </p:cBhvr>
                                      <p:to>
                                        <p:strVal val="visible"/>
                                      </p:to>
                                    </p:set>
                                    <p:animEffect transition="in" filter="fade">
                                      <p:cBhvr>
                                        <p:cTn id="35" dur="500"/>
                                        <p:tgtEl>
                                          <p:spTgt spid="25"/>
                                        </p:tgtEl>
                                      </p:cBhvr>
                                    </p:animEffect>
                                  </p:childTnLst>
                                </p:cTn>
                              </p:par>
                              <p:par>
                                <p:cTn id="36" presetID="2" presetClass="entr" presetSubtype="2" accel="50000" decel="50000" fill="hold" grpId="0" nodeType="withEffect">
                                  <p:stCondLst>
                                    <p:cond delay="0"/>
                                  </p:stCondLst>
                                  <p:childTnLst>
                                    <p:set>
                                      <p:cBhvr>
                                        <p:cTn id="37" dur="1" fill="hold">
                                          <p:stCondLst>
                                            <p:cond delay="0"/>
                                          </p:stCondLst>
                                        </p:cTn>
                                        <p:tgtEl>
                                          <p:spTgt spid="28"/>
                                        </p:tgtEl>
                                        <p:attrNameLst>
                                          <p:attrName>style.visibility</p:attrName>
                                        </p:attrNameLst>
                                      </p:cBhvr>
                                      <p:to>
                                        <p:strVal val="visible"/>
                                      </p:to>
                                    </p:set>
                                    <p:anim calcmode="lin" valueType="num">
                                      <p:cBhvr additive="base">
                                        <p:cTn id="38" dur="500" fill="hold"/>
                                        <p:tgtEl>
                                          <p:spTgt spid="28"/>
                                        </p:tgtEl>
                                        <p:attrNameLst>
                                          <p:attrName>ppt_x</p:attrName>
                                        </p:attrNameLst>
                                      </p:cBhvr>
                                      <p:tavLst>
                                        <p:tav tm="0">
                                          <p:val>
                                            <p:strVal val="1+#ppt_w/2"/>
                                          </p:val>
                                        </p:tav>
                                        <p:tav tm="100000">
                                          <p:val>
                                            <p:strVal val="#ppt_x"/>
                                          </p:val>
                                        </p:tav>
                                      </p:tavLst>
                                    </p:anim>
                                    <p:anim calcmode="lin" valueType="num">
                                      <p:cBhvr additive="base">
                                        <p:cTn id="39" dur="500" fill="hold"/>
                                        <p:tgtEl>
                                          <p:spTgt spid="28"/>
                                        </p:tgtEl>
                                        <p:attrNameLst>
                                          <p:attrName>ppt_y</p:attrName>
                                        </p:attrNameLst>
                                      </p:cBhvr>
                                      <p:tavLst>
                                        <p:tav tm="0">
                                          <p:val>
                                            <p:strVal val="#ppt_y"/>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grpId="0" nodeType="clickEffect">
                                  <p:stCondLst>
                                    <p:cond delay="0"/>
                                  </p:stCondLst>
                                  <p:childTnLst>
                                    <p:set>
                                      <p:cBhvr>
                                        <p:cTn id="43" dur="1" fill="hold">
                                          <p:stCondLst>
                                            <p:cond delay="0"/>
                                          </p:stCondLst>
                                        </p:cTn>
                                        <p:tgtEl>
                                          <p:spTgt spid="3">
                                            <p:txEl>
                                              <p:pRg st="6" end="6"/>
                                            </p:txEl>
                                          </p:spTgt>
                                        </p:tgtEl>
                                        <p:attrNameLst>
                                          <p:attrName>style.visibility</p:attrName>
                                        </p:attrNameLst>
                                      </p:cBhvr>
                                      <p:to>
                                        <p:strVal val="visible"/>
                                      </p:to>
                                    </p:set>
                                    <p:animEffect transition="in" filter="wipe(left)">
                                      <p:cBhvr>
                                        <p:cTn id="44" dur="500"/>
                                        <p:tgtEl>
                                          <p:spTgt spid="3">
                                            <p:txEl>
                                              <p:pRg st="6" end="6"/>
                                            </p:txEl>
                                          </p:spTgt>
                                        </p:tgtEl>
                                      </p:cBhvr>
                                    </p:animEffect>
                                  </p:childTnLst>
                                </p:cTn>
                              </p:par>
                              <p:par>
                                <p:cTn id="45" presetID="10" presetClass="entr" presetSubtype="0" fill="hold" nodeType="withEffect">
                                  <p:stCondLst>
                                    <p:cond delay="0"/>
                                  </p:stCondLst>
                                  <p:childTnLst>
                                    <p:set>
                                      <p:cBhvr>
                                        <p:cTn id="46" dur="1" fill="hold">
                                          <p:stCondLst>
                                            <p:cond delay="0"/>
                                          </p:stCondLst>
                                        </p:cTn>
                                        <p:tgtEl>
                                          <p:spTgt spid="7"/>
                                        </p:tgtEl>
                                        <p:attrNameLst>
                                          <p:attrName>style.visibility</p:attrName>
                                        </p:attrNameLst>
                                      </p:cBhvr>
                                      <p:to>
                                        <p:strVal val="visible"/>
                                      </p:to>
                                    </p:set>
                                    <p:animEffect transition="in" filter="fade">
                                      <p:cBhvr>
                                        <p:cTn id="47" dur="500"/>
                                        <p:tgtEl>
                                          <p:spTgt spid="7"/>
                                        </p:tgtEl>
                                      </p:cBhvr>
                                    </p:animEffect>
                                  </p:childTnLst>
                                </p:cTn>
                              </p:par>
                              <p:par>
                                <p:cTn id="48" presetID="2" presetClass="entr" presetSubtype="2" accel="50000" decel="50000" fill="hold" grpId="0" nodeType="withEffect">
                                  <p:stCondLst>
                                    <p:cond delay="0"/>
                                  </p:stCondLst>
                                  <p:childTnLst>
                                    <p:set>
                                      <p:cBhvr>
                                        <p:cTn id="49" dur="1" fill="hold">
                                          <p:stCondLst>
                                            <p:cond delay="0"/>
                                          </p:stCondLst>
                                        </p:cTn>
                                        <p:tgtEl>
                                          <p:spTgt spid="29"/>
                                        </p:tgtEl>
                                        <p:attrNameLst>
                                          <p:attrName>style.visibility</p:attrName>
                                        </p:attrNameLst>
                                      </p:cBhvr>
                                      <p:to>
                                        <p:strVal val="visible"/>
                                      </p:to>
                                    </p:set>
                                    <p:anim calcmode="lin" valueType="num">
                                      <p:cBhvr additive="base">
                                        <p:cTn id="50" dur="500" fill="hold"/>
                                        <p:tgtEl>
                                          <p:spTgt spid="29"/>
                                        </p:tgtEl>
                                        <p:attrNameLst>
                                          <p:attrName>ppt_x</p:attrName>
                                        </p:attrNameLst>
                                      </p:cBhvr>
                                      <p:tavLst>
                                        <p:tav tm="0">
                                          <p:val>
                                            <p:strVal val="1+#ppt_w/2"/>
                                          </p:val>
                                        </p:tav>
                                        <p:tav tm="100000">
                                          <p:val>
                                            <p:strVal val="#ppt_x"/>
                                          </p:val>
                                        </p:tav>
                                      </p:tavLst>
                                    </p:anim>
                                    <p:anim calcmode="lin" valueType="num">
                                      <p:cBhvr additive="base">
                                        <p:cTn id="51" dur="500" fill="hold"/>
                                        <p:tgtEl>
                                          <p:spTgt spid="2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27" grpId="0"/>
      <p:bldP spid="28" grpId="0"/>
      <p:bldP spid="29" grpId="0"/>
      <p:bldP spid="30" grpId="0"/>
    </p:bld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Constrained Weighted Similarity-Aligned F1</a:t>
            </a:r>
            <a:endParaRPr lang="en-US" dirty="0"/>
          </a:p>
        </p:txBody>
      </p:sp>
      <p:sp>
        <p:nvSpPr>
          <p:cNvPr id="3" name="Content Placeholder 2"/>
          <p:cNvSpPr>
            <a:spLocks noGrp="1"/>
          </p:cNvSpPr>
          <p:nvPr>
            <p:ph idx="1"/>
          </p:nvPr>
        </p:nvSpPr>
        <p:spPr/>
        <p:txBody>
          <a:bodyPr/>
          <a:lstStyle/>
          <a:p>
            <a:r>
              <a:rPr lang="en-US" dirty="0" smtClean="0">
                <a:solidFill>
                  <a:schemeClr val="tx1">
                    <a:lumMod val="20000"/>
                    <a:lumOff val="80000"/>
                  </a:schemeClr>
                </a:solidFill>
              </a:rPr>
              <a:t>We start with the standard F</a:t>
            </a:r>
            <a:r>
              <a:rPr lang="en-US" baseline="-25000" dirty="0" smtClean="0">
                <a:solidFill>
                  <a:schemeClr val="tx1">
                    <a:lumMod val="20000"/>
                    <a:lumOff val="80000"/>
                  </a:schemeClr>
                </a:solidFill>
              </a:rPr>
              <a:t>1</a:t>
            </a:r>
            <a:r>
              <a:rPr lang="en-US" dirty="0" smtClean="0">
                <a:solidFill>
                  <a:schemeClr val="tx1">
                    <a:lumMod val="20000"/>
                    <a:lumOff val="80000"/>
                  </a:schemeClr>
                </a:solidFill>
              </a:rPr>
              <a:t> measure.</a:t>
            </a:r>
          </a:p>
          <a:p>
            <a:endParaRPr lang="en-US" dirty="0" smtClean="0">
              <a:solidFill>
                <a:schemeClr val="tx1">
                  <a:lumMod val="20000"/>
                  <a:lumOff val="80000"/>
                </a:schemeClr>
              </a:solidFill>
            </a:endParaRPr>
          </a:p>
          <a:p>
            <a:r>
              <a:rPr lang="en-US" dirty="0" smtClean="0">
                <a:solidFill>
                  <a:schemeClr val="tx1">
                    <a:lumMod val="20000"/>
                    <a:lumOff val="80000"/>
                  </a:schemeClr>
                </a:solidFill>
              </a:rPr>
              <a:t>Generalize the formulas to address our criteria.</a:t>
            </a:r>
          </a:p>
          <a:p>
            <a:endParaRPr lang="en-US" dirty="0" smtClean="0">
              <a:solidFill>
                <a:schemeClr val="tx1">
                  <a:lumMod val="20000"/>
                  <a:lumOff val="80000"/>
                </a:schemeClr>
              </a:solidFill>
            </a:endParaRPr>
          </a:p>
          <a:p>
            <a:endParaRPr lang="en-US" dirty="0" smtClean="0">
              <a:solidFill>
                <a:schemeClr val="tx1">
                  <a:lumMod val="20000"/>
                  <a:lumOff val="80000"/>
                </a:schemeClr>
              </a:solidFill>
            </a:endParaRPr>
          </a:p>
          <a:p>
            <a:endParaRPr lang="en-US" sz="1600" dirty="0" smtClean="0">
              <a:solidFill>
                <a:schemeClr val="tx1">
                  <a:lumMod val="20000"/>
                  <a:lumOff val="80000"/>
                </a:schemeClr>
              </a:solidFill>
            </a:endParaRPr>
          </a:p>
          <a:p>
            <a:r>
              <a:rPr lang="en-US" dirty="0" smtClean="0">
                <a:solidFill>
                  <a:schemeClr val="tx1">
                    <a:lumMod val="20000"/>
                    <a:lumOff val="80000"/>
                  </a:schemeClr>
                </a:solidFill>
              </a:rPr>
              <a:t>Address greedy problem of WSA-F</a:t>
            </a:r>
            <a:r>
              <a:rPr lang="en-US" baseline="-25000" dirty="0" smtClean="0">
                <a:solidFill>
                  <a:schemeClr val="tx1">
                    <a:lumMod val="20000"/>
                    <a:lumOff val="80000"/>
                  </a:schemeClr>
                </a:solidFill>
              </a:rPr>
              <a:t>1</a:t>
            </a:r>
            <a:endParaRPr lang="en-US" baseline="-25000" dirty="0">
              <a:solidFill>
                <a:schemeClr val="tx1">
                  <a:lumMod val="20000"/>
                  <a:lumOff val="80000"/>
                </a:schemeClr>
              </a:solidFill>
            </a:endParaRPr>
          </a:p>
        </p:txBody>
      </p:sp>
      <p:sp>
        <p:nvSpPr>
          <p:cNvPr id="4" name="Date Placeholder 3"/>
          <p:cNvSpPr>
            <a:spLocks noGrp="1"/>
          </p:cNvSpPr>
          <p:nvPr>
            <p:ph type="dt" sz="half" idx="10"/>
          </p:nvPr>
        </p:nvSpPr>
        <p:spPr/>
        <p:txBody>
          <a:bodyPr/>
          <a:lstStyle/>
          <a:p>
            <a:r>
              <a:rPr lang="en-US" smtClean="0"/>
              <a:t>August 24, 2014</a:t>
            </a:r>
            <a:endParaRPr lang="en-US"/>
          </a:p>
        </p:txBody>
      </p:sp>
      <p:sp>
        <p:nvSpPr>
          <p:cNvPr id="5" name="Footer Placeholder 4"/>
          <p:cNvSpPr>
            <a:spLocks noGrp="1"/>
          </p:cNvSpPr>
          <p:nvPr>
            <p:ph type="ftr" sz="quarter" idx="11"/>
          </p:nvPr>
        </p:nvSpPr>
        <p:spPr/>
        <p:txBody>
          <a:bodyPr/>
          <a:lstStyle/>
          <a:p>
            <a:r>
              <a:rPr lang="en-US" smtClean="0"/>
              <a:t>*SEM 2014, Dublin</a:t>
            </a:r>
            <a:endParaRPr lang="en-US"/>
          </a:p>
        </p:txBody>
      </p:sp>
      <p:sp>
        <p:nvSpPr>
          <p:cNvPr id="6" name="Slide Number Placeholder 5"/>
          <p:cNvSpPr>
            <a:spLocks noGrp="1"/>
          </p:cNvSpPr>
          <p:nvPr>
            <p:ph type="sldNum" sz="quarter" idx="12"/>
          </p:nvPr>
        </p:nvSpPr>
        <p:spPr/>
        <p:txBody>
          <a:bodyPr/>
          <a:lstStyle/>
          <a:p>
            <a:fld id="{D251BFE7-20A4-0B42-889B-682D60CD3310}" type="slidenum">
              <a:rPr lang="en-US" smtClean="0"/>
              <a:pPr/>
              <a:t>36</a:t>
            </a:fld>
            <a:endParaRPr lang="en-US" dirty="0"/>
          </a:p>
        </p:txBody>
      </p:sp>
      <p:pic>
        <p:nvPicPr>
          <p:cNvPr id="8" name="Picture 7" descr="latex-image-1.pdf"/>
          <p:cNvPicPr>
            <a:picLocks noChangeAspect="1"/>
          </p:cNvPicPr>
          <p:nvPr/>
        </p:nvPicPr>
        <mc:AlternateContent xmlns:ma="http://schemas.microsoft.com/office/mac/drawingml/2008/main">
          <mc:Choice Requires="ma">
            <p:blipFill>
              <a:blip r:embed="rId3">
                <a:duotone>
                  <a:schemeClr val="accent6">
                    <a:shade val="45000"/>
                    <a:satMod val="135000"/>
                  </a:schemeClr>
                  <a:prstClr val="white"/>
                </a:duotone>
              </a:blip>
              <a:stretch>
                <a:fillRect/>
              </a:stretch>
            </p:blipFill>
          </mc:Choice>
          <mc:Fallback xmlns:ma="http://schemas.microsoft.com/office/mac/drawingml/2008/main" xmlns="" xmlns:a="http://schemas.openxmlformats.org/drawingml/2006/main" xmlns:r="http://schemas.openxmlformats.org/officeDocument/2006/relationships" xmlns:mc="http://schemas.openxmlformats.org/markup-compatibility/2006" xmlns:mv="urn:schemas-microsoft-com:mac:vml" xmlns:p="http://schemas.openxmlformats.org/presentationml/2006/main">
            <p:blipFill>
              <a:blip r:embed="rId4">
                <a:duotone>
                  <a:schemeClr val="accent6">
                    <a:shade val="45000"/>
                    <a:satMod val="135000"/>
                  </a:schemeClr>
                  <a:prstClr val="white"/>
                </a:duotone>
              </a:blip>
              <a:stretch>
                <a:fillRect/>
              </a:stretch>
            </p:blipFill>
          </mc:Fallback>
        </mc:AlternateContent>
        <p:spPr>
          <a:xfrm>
            <a:off x="1924050" y="2046288"/>
            <a:ext cx="5295900" cy="431800"/>
          </a:xfrm>
          <a:prstGeom prst="rect">
            <a:avLst/>
          </a:prstGeom>
        </p:spPr>
      </p:pic>
      <p:grpSp>
        <p:nvGrpSpPr>
          <p:cNvPr id="7" name="Group 25"/>
          <p:cNvGrpSpPr/>
          <p:nvPr/>
        </p:nvGrpSpPr>
        <p:grpSpPr>
          <a:xfrm>
            <a:off x="2393950" y="5047284"/>
            <a:ext cx="3886200" cy="913779"/>
            <a:chOff x="2393950" y="5047284"/>
            <a:chExt cx="3886200" cy="913779"/>
          </a:xfrm>
        </p:grpSpPr>
        <p:pic>
          <p:nvPicPr>
            <p:cNvPr id="13" name="Picture 12" descr="latex-image-1.pdf"/>
            <p:cNvPicPr>
              <a:picLocks noChangeAspect="1"/>
            </p:cNvPicPr>
            <p:nvPr/>
          </p:nvPicPr>
          <mc:AlternateContent xmlns:ma="http://schemas.microsoft.com/office/mac/drawingml/2008/main">
            <mc:Choice Requires="ma">
              <p:blipFill>
                <a:blip r:embed="rId5"/>
                <a:stretch>
                  <a:fillRect/>
                </a:stretch>
              </p:blipFill>
            </mc:Choice>
            <mc:Fallback xmlns:ma="http://schemas.microsoft.com/office/mac/drawingml/2008/main" xmlns="" xmlns:a="http://schemas.openxmlformats.org/drawingml/2006/main" xmlns:r="http://schemas.openxmlformats.org/officeDocument/2006/relationships" xmlns:mc="http://schemas.openxmlformats.org/markup-compatibility/2006" xmlns:mv="urn:schemas-microsoft-com:mac:vml" xmlns:p="http://schemas.openxmlformats.org/presentationml/2006/main">
              <p:blipFill>
                <a:blip r:embed="rId6"/>
                <a:stretch>
                  <a:fillRect/>
                </a:stretch>
              </p:blipFill>
            </mc:Fallback>
          </mc:AlternateContent>
          <p:spPr>
            <a:xfrm>
              <a:off x="3111500" y="5047284"/>
              <a:ext cx="2921000" cy="190500"/>
            </a:xfrm>
            <a:prstGeom prst="rect">
              <a:avLst/>
            </a:prstGeom>
          </p:spPr>
        </p:pic>
        <p:pic>
          <p:nvPicPr>
            <p:cNvPr id="17" name="Picture 16" descr="latex-image-1.pdf"/>
            <p:cNvPicPr>
              <a:picLocks noChangeAspect="1"/>
            </p:cNvPicPr>
            <p:nvPr/>
          </p:nvPicPr>
          <mc:AlternateContent xmlns:ma="http://schemas.microsoft.com/office/mac/drawingml/2008/main">
            <mc:Choice Requires="ma">
              <p:blipFill>
                <a:blip r:embed="rId7"/>
                <a:stretch>
                  <a:fillRect/>
                </a:stretch>
              </p:blipFill>
            </mc:Choice>
            <mc:Fallback xmlns:ma="http://schemas.microsoft.com/office/mac/drawingml/2008/main" xmlns="" xmlns:a="http://schemas.openxmlformats.org/drawingml/2006/main" xmlns:r="http://schemas.openxmlformats.org/officeDocument/2006/relationships" xmlns:mc="http://schemas.openxmlformats.org/markup-compatibility/2006" xmlns:mv="urn:schemas-microsoft-com:mac:vml" xmlns:p="http://schemas.openxmlformats.org/presentationml/2006/main">
              <p:blipFill>
                <a:blip r:embed="rId8"/>
                <a:stretch>
                  <a:fillRect/>
                </a:stretch>
              </p:blipFill>
            </mc:Fallback>
          </mc:AlternateContent>
          <p:spPr>
            <a:xfrm>
              <a:off x="2393950" y="5313363"/>
              <a:ext cx="3886200" cy="647700"/>
            </a:xfrm>
            <a:prstGeom prst="rect">
              <a:avLst/>
            </a:prstGeom>
          </p:spPr>
        </p:pic>
      </p:grpSp>
      <p:grpSp>
        <p:nvGrpSpPr>
          <p:cNvPr id="9" name="Group 19"/>
          <p:cNvGrpSpPr/>
          <p:nvPr/>
        </p:nvGrpSpPr>
        <p:grpSpPr>
          <a:xfrm>
            <a:off x="2133110" y="2984980"/>
            <a:ext cx="4877781" cy="471008"/>
            <a:chOff x="2193925" y="2984980"/>
            <a:chExt cx="4877781" cy="471008"/>
          </a:xfrm>
        </p:grpSpPr>
        <p:pic>
          <p:nvPicPr>
            <p:cNvPr id="14" name="Picture 13" descr="latex-image-1.pdf"/>
            <p:cNvPicPr>
              <a:picLocks noChangeAspect="1"/>
            </p:cNvPicPr>
            <p:nvPr/>
          </p:nvPicPr>
          <mc:AlternateContent xmlns:ma="http://schemas.microsoft.com/office/mac/drawingml/2008/main">
            <mc:Choice Requires="ma">
              <p:blipFill>
                <a:blip r:embed="rId9">
                  <a:duotone>
                    <a:schemeClr val="accent6">
                      <a:shade val="45000"/>
                      <a:satMod val="135000"/>
                    </a:schemeClr>
                    <a:prstClr val="white"/>
                  </a:duotone>
                </a:blip>
                <a:stretch>
                  <a:fillRect/>
                </a:stretch>
              </p:blipFill>
            </mc:Choice>
            <mc:Fallback xmlns:ma="http://schemas.microsoft.com/office/mac/drawingml/2008/main" xmlns="" xmlns:a="http://schemas.openxmlformats.org/drawingml/2006/main" xmlns:r="http://schemas.openxmlformats.org/officeDocument/2006/relationships" xmlns:mc="http://schemas.openxmlformats.org/markup-compatibility/2006" xmlns:mv="urn:schemas-microsoft-com:mac:vml" xmlns:p="http://schemas.openxmlformats.org/presentationml/2006/main">
              <p:blipFill>
                <a:blip r:embed="rId10">
                  <a:duotone>
                    <a:schemeClr val="accent6">
                      <a:shade val="45000"/>
                      <a:satMod val="135000"/>
                    </a:schemeClr>
                    <a:prstClr val="white"/>
                  </a:duotone>
                </a:blip>
                <a:stretch>
                  <a:fillRect/>
                </a:stretch>
              </p:blipFill>
            </mc:Fallback>
          </mc:AlternateContent>
          <p:spPr>
            <a:xfrm>
              <a:off x="5027006" y="2984980"/>
              <a:ext cx="2044700" cy="431800"/>
            </a:xfrm>
            <a:prstGeom prst="rect">
              <a:avLst/>
            </a:prstGeom>
          </p:spPr>
        </p:pic>
        <p:pic>
          <p:nvPicPr>
            <p:cNvPr id="19" name="Picture 18" descr="latex-image-1.pdf"/>
            <p:cNvPicPr>
              <a:picLocks noChangeAspect="1"/>
            </p:cNvPicPr>
            <p:nvPr/>
          </p:nvPicPr>
          <mc:AlternateContent xmlns:ma="http://schemas.microsoft.com/office/mac/drawingml/2008/main">
            <mc:Choice Requires="ma">
              <p:blipFill>
                <a:blip r:embed="rId11">
                  <a:duotone>
                    <a:schemeClr val="accent6">
                      <a:shade val="45000"/>
                      <a:satMod val="135000"/>
                    </a:schemeClr>
                    <a:prstClr val="white"/>
                  </a:duotone>
                </a:blip>
                <a:stretch>
                  <a:fillRect/>
                </a:stretch>
              </p:blipFill>
            </mc:Choice>
            <mc:Fallback xmlns:ma="http://schemas.microsoft.com/office/mac/drawingml/2008/main" xmlns="" xmlns:a="http://schemas.openxmlformats.org/drawingml/2006/main" xmlns:r="http://schemas.openxmlformats.org/officeDocument/2006/relationships" xmlns:mc="http://schemas.openxmlformats.org/markup-compatibility/2006" xmlns:mv="urn:schemas-microsoft-com:mac:vml" xmlns:p="http://schemas.openxmlformats.org/presentationml/2006/main">
              <p:blipFill>
                <a:blip r:embed="rId12">
                  <a:duotone>
                    <a:schemeClr val="accent6">
                      <a:shade val="45000"/>
                      <a:satMod val="135000"/>
                    </a:schemeClr>
                    <a:prstClr val="white"/>
                  </a:duotone>
                </a:blip>
                <a:stretch>
                  <a:fillRect/>
                </a:stretch>
              </p:blipFill>
            </mc:Fallback>
          </mc:AlternateContent>
          <p:spPr>
            <a:xfrm>
              <a:off x="2193925" y="2986088"/>
              <a:ext cx="2489200" cy="469900"/>
            </a:xfrm>
            <a:prstGeom prst="rect">
              <a:avLst/>
            </a:prstGeom>
          </p:spPr>
        </p:pic>
      </p:grpSp>
      <p:grpSp>
        <p:nvGrpSpPr>
          <p:cNvPr id="10" name="Group 22"/>
          <p:cNvGrpSpPr/>
          <p:nvPr/>
        </p:nvGrpSpPr>
        <p:grpSpPr>
          <a:xfrm>
            <a:off x="2938850" y="3502458"/>
            <a:ext cx="2878241" cy="458355"/>
            <a:chOff x="2938850" y="3455988"/>
            <a:chExt cx="2878241" cy="458355"/>
          </a:xfrm>
        </p:grpSpPr>
        <p:pic>
          <p:nvPicPr>
            <p:cNvPr id="21" name="Picture 20" descr="latex-image-1.pdf"/>
            <p:cNvPicPr>
              <a:picLocks noChangeAspect="1"/>
            </p:cNvPicPr>
            <p:nvPr/>
          </p:nvPicPr>
          <mc:AlternateContent xmlns:ma="http://schemas.microsoft.com/office/mac/drawingml/2008/main">
            <mc:Choice Requires="ma">
              <p:blipFill>
                <a:blip r:embed="rId13">
                  <a:duotone>
                    <a:schemeClr val="accent6">
                      <a:shade val="45000"/>
                      <a:satMod val="135000"/>
                    </a:schemeClr>
                    <a:prstClr val="white"/>
                  </a:duotone>
                </a:blip>
                <a:stretch>
                  <a:fillRect/>
                </a:stretch>
              </p:blipFill>
            </mc:Choice>
            <mc:Fallback xmlns:ma="http://schemas.microsoft.com/office/mac/drawingml/2008/main" xmlns="" xmlns:a="http://schemas.openxmlformats.org/drawingml/2006/main" xmlns:r="http://schemas.openxmlformats.org/officeDocument/2006/relationships" xmlns:mc="http://schemas.openxmlformats.org/markup-compatibility/2006" xmlns:mv="urn:schemas-microsoft-com:mac:vml" xmlns:p="http://schemas.openxmlformats.org/presentationml/2006/main">
              <p:blipFill>
                <a:blip r:embed="rId14">
                  <a:duotone>
                    <a:schemeClr val="accent6">
                      <a:shade val="45000"/>
                      <a:satMod val="135000"/>
                    </a:schemeClr>
                    <a:prstClr val="white"/>
                  </a:duotone>
                </a:blip>
                <a:stretch>
                  <a:fillRect/>
                </a:stretch>
              </p:blipFill>
            </mc:Fallback>
          </mc:AlternateContent>
          <p:spPr>
            <a:xfrm>
              <a:off x="2938850" y="3520643"/>
              <a:ext cx="1803400" cy="393700"/>
            </a:xfrm>
            <a:prstGeom prst="rect">
              <a:avLst/>
            </a:prstGeom>
          </p:spPr>
        </p:pic>
        <p:pic>
          <p:nvPicPr>
            <p:cNvPr id="22" name="Picture 21" descr="latex-image-1.pdf"/>
            <p:cNvPicPr>
              <a:picLocks noChangeAspect="1"/>
            </p:cNvPicPr>
            <p:nvPr/>
          </p:nvPicPr>
          <mc:AlternateContent xmlns:ma="http://schemas.microsoft.com/office/mac/drawingml/2008/main">
            <mc:Choice Requires="ma">
              <p:blipFill>
                <a:blip r:embed="rId15">
                  <a:duotone>
                    <a:schemeClr val="accent6">
                      <a:shade val="45000"/>
                      <a:satMod val="135000"/>
                    </a:schemeClr>
                    <a:prstClr val="white"/>
                  </a:duotone>
                </a:blip>
                <a:stretch>
                  <a:fillRect/>
                </a:stretch>
              </p:blipFill>
            </mc:Choice>
            <mc:Fallback xmlns:ma="http://schemas.microsoft.com/office/mac/drawingml/2008/main" xmlns="" xmlns:a="http://schemas.openxmlformats.org/drawingml/2006/main" xmlns:r="http://schemas.openxmlformats.org/officeDocument/2006/relationships" xmlns:mc="http://schemas.openxmlformats.org/markup-compatibility/2006" xmlns:mv="urn:schemas-microsoft-com:mac:vml" xmlns:p="http://schemas.openxmlformats.org/presentationml/2006/main">
              <p:blipFill>
                <a:blip r:embed="rId16">
                  <a:duotone>
                    <a:schemeClr val="accent6">
                      <a:shade val="45000"/>
                      <a:satMod val="135000"/>
                    </a:schemeClr>
                    <a:prstClr val="white"/>
                  </a:duotone>
                </a:blip>
                <a:stretch>
                  <a:fillRect/>
                </a:stretch>
              </p:blipFill>
            </mc:Fallback>
          </mc:AlternateContent>
          <p:spPr>
            <a:xfrm>
              <a:off x="4966191" y="3455988"/>
              <a:ext cx="850900" cy="419100"/>
            </a:xfrm>
            <a:prstGeom prst="rect">
              <a:avLst/>
            </a:prstGeom>
          </p:spPr>
        </p:pic>
      </p:grpSp>
      <p:pic>
        <p:nvPicPr>
          <p:cNvPr id="25" name="Picture 24" descr="latex-image-1.pdf"/>
          <p:cNvPicPr>
            <a:picLocks noChangeAspect="1"/>
          </p:cNvPicPr>
          <p:nvPr/>
        </p:nvPicPr>
        <mc:AlternateContent xmlns:ma="http://schemas.microsoft.com/office/mac/drawingml/2008/main">
          <mc:Choice Requires="ma">
            <p:blipFill>
              <a:blip r:embed="rId17">
                <a:duotone>
                  <a:schemeClr val="accent6">
                    <a:shade val="45000"/>
                    <a:satMod val="135000"/>
                  </a:schemeClr>
                  <a:prstClr val="white"/>
                </a:duotone>
              </a:blip>
              <a:stretch>
                <a:fillRect/>
              </a:stretch>
            </p:blipFill>
          </mc:Choice>
          <mc:Fallback xmlns:ma="http://schemas.microsoft.com/office/mac/drawingml/2008/main" xmlns="" xmlns:a="http://schemas.openxmlformats.org/drawingml/2006/main" xmlns:r="http://schemas.openxmlformats.org/officeDocument/2006/relationships" xmlns:mc="http://schemas.openxmlformats.org/markup-compatibility/2006" xmlns:mv="urn:schemas-microsoft-com:mac:vml" xmlns:p="http://schemas.openxmlformats.org/presentationml/2006/main">
            <p:blipFill>
              <a:blip r:embed="rId18">
                <a:duotone>
                  <a:schemeClr val="accent6">
                    <a:shade val="45000"/>
                    <a:satMod val="135000"/>
                  </a:schemeClr>
                  <a:prstClr val="white"/>
                </a:duotone>
              </a:blip>
              <a:stretch>
                <a:fillRect/>
              </a:stretch>
            </p:blipFill>
          </mc:Fallback>
        </mc:AlternateContent>
        <p:spPr>
          <a:xfrm>
            <a:off x="2938850" y="4088968"/>
            <a:ext cx="1397000" cy="393700"/>
          </a:xfrm>
          <a:prstGeom prst="rect">
            <a:avLst/>
          </a:prstGeom>
        </p:spPr>
      </p:pic>
      <p:sp>
        <p:nvSpPr>
          <p:cNvPr id="27" name="TextBox 26"/>
          <p:cNvSpPr txBox="1"/>
          <p:nvPr/>
        </p:nvSpPr>
        <p:spPr>
          <a:xfrm>
            <a:off x="7518137" y="2986088"/>
            <a:ext cx="796049" cy="369332"/>
          </a:xfrm>
          <a:prstGeom prst="rect">
            <a:avLst/>
          </a:prstGeom>
          <a:noFill/>
        </p:spPr>
        <p:txBody>
          <a:bodyPr wrap="none" rtlCol="0">
            <a:spAutoFit/>
          </a:bodyPr>
          <a:lstStyle/>
          <a:p>
            <a:r>
              <a:rPr lang="en-US" dirty="0" smtClean="0">
                <a:solidFill>
                  <a:schemeClr val="tx1">
                    <a:lumMod val="20000"/>
                    <a:lumOff val="80000"/>
                  </a:schemeClr>
                </a:solidFill>
              </a:rPr>
              <a:t>SA-F</a:t>
            </a:r>
            <a:r>
              <a:rPr lang="en-US" baseline="-25000" dirty="0" smtClean="0">
                <a:solidFill>
                  <a:schemeClr val="tx1">
                    <a:lumMod val="20000"/>
                    <a:lumOff val="80000"/>
                  </a:schemeClr>
                </a:solidFill>
              </a:rPr>
              <a:t>1</a:t>
            </a:r>
            <a:endParaRPr lang="en-US" baseline="-25000" dirty="0">
              <a:solidFill>
                <a:schemeClr val="tx1">
                  <a:lumMod val="20000"/>
                  <a:lumOff val="80000"/>
                </a:schemeClr>
              </a:solidFill>
            </a:endParaRPr>
          </a:p>
        </p:txBody>
      </p:sp>
      <p:sp>
        <p:nvSpPr>
          <p:cNvPr id="28" name="TextBox 27"/>
          <p:cNvSpPr txBox="1"/>
          <p:nvPr/>
        </p:nvSpPr>
        <p:spPr>
          <a:xfrm>
            <a:off x="7300267" y="4042498"/>
            <a:ext cx="1013919" cy="369332"/>
          </a:xfrm>
          <a:prstGeom prst="rect">
            <a:avLst/>
          </a:prstGeom>
          <a:noFill/>
        </p:spPr>
        <p:txBody>
          <a:bodyPr wrap="none" rtlCol="0">
            <a:spAutoFit/>
          </a:bodyPr>
          <a:lstStyle/>
          <a:p>
            <a:r>
              <a:rPr lang="en-US" dirty="0" smtClean="0">
                <a:solidFill>
                  <a:srgbClr val="DEDAD7"/>
                </a:solidFill>
              </a:rPr>
              <a:t>WSA-F</a:t>
            </a:r>
            <a:r>
              <a:rPr lang="en-US" baseline="-25000" dirty="0" smtClean="0">
                <a:solidFill>
                  <a:srgbClr val="DEDAD7"/>
                </a:solidFill>
              </a:rPr>
              <a:t>1</a:t>
            </a:r>
            <a:endParaRPr lang="en-US" baseline="-25000" dirty="0">
              <a:solidFill>
                <a:srgbClr val="DEDAD7"/>
              </a:solidFill>
            </a:endParaRPr>
          </a:p>
        </p:txBody>
      </p:sp>
      <p:sp>
        <p:nvSpPr>
          <p:cNvPr id="29" name="TextBox 28"/>
          <p:cNvSpPr txBox="1"/>
          <p:nvPr/>
        </p:nvSpPr>
        <p:spPr>
          <a:xfrm>
            <a:off x="7133567" y="5437283"/>
            <a:ext cx="1180619" cy="369332"/>
          </a:xfrm>
          <a:prstGeom prst="rect">
            <a:avLst/>
          </a:prstGeom>
          <a:noFill/>
        </p:spPr>
        <p:txBody>
          <a:bodyPr wrap="none" rtlCol="0">
            <a:spAutoFit/>
          </a:bodyPr>
          <a:lstStyle/>
          <a:p>
            <a:r>
              <a:rPr lang="en-US" dirty="0" smtClean="0">
                <a:solidFill>
                  <a:srgbClr val="800000"/>
                </a:solidFill>
              </a:rPr>
              <a:t>CWSA-F</a:t>
            </a:r>
            <a:r>
              <a:rPr lang="en-US" baseline="-25000" dirty="0" smtClean="0">
                <a:solidFill>
                  <a:srgbClr val="800000"/>
                </a:solidFill>
              </a:rPr>
              <a:t>1</a:t>
            </a:r>
            <a:endParaRPr lang="en-US" baseline="-25000" dirty="0">
              <a:solidFill>
                <a:srgbClr val="800000"/>
              </a:solidFill>
            </a:endParaRPr>
          </a:p>
        </p:txBody>
      </p:sp>
      <p:sp>
        <p:nvSpPr>
          <p:cNvPr id="30" name="TextBox 29"/>
          <p:cNvSpPr txBox="1"/>
          <p:nvPr/>
        </p:nvSpPr>
        <p:spPr>
          <a:xfrm>
            <a:off x="7818746" y="2015308"/>
            <a:ext cx="411253" cy="369332"/>
          </a:xfrm>
          <a:prstGeom prst="rect">
            <a:avLst/>
          </a:prstGeom>
          <a:noFill/>
        </p:spPr>
        <p:txBody>
          <a:bodyPr wrap="none" rtlCol="0">
            <a:spAutoFit/>
          </a:bodyPr>
          <a:lstStyle/>
          <a:p>
            <a:r>
              <a:rPr lang="en-US" dirty="0" smtClean="0">
                <a:solidFill>
                  <a:schemeClr val="tx1">
                    <a:lumMod val="20000"/>
                    <a:lumOff val="80000"/>
                  </a:schemeClr>
                </a:solidFill>
              </a:rPr>
              <a:t>F</a:t>
            </a:r>
            <a:r>
              <a:rPr lang="en-US" baseline="-25000" dirty="0" smtClean="0">
                <a:solidFill>
                  <a:schemeClr val="tx1">
                    <a:lumMod val="20000"/>
                    <a:lumOff val="80000"/>
                  </a:schemeClr>
                </a:solidFill>
              </a:rPr>
              <a:t>1</a:t>
            </a:r>
            <a:endParaRPr lang="en-US" baseline="-25000" dirty="0">
              <a:solidFill>
                <a:schemeClr val="tx1">
                  <a:lumMod val="20000"/>
                  <a:lumOff val="80000"/>
                </a:schemeClr>
              </a:solidFill>
            </a:endParaRPr>
          </a:p>
        </p:txBody>
      </p:sp>
      <p:sp>
        <p:nvSpPr>
          <p:cNvPr id="31" name="Bevel 30"/>
          <p:cNvSpPr/>
          <p:nvPr/>
        </p:nvSpPr>
        <p:spPr>
          <a:xfrm>
            <a:off x="5414259" y="2528466"/>
            <a:ext cx="1776628" cy="1776628"/>
          </a:xfrm>
          <a:prstGeom prst="bevel">
            <a:avLst/>
          </a:prstGeom>
          <a:ln/>
          <a:effectLst>
            <a:outerShdw blurRad="76200" dir="13500000" sy="23000" kx="1200000" algn="br">
              <a:srgbClr val="000000">
                <a:alpha val="15000"/>
              </a:srgbClr>
            </a:outerShdw>
          </a:effectLst>
        </p:spPr>
        <p:style>
          <a:lnRef idx="1">
            <a:schemeClr val="accent2"/>
          </a:lnRef>
          <a:fillRef idx="2">
            <a:schemeClr val="accent2"/>
          </a:fillRef>
          <a:effectRef idx="1">
            <a:schemeClr val="accent2"/>
          </a:effectRef>
          <a:fontRef idx="minor">
            <a:schemeClr val="dk1"/>
          </a:fontRef>
        </p:style>
        <p:txBody>
          <a:bodyPr anchor="ctr"/>
          <a:lstStyle/>
          <a:p>
            <a:pPr algn="ctr"/>
            <a:r>
              <a:rPr lang="en-US" sz="7500" b="1" dirty="0" smtClean="0">
                <a:latin typeface="Arial"/>
                <a:cs typeface="Arial"/>
              </a:rPr>
              <a:t>?</a:t>
            </a:r>
            <a:endParaRPr lang="en-US" sz="7500" b="1" dirty="0">
              <a:latin typeface="Arial"/>
              <a:cs typeface="Arial"/>
            </a:endParaRPr>
          </a:p>
        </p:txBody>
      </p:sp>
      <p:sp>
        <p:nvSpPr>
          <p:cNvPr id="37" name="Bevel 36"/>
          <p:cNvSpPr/>
          <p:nvPr/>
        </p:nvSpPr>
        <p:spPr>
          <a:xfrm>
            <a:off x="1953114" y="2528466"/>
            <a:ext cx="1776628" cy="1776628"/>
          </a:xfrm>
          <a:prstGeom prst="bevel">
            <a:avLst/>
          </a:prstGeom>
          <a:ln/>
          <a:effectLst>
            <a:outerShdw blurRad="76200" dir="18900000" sy="23000" kx="-1200000" algn="bl">
              <a:srgbClr val="000000">
                <a:alpha val="15000"/>
              </a:srgbClr>
            </a:outerShdw>
          </a:effectLst>
        </p:spPr>
        <p:style>
          <a:lnRef idx="2">
            <a:schemeClr val="accent2"/>
          </a:lnRef>
          <a:fillRef idx="1">
            <a:schemeClr val="lt1"/>
          </a:fillRef>
          <a:effectRef idx="0">
            <a:schemeClr val="accent2"/>
          </a:effectRef>
          <a:fontRef idx="minor">
            <a:schemeClr val="dk1"/>
          </a:fontRef>
        </p:style>
        <p:txBody>
          <a:bodyPr anchor="ctr"/>
          <a:lstStyle/>
          <a:p>
            <a:pPr algn="ctr"/>
            <a:endParaRPr lang="en-US" sz="5000" dirty="0"/>
          </a:p>
        </p:txBody>
      </p:sp>
      <p:cxnSp>
        <p:nvCxnSpPr>
          <p:cNvPr id="40" name="Straight Connector 39"/>
          <p:cNvCxnSpPr/>
          <p:nvPr/>
        </p:nvCxnSpPr>
        <p:spPr>
          <a:xfrm rot="5400000">
            <a:off x="2019508" y="3415986"/>
            <a:ext cx="564616" cy="1588"/>
          </a:xfrm>
          <a:prstGeom prst="line">
            <a:avLst/>
          </a:prstGeom>
          <a:ln w="63500" cap="rnd" cmpd="sng" algn="ctr">
            <a:solidFill>
              <a:srgbClr val="FF0000"/>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rot="5400000">
            <a:off x="2140361" y="3415986"/>
            <a:ext cx="564616" cy="1588"/>
          </a:xfrm>
          <a:prstGeom prst="line">
            <a:avLst/>
          </a:prstGeom>
          <a:ln w="63500" cap="rnd" cmpd="sng" algn="ctr">
            <a:solidFill>
              <a:srgbClr val="FF0000"/>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rot="5400000">
            <a:off x="3107182" y="3415986"/>
            <a:ext cx="564616" cy="1588"/>
          </a:xfrm>
          <a:prstGeom prst="line">
            <a:avLst/>
          </a:prstGeom>
          <a:ln w="63500" cap="rnd" cmpd="sng" algn="ctr">
            <a:solidFill>
              <a:srgbClr val="FF0000"/>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rot="5400000">
            <a:off x="2986332" y="3415986"/>
            <a:ext cx="564616" cy="1588"/>
          </a:xfrm>
          <a:prstGeom prst="line">
            <a:avLst/>
          </a:prstGeom>
          <a:ln w="63500" cap="rnd" cmpd="sng" algn="ctr">
            <a:solidFill>
              <a:srgbClr val="FF0000"/>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rot="5400000">
            <a:off x="2865479" y="3415986"/>
            <a:ext cx="564616" cy="1588"/>
          </a:xfrm>
          <a:prstGeom prst="line">
            <a:avLst/>
          </a:prstGeom>
          <a:ln w="63500" cap="rnd" cmpd="sng" algn="ctr">
            <a:solidFill>
              <a:srgbClr val="FF0000"/>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rot="5400000">
            <a:off x="2744626" y="3415986"/>
            <a:ext cx="564616" cy="1588"/>
          </a:xfrm>
          <a:prstGeom prst="line">
            <a:avLst/>
          </a:prstGeom>
          <a:ln w="63500" cap="rnd" cmpd="sng" algn="ctr">
            <a:solidFill>
              <a:srgbClr val="FF0000"/>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rot="5400000">
            <a:off x="2261214" y="3415986"/>
            <a:ext cx="564616" cy="1588"/>
          </a:xfrm>
          <a:prstGeom prst="line">
            <a:avLst/>
          </a:prstGeom>
          <a:ln w="63500" cap="rnd" cmpd="sng" algn="ctr">
            <a:solidFill>
              <a:srgbClr val="FF0000"/>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rot="5400000">
            <a:off x="2623773" y="3415986"/>
            <a:ext cx="564616" cy="1588"/>
          </a:xfrm>
          <a:prstGeom prst="line">
            <a:avLst/>
          </a:prstGeom>
          <a:ln w="63500" cap="rnd" cmpd="sng" algn="ctr">
            <a:solidFill>
              <a:srgbClr val="FF0000"/>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rot="5400000">
            <a:off x="2502920" y="3415986"/>
            <a:ext cx="564616" cy="1588"/>
          </a:xfrm>
          <a:prstGeom prst="line">
            <a:avLst/>
          </a:prstGeom>
          <a:ln w="63500" cap="rnd" cmpd="sng" algn="ctr">
            <a:solidFill>
              <a:srgbClr val="FF0000"/>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rot="5400000">
            <a:off x="2382067" y="3415986"/>
            <a:ext cx="564616" cy="1588"/>
          </a:xfrm>
          <a:prstGeom prst="line">
            <a:avLst/>
          </a:prstGeom>
          <a:ln w="63500" cap="rnd" cmpd="sng" algn="ctr">
            <a:solidFill>
              <a:srgbClr val="FF0000"/>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2" name="Group 50"/>
          <p:cNvGrpSpPr/>
          <p:nvPr/>
        </p:nvGrpSpPr>
        <p:grpSpPr>
          <a:xfrm>
            <a:off x="5391836" y="2528466"/>
            <a:ext cx="1776628" cy="1776628"/>
            <a:chOff x="1953114" y="2528466"/>
            <a:chExt cx="1776628" cy="1776628"/>
          </a:xfrm>
        </p:grpSpPr>
        <p:sp>
          <p:nvSpPr>
            <p:cNvPr id="52" name="Bevel 51"/>
            <p:cNvSpPr/>
            <p:nvPr/>
          </p:nvSpPr>
          <p:spPr>
            <a:xfrm>
              <a:off x="1953114" y="2528466"/>
              <a:ext cx="1776628" cy="1776628"/>
            </a:xfrm>
            <a:prstGeom prst="bevel">
              <a:avLst/>
            </a:prstGeom>
            <a:ln/>
            <a:effectLst>
              <a:outerShdw blurRad="76200" dir="18900000" sy="23000" kx="-1200000" algn="bl">
                <a:srgbClr val="000000">
                  <a:alpha val="15000"/>
                </a:srgbClr>
              </a:outerShdw>
            </a:effectLst>
          </p:spPr>
          <p:style>
            <a:lnRef idx="2">
              <a:schemeClr val="accent2"/>
            </a:lnRef>
            <a:fillRef idx="1">
              <a:schemeClr val="lt1"/>
            </a:fillRef>
            <a:effectRef idx="0">
              <a:schemeClr val="accent2"/>
            </a:effectRef>
            <a:fontRef idx="minor">
              <a:schemeClr val="dk1"/>
            </a:fontRef>
          </p:style>
          <p:txBody>
            <a:bodyPr anchor="ctr"/>
            <a:lstStyle/>
            <a:p>
              <a:pPr algn="ctr"/>
              <a:endParaRPr lang="en-US" sz="5000" dirty="0"/>
            </a:p>
          </p:txBody>
        </p:sp>
        <p:cxnSp>
          <p:nvCxnSpPr>
            <p:cNvPr id="60" name="Straight Connector 59"/>
            <p:cNvCxnSpPr/>
            <p:nvPr/>
          </p:nvCxnSpPr>
          <p:spPr>
            <a:xfrm rot="5400000">
              <a:off x="2657800" y="3415986"/>
              <a:ext cx="564616" cy="1588"/>
            </a:xfrm>
            <a:prstGeom prst="line">
              <a:avLst/>
            </a:prstGeom>
            <a:ln w="63500" cap="rnd" cmpd="sng" algn="ctr">
              <a:solidFill>
                <a:srgbClr val="FF0000"/>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rot="5400000">
              <a:off x="2409992" y="3415986"/>
              <a:ext cx="564616" cy="1588"/>
            </a:xfrm>
            <a:prstGeom prst="line">
              <a:avLst/>
            </a:prstGeom>
            <a:ln w="63500" cap="rnd" cmpd="sng" algn="ctr">
              <a:solidFill>
                <a:srgbClr val="FF0000"/>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50" name="Group 30"/>
          <p:cNvGrpSpPr/>
          <p:nvPr/>
        </p:nvGrpSpPr>
        <p:grpSpPr>
          <a:xfrm>
            <a:off x="6424669" y="82076"/>
            <a:ext cx="2344949" cy="274320"/>
            <a:chOff x="6424669" y="82076"/>
            <a:chExt cx="2344949" cy="274320"/>
          </a:xfrm>
        </p:grpSpPr>
        <p:pic>
          <p:nvPicPr>
            <p:cNvPr id="51" name="Picture 50" descr="problem.jpg"/>
            <p:cNvPicPr>
              <a:picLocks noChangeAspect="1"/>
            </p:cNvPicPr>
            <p:nvPr/>
          </p:nvPicPr>
          <p:blipFill>
            <a:blip r:embed="rId19">
              <a:duotone>
                <a:prstClr val="black"/>
                <a:schemeClr val="accent1">
                  <a:tint val="45000"/>
                  <a:satMod val="400000"/>
                </a:schemeClr>
              </a:duotone>
              <a:alphaModFix amt="50000"/>
            </a:blip>
            <a:stretch>
              <a:fillRect/>
            </a:stretch>
          </p:blipFill>
          <p:spPr>
            <a:xfrm>
              <a:off x="6424669" y="82076"/>
              <a:ext cx="297322" cy="274320"/>
            </a:xfrm>
            <a:prstGeom prst="rect">
              <a:avLst/>
            </a:prstGeom>
            <a:ln w="19050" cap="sq" cmpd="sng" algn="ctr">
              <a:solidFill>
                <a:srgbClr val="000000"/>
              </a:solidFill>
              <a:prstDash val="solid"/>
              <a:miter lim="800000"/>
              <a:headEnd type="none" w="med" len="med"/>
              <a:tailEnd type="none" w="med" len="med"/>
            </a:ln>
            <a:effectLst>
              <a:innerShdw blurRad="63500" dist="50800" dir="13500000">
                <a:srgbClr val="000000">
                  <a:alpha val="50000"/>
                </a:srgbClr>
              </a:innerShdw>
            </a:effectLst>
          </p:spPr>
        </p:pic>
        <p:pic>
          <p:nvPicPr>
            <p:cNvPr id="53" name="Picture 52" descr="methodology.jpg"/>
            <p:cNvPicPr>
              <a:picLocks noChangeAspect="1"/>
            </p:cNvPicPr>
            <p:nvPr/>
          </p:nvPicPr>
          <p:blipFill>
            <a:blip r:embed="rId20">
              <a:duotone>
                <a:prstClr val="black"/>
                <a:schemeClr val="tx2">
                  <a:tint val="45000"/>
                  <a:satMod val="400000"/>
                </a:schemeClr>
              </a:duotone>
              <a:alphaModFix amt="50000"/>
            </a:blip>
            <a:srcRect l="6134" t="3270" r="8435" b="17850"/>
            <a:stretch>
              <a:fillRect/>
            </a:stretch>
          </p:blipFill>
          <p:spPr>
            <a:xfrm>
              <a:off x="6936496" y="82076"/>
              <a:ext cx="297322" cy="274320"/>
            </a:xfrm>
            <a:prstGeom prst="rect">
              <a:avLst/>
            </a:prstGeom>
            <a:ln w="19050" cap="sq" cmpd="sng" algn="ctr">
              <a:solidFill>
                <a:srgbClr val="000000"/>
              </a:solidFill>
              <a:prstDash val="solid"/>
              <a:miter lim="800000"/>
              <a:headEnd type="none" w="med" len="med"/>
              <a:tailEnd type="none" w="med" len="med"/>
            </a:ln>
            <a:effectLst>
              <a:innerShdw blurRad="63500" dist="50800" dir="13500000">
                <a:srgbClr val="000000">
                  <a:alpha val="50000"/>
                </a:srgbClr>
              </a:innerShdw>
            </a:effectLst>
          </p:spPr>
        </p:pic>
        <p:pic>
          <p:nvPicPr>
            <p:cNvPr id="54" name="Picture 53" descr="evaluation.jpg"/>
            <p:cNvPicPr>
              <a:picLocks noChangeAspect="1"/>
            </p:cNvPicPr>
            <p:nvPr/>
          </p:nvPicPr>
          <p:blipFill>
            <a:blip r:embed="rId21">
              <a:alphaModFix amt="75000"/>
            </a:blip>
            <a:srcRect l="8102" r="10580"/>
            <a:stretch>
              <a:fillRect/>
            </a:stretch>
          </p:blipFill>
          <p:spPr>
            <a:xfrm>
              <a:off x="7448323" y="82076"/>
              <a:ext cx="297428" cy="274320"/>
            </a:xfrm>
            <a:prstGeom prst="rect">
              <a:avLst/>
            </a:prstGeom>
            <a:ln w="19050" cap="sq" cmpd="sng" algn="ctr">
              <a:solidFill>
                <a:srgbClr val="000000"/>
              </a:solidFill>
              <a:prstDash val="solid"/>
              <a:miter lim="800000"/>
              <a:headEnd type="none" w="med" len="med"/>
              <a:tailEnd type="none" w="med" len="med"/>
            </a:ln>
            <a:effectLst>
              <a:outerShdw blurRad="50800" dist="38100" dir="2700000" algn="tl" rotWithShape="0">
                <a:srgbClr val="000000">
                  <a:alpha val="43000"/>
                </a:srgbClr>
              </a:outerShdw>
            </a:effectLst>
          </p:spPr>
        </p:pic>
        <p:pic>
          <p:nvPicPr>
            <p:cNvPr id="55" name="Picture 54" descr="data.jpg"/>
            <p:cNvPicPr>
              <a:picLocks noChangeAspect="1"/>
            </p:cNvPicPr>
            <p:nvPr/>
          </p:nvPicPr>
          <p:blipFill>
            <a:blip r:embed="rId22">
              <a:duotone>
                <a:prstClr val="black"/>
                <a:schemeClr val="accent1">
                  <a:tint val="45000"/>
                  <a:satMod val="400000"/>
                </a:schemeClr>
              </a:duotone>
              <a:alphaModFix amt="50000"/>
            </a:blip>
            <a:srcRect t="4292" b="11712"/>
            <a:stretch>
              <a:fillRect/>
            </a:stretch>
          </p:blipFill>
          <p:spPr>
            <a:xfrm>
              <a:off x="7960256" y="82076"/>
              <a:ext cx="297428" cy="274320"/>
            </a:xfrm>
            <a:prstGeom prst="rect">
              <a:avLst/>
            </a:prstGeom>
            <a:ln w="19050" cap="sq" cmpd="sng" algn="ctr">
              <a:solidFill>
                <a:srgbClr val="000000"/>
              </a:solidFill>
              <a:prstDash val="solid"/>
              <a:miter lim="800000"/>
              <a:headEnd type="none" w="med" len="med"/>
              <a:tailEnd type="none" w="med" len="med"/>
            </a:ln>
            <a:effectLst>
              <a:innerShdw blurRad="63500" dist="50800" dir="13500000">
                <a:srgbClr val="000000">
                  <a:alpha val="50000"/>
                </a:srgbClr>
              </a:innerShdw>
            </a:effectLst>
          </p:spPr>
        </p:pic>
        <p:pic>
          <p:nvPicPr>
            <p:cNvPr id="56" name="Picture 55" descr="books.jpg"/>
            <p:cNvPicPr>
              <a:picLocks noChangeAspect="1"/>
            </p:cNvPicPr>
            <p:nvPr/>
          </p:nvPicPr>
          <p:blipFill>
            <a:blip r:embed="rId23">
              <a:duotone>
                <a:prstClr val="black"/>
                <a:schemeClr val="accent1">
                  <a:tint val="45000"/>
                  <a:satMod val="400000"/>
                </a:schemeClr>
              </a:duotone>
              <a:alphaModFix amt="50000"/>
            </a:blip>
            <a:srcRect t="5691" b="5691"/>
            <a:stretch>
              <a:fillRect/>
            </a:stretch>
          </p:blipFill>
          <p:spPr>
            <a:xfrm>
              <a:off x="8472190" y="82076"/>
              <a:ext cx="297428" cy="274320"/>
            </a:xfrm>
            <a:prstGeom prst="rect">
              <a:avLst/>
            </a:prstGeom>
            <a:ln w="19050" cap="sq" cmpd="sng" algn="ctr">
              <a:solidFill>
                <a:srgbClr val="000000"/>
              </a:solidFill>
              <a:prstDash val="solid"/>
              <a:miter lim="800000"/>
              <a:headEnd type="none" w="med" len="med"/>
              <a:tailEnd type="none" w="med" len="med"/>
            </a:ln>
            <a:effectLst>
              <a:innerShdw blurRad="63500" dist="50800" dir="13500000">
                <a:srgbClr val="000000">
                  <a:alpha val="50000"/>
                </a:srgbClr>
              </a:innerShdw>
            </a:effectLst>
          </p:spPr>
        </p:pic>
      </p:gr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accel="50000" decel="50000" fill="hold" grpId="0" nodeType="with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additive="base">
                                        <p:cTn id="7" dur="500" fill="hold"/>
                                        <p:tgtEl>
                                          <p:spTgt spid="31"/>
                                        </p:tgtEl>
                                        <p:attrNameLst>
                                          <p:attrName>ppt_x</p:attrName>
                                        </p:attrNameLst>
                                      </p:cBhvr>
                                      <p:tavLst>
                                        <p:tav tm="0">
                                          <p:val>
                                            <p:strVal val="#ppt_x"/>
                                          </p:val>
                                        </p:tav>
                                        <p:tav tm="100000">
                                          <p:val>
                                            <p:strVal val="#ppt_x"/>
                                          </p:val>
                                        </p:tav>
                                      </p:tavLst>
                                    </p:anim>
                                    <p:anim calcmode="lin" valueType="num">
                                      <p:cBhvr additive="base">
                                        <p:cTn id="8" dur="500" fill="hold"/>
                                        <p:tgtEl>
                                          <p:spTgt spid="31"/>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 accel="50000" decel="50000" fill="hold" grpId="0" nodeType="clickEffect">
                                  <p:stCondLst>
                                    <p:cond delay="0"/>
                                  </p:stCondLst>
                                  <p:childTnLst>
                                    <p:set>
                                      <p:cBhvr>
                                        <p:cTn id="12" dur="1" fill="hold">
                                          <p:stCondLst>
                                            <p:cond delay="0"/>
                                          </p:stCondLst>
                                        </p:cTn>
                                        <p:tgtEl>
                                          <p:spTgt spid="37"/>
                                        </p:tgtEl>
                                        <p:attrNameLst>
                                          <p:attrName>style.visibility</p:attrName>
                                        </p:attrNameLst>
                                      </p:cBhvr>
                                      <p:to>
                                        <p:strVal val="visible"/>
                                      </p:to>
                                    </p:set>
                                    <p:anim calcmode="lin" valueType="num">
                                      <p:cBhvr additive="base">
                                        <p:cTn id="13" dur="500" fill="hold"/>
                                        <p:tgtEl>
                                          <p:spTgt spid="37"/>
                                        </p:tgtEl>
                                        <p:attrNameLst>
                                          <p:attrName>ppt_x</p:attrName>
                                        </p:attrNameLst>
                                      </p:cBhvr>
                                      <p:tavLst>
                                        <p:tav tm="0">
                                          <p:val>
                                            <p:strVal val="#ppt_x"/>
                                          </p:val>
                                        </p:tav>
                                        <p:tav tm="100000">
                                          <p:val>
                                            <p:strVal val="#ppt_x"/>
                                          </p:val>
                                        </p:tav>
                                      </p:tavLst>
                                    </p:anim>
                                    <p:anim calcmode="lin" valueType="num">
                                      <p:cBhvr additive="base">
                                        <p:cTn id="14" dur="500" fill="hold"/>
                                        <p:tgtEl>
                                          <p:spTgt spid="37"/>
                                        </p:tgtEl>
                                        <p:attrNameLst>
                                          <p:attrName>ppt_y</p:attrName>
                                        </p:attrNameLst>
                                      </p:cBhvr>
                                      <p:tavLst>
                                        <p:tav tm="0">
                                          <p:val>
                                            <p:strVal val="0-#ppt_h/2"/>
                                          </p:val>
                                        </p:tav>
                                        <p:tav tm="100000">
                                          <p:val>
                                            <p:strVal val="#ppt_y"/>
                                          </p:val>
                                        </p:tav>
                                      </p:tavLst>
                                    </p:anim>
                                  </p:childTnLst>
                                </p:cTn>
                              </p:par>
                            </p:childTnLst>
                          </p:cTn>
                        </p:par>
                        <p:par>
                          <p:cTn id="15" fill="hold">
                            <p:stCondLst>
                              <p:cond delay="500"/>
                            </p:stCondLst>
                            <p:childTnLst>
                              <p:par>
                                <p:cTn id="16" presetID="2" presetClass="entr" presetSubtype="1" accel="50000" decel="50000" fill="hold" nodeType="afterEffect">
                                  <p:stCondLst>
                                    <p:cond delay="0"/>
                                  </p:stCondLst>
                                  <p:childTnLst>
                                    <p:set>
                                      <p:cBhvr>
                                        <p:cTn id="17" dur="1" fill="hold">
                                          <p:stCondLst>
                                            <p:cond delay="0"/>
                                          </p:stCondLst>
                                        </p:cTn>
                                        <p:tgtEl>
                                          <p:spTgt spid="47"/>
                                        </p:tgtEl>
                                        <p:attrNameLst>
                                          <p:attrName>style.visibility</p:attrName>
                                        </p:attrNameLst>
                                      </p:cBhvr>
                                      <p:to>
                                        <p:strVal val="visible"/>
                                      </p:to>
                                    </p:set>
                                    <p:anim calcmode="lin" valueType="num">
                                      <p:cBhvr additive="base">
                                        <p:cTn id="18" dur="500" fill="hold"/>
                                        <p:tgtEl>
                                          <p:spTgt spid="47"/>
                                        </p:tgtEl>
                                        <p:attrNameLst>
                                          <p:attrName>ppt_x</p:attrName>
                                        </p:attrNameLst>
                                      </p:cBhvr>
                                      <p:tavLst>
                                        <p:tav tm="0">
                                          <p:val>
                                            <p:strVal val="#ppt_x"/>
                                          </p:val>
                                        </p:tav>
                                        <p:tav tm="100000">
                                          <p:val>
                                            <p:strVal val="#ppt_x"/>
                                          </p:val>
                                        </p:tav>
                                      </p:tavLst>
                                    </p:anim>
                                    <p:anim calcmode="lin" valueType="num">
                                      <p:cBhvr additive="base">
                                        <p:cTn id="19" dur="500" fill="hold"/>
                                        <p:tgtEl>
                                          <p:spTgt spid="47"/>
                                        </p:tgtEl>
                                        <p:attrNameLst>
                                          <p:attrName>ppt_y</p:attrName>
                                        </p:attrNameLst>
                                      </p:cBhvr>
                                      <p:tavLst>
                                        <p:tav tm="0">
                                          <p:val>
                                            <p:strVal val="0-#ppt_h/2"/>
                                          </p:val>
                                        </p:tav>
                                        <p:tav tm="100000">
                                          <p:val>
                                            <p:strVal val="#ppt_y"/>
                                          </p:val>
                                        </p:tav>
                                      </p:tavLst>
                                    </p:anim>
                                  </p:childTnLst>
                                </p:cTn>
                              </p:par>
                              <p:par>
                                <p:cTn id="20" presetID="2" presetClass="entr" presetSubtype="1" accel="50000" decel="50000" fill="hold" nodeType="withEffect">
                                  <p:stCondLst>
                                    <p:cond delay="0"/>
                                  </p:stCondLst>
                                  <p:childTnLst>
                                    <p:set>
                                      <p:cBhvr>
                                        <p:cTn id="21" dur="1" fill="hold">
                                          <p:stCondLst>
                                            <p:cond delay="0"/>
                                          </p:stCondLst>
                                        </p:cTn>
                                        <p:tgtEl>
                                          <p:spTgt spid="49"/>
                                        </p:tgtEl>
                                        <p:attrNameLst>
                                          <p:attrName>style.visibility</p:attrName>
                                        </p:attrNameLst>
                                      </p:cBhvr>
                                      <p:to>
                                        <p:strVal val="visible"/>
                                      </p:to>
                                    </p:set>
                                    <p:anim calcmode="lin" valueType="num">
                                      <p:cBhvr additive="base">
                                        <p:cTn id="22" dur="500" fill="hold"/>
                                        <p:tgtEl>
                                          <p:spTgt spid="49"/>
                                        </p:tgtEl>
                                        <p:attrNameLst>
                                          <p:attrName>ppt_x</p:attrName>
                                        </p:attrNameLst>
                                      </p:cBhvr>
                                      <p:tavLst>
                                        <p:tav tm="0">
                                          <p:val>
                                            <p:strVal val="#ppt_x"/>
                                          </p:val>
                                        </p:tav>
                                        <p:tav tm="100000">
                                          <p:val>
                                            <p:strVal val="#ppt_x"/>
                                          </p:val>
                                        </p:tav>
                                      </p:tavLst>
                                    </p:anim>
                                    <p:anim calcmode="lin" valueType="num">
                                      <p:cBhvr additive="base">
                                        <p:cTn id="23" dur="500" fill="hold"/>
                                        <p:tgtEl>
                                          <p:spTgt spid="49"/>
                                        </p:tgtEl>
                                        <p:attrNameLst>
                                          <p:attrName>ppt_y</p:attrName>
                                        </p:attrNameLst>
                                      </p:cBhvr>
                                      <p:tavLst>
                                        <p:tav tm="0">
                                          <p:val>
                                            <p:strVal val="0-#ppt_h/2"/>
                                          </p:val>
                                        </p:tav>
                                        <p:tav tm="100000">
                                          <p:val>
                                            <p:strVal val="#ppt_y"/>
                                          </p:val>
                                        </p:tav>
                                      </p:tavLst>
                                    </p:anim>
                                  </p:childTnLst>
                                </p:cTn>
                              </p:par>
                              <p:par>
                                <p:cTn id="24" presetID="2" presetClass="entr" presetSubtype="1" accel="50000" decel="50000" fill="hold" nodeType="withEffect">
                                  <p:stCondLst>
                                    <p:cond delay="0"/>
                                  </p:stCondLst>
                                  <p:childTnLst>
                                    <p:set>
                                      <p:cBhvr>
                                        <p:cTn id="25" dur="1" fill="hold">
                                          <p:stCondLst>
                                            <p:cond delay="0"/>
                                          </p:stCondLst>
                                        </p:cTn>
                                        <p:tgtEl>
                                          <p:spTgt spid="46"/>
                                        </p:tgtEl>
                                        <p:attrNameLst>
                                          <p:attrName>style.visibility</p:attrName>
                                        </p:attrNameLst>
                                      </p:cBhvr>
                                      <p:to>
                                        <p:strVal val="visible"/>
                                      </p:to>
                                    </p:set>
                                    <p:anim calcmode="lin" valueType="num">
                                      <p:cBhvr additive="base">
                                        <p:cTn id="26" dur="500" fill="hold"/>
                                        <p:tgtEl>
                                          <p:spTgt spid="46"/>
                                        </p:tgtEl>
                                        <p:attrNameLst>
                                          <p:attrName>ppt_x</p:attrName>
                                        </p:attrNameLst>
                                      </p:cBhvr>
                                      <p:tavLst>
                                        <p:tav tm="0">
                                          <p:val>
                                            <p:strVal val="#ppt_x"/>
                                          </p:val>
                                        </p:tav>
                                        <p:tav tm="100000">
                                          <p:val>
                                            <p:strVal val="#ppt_x"/>
                                          </p:val>
                                        </p:tav>
                                      </p:tavLst>
                                    </p:anim>
                                    <p:anim calcmode="lin" valueType="num">
                                      <p:cBhvr additive="base">
                                        <p:cTn id="27" dur="500" fill="hold"/>
                                        <p:tgtEl>
                                          <p:spTgt spid="46"/>
                                        </p:tgtEl>
                                        <p:attrNameLst>
                                          <p:attrName>ppt_y</p:attrName>
                                        </p:attrNameLst>
                                      </p:cBhvr>
                                      <p:tavLst>
                                        <p:tav tm="0">
                                          <p:val>
                                            <p:strVal val="0-#ppt_h/2"/>
                                          </p:val>
                                        </p:tav>
                                        <p:tav tm="100000">
                                          <p:val>
                                            <p:strVal val="#ppt_y"/>
                                          </p:val>
                                        </p:tav>
                                      </p:tavLst>
                                    </p:anim>
                                  </p:childTnLst>
                                </p:cTn>
                              </p:par>
                              <p:par>
                                <p:cTn id="28" presetID="2" presetClass="entr" presetSubtype="1" accel="50000" decel="50000" fill="hold" nodeType="withEffect">
                                  <p:stCondLst>
                                    <p:cond delay="0"/>
                                  </p:stCondLst>
                                  <p:childTnLst>
                                    <p:set>
                                      <p:cBhvr>
                                        <p:cTn id="29" dur="1" fill="hold">
                                          <p:stCondLst>
                                            <p:cond delay="0"/>
                                          </p:stCondLst>
                                        </p:cTn>
                                        <p:tgtEl>
                                          <p:spTgt spid="40"/>
                                        </p:tgtEl>
                                        <p:attrNameLst>
                                          <p:attrName>style.visibility</p:attrName>
                                        </p:attrNameLst>
                                      </p:cBhvr>
                                      <p:to>
                                        <p:strVal val="visible"/>
                                      </p:to>
                                    </p:set>
                                    <p:anim calcmode="lin" valueType="num">
                                      <p:cBhvr additive="base">
                                        <p:cTn id="30" dur="500" fill="hold"/>
                                        <p:tgtEl>
                                          <p:spTgt spid="40"/>
                                        </p:tgtEl>
                                        <p:attrNameLst>
                                          <p:attrName>ppt_x</p:attrName>
                                        </p:attrNameLst>
                                      </p:cBhvr>
                                      <p:tavLst>
                                        <p:tav tm="0">
                                          <p:val>
                                            <p:strVal val="#ppt_x"/>
                                          </p:val>
                                        </p:tav>
                                        <p:tav tm="100000">
                                          <p:val>
                                            <p:strVal val="#ppt_x"/>
                                          </p:val>
                                        </p:tav>
                                      </p:tavLst>
                                    </p:anim>
                                    <p:anim calcmode="lin" valueType="num">
                                      <p:cBhvr additive="base">
                                        <p:cTn id="31" dur="500" fill="hold"/>
                                        <p:tgtEl>
                                          <p:spTgt spid="40"/>
                                        </p:tgtEl>
                                        <p:attrNameLst>
                                          <p:attrName>ppt_y</p:attrName>
                                        </p:attrNameLst>
                                      </p:cBhvr>
                                      <p:tavLst>
                                        <p:tav tm="0">
                                          <p:val>
                                            <p:strVal val="0-#ppt_h/2"/>
                                          </p:val>
                                        </p:tav>
                                        <p:tav tm="100000">
                                          <p:val>
                                            <p:strVal val="#ppt_y"/>
                                          </p:val>
                                        </p:tav>
                                      </p:tavLst>
                                    </p:anim>
                                  </p:childTnLst>
                                </p:cTn>
                              </p:par>
                              <p:par>
                                <p:cTn id="32" presetID="2" presetClass="entr" presetSubtype="1" accel="50000" decel="50000" fill="hold" nodeType="withEffect">
                                  <p:stCondLst>
                                    <p:cond delay="0"/>
                                  </p:stCondLst>
                                  <p:childTnLst>
                                    <p:set>
                                      <p:cBhvr>
                                        <p:cTn id="33" dur="1" fill="hold">
                                          <p:stCondLst>
                                            <p:cond delay="0"/>
                                          </p:stCondLst>
                                        </p:cTn>
                                        <p:tgtEl>
                                          <p:spTgt spid="48"/>
                                        </p:tgtEl>
                                        <p:attrNameLst>
                                          <p:attrName>style.visibility</p:attrName>
                                        </p:attrNameLst>
                                      </p:cBhvr>
                                      <p:to>
                                        <p:strVal val="visible"/>
                                      </p:to>
                                    </p:set>
                                    <p:anim calcmode="lin" valueType="num">
                                      <p:cBhvr additive="base">
                                        <p:cTn id="34" dur="500" fill="hold"/>
                                        <p:tgtEl>
                                          <p:spTgt spid="48"/>
                                        </p:tgtEl>
                                        <p:attrNameLst>
                                          <p:attrName>ppt_x</p:attrName>
                                        </p:attrNameLst>
                                      </p:cBhvr>
                                      <p:tavLst>
                                        <p:tav tm="0">
                                          <p:val>
                                            <p:strVal val="#ppt_x"/>
                                          </p:val>
                                        </p:tav>
                                        <p:tav tm="100000">
                                          <p:val>
                                            <p:strVal val="#ppt_x"/>
                                          </p:val>
                                        </p:tav>
                                      </p:tavLst>
                                    </p:anim>
                                    <p:anim calcmode="lin" valueType="num">
                                      <p:cBhvr additive="base">
                                        <p:cTn id="35" dur="500" fill="hold"/>
                                        <p:tgtEl>
                                          <p:spTgt spid="48"/>
                                        </p:tgtEl>
                                        <p:attrNameLst>
                                          <p:attrName>ppt_y</p:attrName>
                                        </p:attrNameLst>
                                      </p:cBhvr>
                                      <p:tavLst>
                                        <p:tav tm="0">
                                          <p:val>
                                            <p:strVal val="0-#ppt_h/2"/>
                                          </p:val>
                                        </p:tav>
                                        <p:tav tm="100000">
                                          <p:val>
                                            <p:strVal val="#ppt_y"/>
                                          </p:val>
                                        </p:tav>
                                      </p:tavLst>
                                    </p:anim>
                                  </p:childTnLst>
                                </p:cTn>
                              </p:par>
                              <p:par>
                                <p:cTn id="36" presetID="2" presetClass="entr" presetSubtype="1" accel="50000" decel="50000" fill="hold" nodeType="withEffect">
                                  <p:stCondLst>
                                    <p:cond delay="0"/>
                                  </p:stCondLst>
                                  <p:childTnLst>
                                    <p:set>
                                      <p:cBhvr>
                                        <p:cTn id="37" dur="1" fill="hold">
                                          <p:stCondLst>
                                            <p:cond delay="0"/>
                                          </p:stCondLst>
                                        </p:cTn>
                                        <p:tgtEl>
                                          <p:spTgt spid="45"/>
                                        </p:tgtEl>
                                        <p:attrNameLst>
                                          <p:attrName>style.visibility</p:attrName>
                                        </p:attrNameLst>
                                      </p:cBhvr>
                                      <p:to>
                                        <p:strVal val="visible"/>
                                      </p:to>
                                    </p:set>
                                    <p:anim calcmode="lin" valueType="num">
                                      <p:cBhvr additive="base">
                                        <p:cTn id="38" dur="500" fill="hold"/>
                                        <p:tgtEl>
                                          <p:spTgt spid="45"/>
                                        </p:tgtEl>
                                        <p:attrNameLst>
                                          <p:attrName>ppt_x</p:attrName>
                                        </p:attrNameLst>
                                      </p:cBhvr>
                                      <p:tavLst>
                                        <p:tav tm="0">
                                          <p:val>
                                            <p:strVal val="#ppt_x"/>
                                          </p:val>
                                        </p:tav>
                                        <p:tav tm="100000">
                                          <p:val>
                                            <p:strVal val="#ppt_x"/>
                                          </p:val>
                                        </p:tav>
                                      </p:tavLst>
                                    </p:anim>
                                    <p:anim calcmode="lin" valueType="num">
                                      <p:cBhvr additive="base">
                                        <p:cTn id="39" dur="500" fill="hold"/>
                                        <p:tgtEl>
                                          <p:spTgt spid="45"/>
                                        </p:tgtEl>
                                        <p:attrNameLst>
                                          <p:attrName>ppt_y</p:attrName>
                                        </p:attrNameLst>
                                      </p:cBhvr>
                                      <p:tavLst>
                                        <p:tav tm="0">
                                          <p:val>
                                            <p:strVal val="0-#ppt_h/2"/>
                                          </p:val>
                                        </p:tav>
                                        <p:tav tm="100000">
                                          <p:val>
                                            <p:strVal val="#ppt_y"/>
                                          </p:val>
                                        </p:tav>
                                      </p:tavLst>
                                    </p:anim>
                                  </p:childTnLst>
                                </p:cTn>
                              </p:par>
                              <p:par>
                                <p:cTn id="40" presetID="2" presetClass="entr" presetSubtype="1" accel="50000" decel="50000" fill="hold" nodeType="withEffect">
                                  <p:stCondLst>
                                    <p:cond delay="0"/>
                                  </p:stCondLst>
                                  <p:childTnLst>
                                    <p:set>
                                      <p:cBhvr>
                                        <p:cTn id="41" dur="1" fill="hold">
                                          <p:stCondLst>
                                            <p:cond delay="0"/>
                                          </p:stCondLst>
                                        </p:cTn>
                                        <p:tgtEl>
                                          <p:spTgt spid="43"/>
                                        </p:tgtEl>
                                        <p:attrNameLst>
                                          <p:attrName>style.visibility</p:attrName>
                                        </p:attrNameLst>
                                      </p:cBhvr>
                                      <p:to>
                                        <p:strVal val="visible"/>
                                      </p:to>
                                    </p:set>
                                    <p:anim calcmode="lin" valueType="num">
                                      <p:cBhvr additive="base">
                                        <p:cTn id="42" dur="500" fill="hold"/>
                                        <p:tgtEl>
                                          <p:spTgt spid="43"/>
                                        </p:tgtEl>
                                        <p:attrNameLst>
                                          <p:attrName>ppt_x</p:attrName>
                                        </p:attrNameLst>
                                      </p:cBhvr>
                                      <p:tavLst>
                                        <p:tav tm="0">
                                          <p:val>
                                            <p:strVal val="#ppt_x"/>
                                          </p:val>
                                        </p:tav>
                                        <p:tav tm="100000">
                                          <p:val>
                                            <p:strVal val="#ppt_x"/>
                                          </p:val>
                                        </p:tav>
                                      </p:tavLst>
                                    </p:anim>
                                    <p:anim calcmode="lin" valueType="num">
                                      <p:cBhvr additive="base">
                                        <p:cTn id="43" dur="500" fill="hold"/>
                                        <p:tgtEl>
                                          <p:spTgt spid="43"/>
                                        </p:tgtEl>
                                        <p:attrNameLst>
                                          <p:attrName>ppt_y</p:attrName>
                                        </p:attrNameLst>
                                      </p:cBhvr>
                                      <p:tavLst>
                                        <p:tav tm="0">
                                          <p:val>
                                            <p:strVal val="0-#ppt_h/2"/>
                                          </p:val>
                                        </p:tav>
                                        <p:tav tm="100000">
                                          <p:val>
                                            <p:strVal val="#ppt_y"/>
                                          </p:val>
                                        </p:tav>
                                      </p:tavLst>
                                    </p:anim>
                                  </p:childTnLst>
                                </p:cTn>
                              </p:par>
                              <p:par>
                                <p:cTn id="44" presetID="2" presetClass="entr" presetSubtype="1" accel="50000" decel="50000" fill="hold" nodeType="withEffect">
                                  <p:stCondLst>
                                    <p:cond delay="0"/>
                                  </p:stCondLst>
                                  <p:childTnLst>
                                    <p:set>
                                      <p:cBhvr>
                                        <p:cTn id="45" dur="1" fill="hold">
                                          <p:stCondLst>
                                            <p:cond delay="0"/>
                                          </p:stCondLst>
                                        </p:cTn>
                                        <p:tgtEl>
                                          <p:spTgt spid="41"/>
                                        </p:tgtEl>
                                        <p:attrNameLst>
                                          <p:attrName>style.visibility</p:attrName>
                                        </p:attrNameLst>
                                      </p:cBhvr>
                                      <p:to>
                                        <p:strVal val="visible"/>
                                      </p:to>
                                    </p:set>
                                    <p:anim calcmode="lin" valueType="num">
                                      <p:cBhvr additive="base">
                                        <p:cTn id="46" dur="500" fill="hold"/>
                                        <p:tgtEl>
                                          <p:spTgt spid="41"/>
                                        </p:tgtEl>
                                        <p:attrNameLst>
                                          <p:attrName>ppt_x</p:attrName>
                                        </p:attrNameLst>
                                      </p:cBhvr>
                                      <p:tavLst>
                                        <p:tav tm="0">
                                          <p:val>
                                            <p:strVal val="#ppt_x"/>
                                          </p:val>
                                        </p:tav>
                                        <p:tav tm="100000">
                                          <p:val>
                                            <p:strVal val="#ppt_x"/>
                                          </p:val>
                                        </p:tav>
                                      </p:tavLst>
                                    </p:anim>
                                    <p:anim calcmode="lin" valueType="num">
                                      <p:cBhvr additive="base">
                                        <p:cTn id="47" dur="500" fill="hold"/>
                                        <p:tgtEl>
                                          <p:spTgt spid="41"/>
                                        </p:tgtEl>
                                        <p:attrNameLst>
                                          <p:attrName>ppt_y</p:attrName>
                                        </p:attrNameLst>
                                      </p:cBhvr>
                                      <p:tavLst>
                                        <p:tav tm="0">
                                          <p:val>
                                            <p:strVal val="0-#ppt_h/2"/>
                                          </p:val>
                                        </p:tav>
                                        <p:tav tm="100000">
                                          <p:val>
                                            <p:strVal val="#ppt_y"/>
                                          </p:val>
                                        </p:tav>
                                      </p:tavLst>
                                    </p:anim>
                                  </p:childTnLst>
                                </p:cTn>
                              </p:par>
                              <p:par>
                                <p:cTn id="48" presetID="2" presetClass="entr" presetSubtype="1" accel="50000" decel="50000" fill="hold" nodeType="withEffect">
                                  <p:stCondLst>
                                    <p:cond delay="0"/>
                                  </p:stCondLst>
                                  <p:childTnLst>
                                    <p:set>
                                      <p:cBhvr>
                                        <p:cTn id="49" dur="1" fill="hold">
                                          <p:stCondLst>
                                            <p:cond delay="0"/>
                                          </p:stCondLst>
                                        </p:cTn>
                                        <p:tgtEl>
                                          <p:spTgt spid="44"/>
                                        </p:tgtEl>
                                        <p:attrNameLst>
                                          <p:attrName>style.visibility</p:attrName>
                                        </p:attrNameLst>
                                      </p:cBhvr>
                                      <p:to>
                                        <p:strVal val="visible"/>
                                      </p:to>
                                    </p:set>
                                    <p:anim calcmode="lin" valueType="num">
                                      <p:cBhvr additive="base">
                                        <p:cTn id="50" dur="500" fill="hold"/>
                                        <p:tgtEl>
                                          <p:spTgt spid="44"/>
                                        </p:tgtEl>
                                        <p:attrNameLst>
                                          <p:attrName>ppt_x</p:attrName>
                                        </p:attrNameLst>
                                      </p:cBhvr>
                                      <p:tavLst>
                                        <p:tav tm="0">
                                          <p:val>
                                            <p:strVal val="#ppt_x"/>
                                          </p:val>
                                        </p:tav>
                                        <p:tav tm="100000">
                                          <p:val>
                                            <p:strVal val="#ppt_x"/>
                                          </p:val>
                                        </p:tav>
                                      </p:tavLst>
                                    </p:anim>
                                    <p:anim calcmode="lin" valueType="num">
                                      <p:cBhvr additive="base">
                                        <p:cTn id="51" dur="500" fill="hold"/>
                                        <p:tgtEl>
                                          <p:spTgt spid="44"/>
                                        </p:tgtEl>
                                        <p:attrNameLst>
                                          <p:attrName>ppt_y</p:attrName>
                                        </p:attrNameLst>
                                      </p:cBhvr>
                                      <p:tavLst>
                                        <p:tav tm="0">
                                          <p:val>
                                            <p:strVal val="0-#ppt_h/2"/>
                                          </p:val>
                                        </p:tav>
                                        <p:tav tm="100000">
                                          <p:val>
                                            <p:strVal val="#ppt_y"/>
                                          </p:val>
                                        </p:tav>
                                      </p:tavLst>
                                    </p:anim>
                                  </p:childTnLst>
                                </p:cTn>
                              </p:par>
                              <p:par>
                                <p:cTn id="52" presetID="2" presetClass="entr" presetSubtype="1" accel="50000" decel="50000" fill="hold" nodeType="withEffect">
                                  <p:stCondLst>
                                    <p:cond delay="0"/>
                                  </p:stCondLst>
                                  <p:childTnLst>
                                    <p:set>
                                      <p:cBhvr>
                                        <p:cTn id="53" dur="1" fill="hold">
                                          <p:stCondLst>
                                            <p:cond delay="0"/>
                                          </p:stCondLst>
                                        </p:cTn>
                                        <p:tgtEl>
                                          <p:spTgt spid="42"/>
                                        </p:tgtEl>
                                        <p:attrNameLst>
                                          <p:attrName>style.visibility</p:attrName>
                                        </p:attrNameLst>
                                      </p:cBhvr>
                                      <p:to>
                                        <p:strVal val="visible"/>
                                      </p:to>
                                    </p:set>
                                    <p:anim calcmode="lin" valueType="num">
                                      <p:cBhvr additive="base">
                                        <p:cTn id="54" dur="500" fill="hold"/>
                                        <p:tgtEl>
                                          <p:spTgt spid="42"/>
                                        </p:tgtEl>
                                        <p:attrNameLst>
                                          <p:attrName>ppt_x</p:attrName>
                                        </p:attrNameLst>
                                      </p:cBhvr>
                                      <p:tavLst>
                                        <p:tav tm="0">
                                          <p:val>
                                            <p:strVal val="#ppt_x"/>
                                          </p:val>
                                        </p:tav>
                                        <p:tav tm="100000">
                                          <p:val>
                                            <p:strVal val="#ppt_x"/>
                                          </p:val>
                                        </p:tav>
                                      </p:tavLst>
                                    </p:anim>
                                    <p:anim calcmode="lin" valueType="num">
                                      <p:cBhvr additive="base">
                                        <p:cTn id="55" dur="500" fill="hold"/>
                                        <p:tgtEl>
                                          <p:spTgt spid="42"/>
                                        </p:tgtEl>
                                        <p:attrNameLst>
                                          <p:attrName>ppt_y</p:attrName>
                                        </p:attrNameLst>
                                      </p:cBhvr>
                                      <p:tavLst>
                                        <p:tav tm="0">
                                          <p:val>
                                            <p:strVal val="0-#ppt_h/2"/>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42" presetClass="exit" presetSubtype="0" fill="hold" grpId="1" nodeType="clickEffect">
                                  <p:stCondLst>
                                    <p:cond delay="0"/>
                                  </p:stCondLst>
                                  <p:childTnLst>
                                    <p:animEffect transition="out" filter="fade">
                                      <p:cBhvr>
                                        <p:cTn id="59" dur="500"/>
                                        <p:tgtEl>
                                          <p:spTgt spid="31"/>
                                        </p:tgtEl>
                                      </p:cBhvr>
                                    </p:animEffect>
                                    <p:anim calcmode="lin" valueType="num">
                                      <p:cBhvr>
                                        <p:cTn id="60" dur="500"/>
                                        <p:tgtEl>
                                          <p:spTgt spid="31"/>
                                        </p:tgtEl>
                                        <p:attrNameLst>
                                          <p:attrName>ppt_x</p:attrName>
                                        </p:attrNameLst>
                                      </p:cBhvr>
                                      <p:tavLst>
                                        <p:tav tm="0">
                                          <p:val>
                                            <p:strVal val="ppt_x"/>
                                          </p:val>
                                        </p:tav>
                                        <p:tav tm="100000">
                                          <p:val>
                                            <p:strVal val="ppt_x"/>
                                          </p:val>
                                        </p:tav>
                                      </p:tavLst>
                                    </p:anim>
                                    <p:anim calcmode="lin" valueType="num">
                                      <p:cBhvr>
                                        <p:cTn id="61" dur="500"/>
                                        <p:tgtEl>
                                          <p:spTgt spid="31"/>
                                        </p:tgtEl>
                                        <p:attrNameLst>
                                          <p:attrName>ppt_y</p:attrName>
                                        </p:attrNameLst>
                                      </p:cBhvr>
                                      <p:tavLst>
                                        <p:tav tm="0">
                                          <p:val>
                                            <p:strVal val="ppt_y"/>
                                          </p:val>
                                        </p:tav>
                                        <p:tav tm="100000">
                                          <p:val>
                                            <p:strVal val="ppt_y+.1"/>
                                          </p:val>
                                        </p:tav>
                                      </p:tavLst>
                                    </p:anim>
                                    <p:set>
                                      <p:cBhvr>
                                        <p:cTn id="62" dur="1" fill="hold">
                                          <p:stCondLst>
                                            <p:cond delay="499"/>
                                          </p:stCondLst>
                                        </p:cTn>
                                        <p:tgtEl>
                                          <p:spTgt spid="31"/>
                                        </p:tgtEl>
                                        <p:attrNameLst>
                                          <p:attrName>style.visibility</p:attrName>
                                        </p:attrNameLst>
                                      </p:cBhvr>
                                      <p:to>
                                        <p:strVal val="hidden"/>
                                      </p:to>
                                    </p:set>
                                  </p:childTnLst>
                                </p:cTn>
                              </p:par>
                              <p:par>
                                <p:cTn id="63" presetID="37" presetClass="entr" presetSubtype="0" fill="hold" nodeType="withEffect">
                                  <p:stCondLst>
                                    <p:cond delay="0"/>
                                  </p:stCondLst>
                                  <p:childTnLst>
                                    <p:set>
                                      <p:cBhvr>
                                        <p:cTn id="64" dur="1" fill="hold">
                                          <p:stCondLst>
                                            <p:cond delay="0"/>
                                          </p:stCondLst>
                                        </p:cTn>
                                        <p:tgtEl>
                                          <p:spTgt spid="12"/>
                                        </p:tgtEl>
                                        <p:attrNameLst>
                                          <p:attrName>style.visibility</p:attrName>
                                        </p:attrNameLst>
                                      </p:cBhvr>
                                      <p:to>
                                        <p:strVal val="visible"/>
                                      </p:to>
                                    </p:set>
                                    <p:animEffect transition="in" filter="fade">
                                      <p:cBhvr>
                                        <p:cTn id="65" dur="1000"/>
                                        <p:tgtEl>
                                          <p:spTgt spid="12"/>
                                        </p:tgtEl>
                                      </p:cBhvr>
                                    </p:animEffect>
                                    <p:anim calcmode="lin" valueType="num">
                                      <p:cBhvr>
                                        <p:cTn id="66" dur="1000" fill="hold"/>
                                        <p:tgtEl>
                                          <p:spTgt spid="12"/>
                                        </p:tgtEl>
                                        <p:attrNameLst>
                                          <p:attrName>ppt_x</p:attrName>
                                        </p:attrNameLst>
                                      </p:cBhvr>
                                      <p:tavLst>
                                        <p:tav tm="0">
                                          <p:val>
                                            <p:strVal val="#ppt_x"/>
                                          </p:val>
                                        </p:tav>
                                        <p:tav tm="100000">
                                          <p:val>
                                            <p:strVal val="#ppt_x"/>
                                          </p:val>
                                        </p:tav>
                                      </p:tavLst>
                                    </p:anim>
                                    <p:anim calcmode="lin" valueType="num">
                                      <p:cBhvr>
                                        <p:cTn id="67" dur="900" decel="100000" fill="hold"/>
                                        <p:tgtEl>
                                          <p:spTgt spid="12"/>
                                        </p:tgtEl>
                                        <p:attrNameLst>
                                          <p:attrName>ppt_y</p:attrName>
                                        </p:attrNameLst>
                                      </p:cBhvr>
                                      <p:tavLst>
                                        <p:tav tm="0">
                                          <p:val>
                                            <p:strVal val="#ppt_y+1"/>
                                          </p:val>
                                        </p:tav>
                                        <p:tav tm="100000">
                                          <p:val>
                                            <p:strVal val="#ppt_y-.03"/>
                                          </p:val>
                                        </p:tav>
                                      </p:tavLst>
                                    </p:anim>
                                    <p:anim calcmode="lin" valueType="num">
                                      <p:cBhvr>
                                        <p:cTn id="68" dur="100" accel="100000" fill="hold">
                                          <p:stCondLst>
                                            <p:cond delay="900"/>
                                          </p:stCondLst>
                                        </p:cTn>
                                        <p:tgtEl>
                                          <p:spTgt spid="12"/>
                                        </p:tgtEl>
                                        <p:attrNameLst>
                                          <p:attrName>ppt_y</p:attrName>
                                        </p:attrNameLst>
                                      </p:cBhvr>
                                      <p:tavLst>
                                        <p:tav tm="0">
                                          <p:val>
                                            <p:strVal val="#ppt_y-.03"/>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35" presetClass="emph" presetSubtype="0" fill="hold" nodeType="clickEffect">
                                  <p:stCondLst>
                                    <p:cond delay="0"/>
                                  </p:stCondLst>
                                  <p:childTnLst>
                                    <p:anim calcmode="discrete" valueType="str">
                                      <p:cBhvr>
                                        <p:cTn id="72" dur="1000" fill="hold"/>
                                        <p:tgtEl>
                                          <p:spTgt spid="47"/>
                                        </p:tgtEl>
                                        <p:attrNameLst>
                                          <p:attrName>style.visibility</p:attrName>
                                        </p:attrNameLst>
                                      </p:cBhvr>
                                      <p:tavLst>
                                        <p:tav tm="0">
                                          <p:val>
                                            <p:strVal val="hidden"/>
                                          </p:val>
                                        </p:tav>
                                        <p:tav tm="50000">
                                          <p:val>
                                            <p:strVal val="visible"/>
                                          </p:val>
                                        </p:tav>
                                      </p:tavLst>
                                    </p:anim>
                                  </p:childTnLst>
                                </p:cTn>
                              </p:par>
                              <p:par>
                                <p:cTn id="73" presetID="35" presetClass="emph" presetSubtype="0" fill="hold" nodeType="withEffect">
                                  <p:stCondLst>
                                    <p:cond delay="0"/>
                                  </p:stCondLst>
                                  <p:childTnLst>
                                    <p:anim calcmode="discrete" valueType="str">
                                      <p:cBhvr>
                                        <p:cTn id="74" dur="1000" fill="hold"/>
                                        <p:tgtEl>
                                          <p:spTgt spid="49"/>
                                        </p:tgtEl>
                                        <p:attrNameLst>
                                          <p:attrName>style.visibility</p:attrName>
                                        </p:attrNameLst>
                                      </p:cBhvr>
                                      <p:tavLst>
                                        <p:tav tm="0">
                                          <p:val>
                                            <p:strVal val="hidden"/>
                                          </p:val>
                                        </p:tav>
                                        <p:tav tm="50000">
                                          <p:val>
                                            <p:strVal val="visible"/>
                                          </p:val>
                                        </p:tav>
                                      </p:tavLst>
                                    </p:anim>
                                  </p:childTnLst>
                                </p:cTn>
                              </p:par>
                              <p:par>
                                <p:cTn id="75" presetID="35" presetClass="emph" presetSubtype="0" fill="hold" nodeType="withEffect">
                                  <p:stCondLst>
                                    <p:cond delay="0"/>
                                  </p:stCondLst>
                                  <p:childTnLst>
                                    <p:anim calcmode="discrete" valueType="str">
                                      <p:cBhvr>
                                        <p:cTn id="76" dur="1000" fill="hold"/>
                                        <p:tgtEl>
                                          <p:spTgt spid="46"/>
                                        </p:tgtEl>
                                        <p:attrNameLst>
                                          <p:attrName>style.visibility</p:attrName>
                                        </p:attrNameLst>
                                      </p:cBhvr>
                                      <p:tavLst>
                                        <p:tav tm="0">
                                          <p:val>
                                            <p:strVal val="hidden"/>
                                          </p:val>
                                        </p:tav>
                                        <p:tav tm="50000">
                                          <p:val>
                                            <p:strVal val="visible"/>
                                          </p:val>
                                        </p:tav>
                                      </p:tavLst>
                                    </p:anim>
                                  </p:childTnLst>
                                </p:cTn>
                              </p:par>
                              <p:par>
                                <p:cTn id="77" presetID="35" presetClass="emph" presetSubtype="0" fill="hold" nodeType="withEffect">
                                  <p:stCondLst>
                                    <p:cond delay="0"/>
                                  </p:stCondLst>
                                  <p:childTnLst>
                                    <p:anim calcmode="discrete" valueType="str">
                                      <p:cBhvr>
                                        <p:cTn id="78" dur="1000" fill="hold"/>
                                        <p:tgtEl>
                                          <p:spTgt spid="40"/>
                                        </p:tgtEl>
                                        <p:attrNameLst>
                                          <p:attrName>style.visibility</p:attrName>
                                        </p:attrNameLst>
                                      </p:cBhvr>
                                      <p:tavLst>
                                        <p:tav tm="0">
                                          <p:val>
                                            <p:strVal val="hidden"/>
                                          </p:val>
                                        </p:tav>
                                        <p:tav tm="50000">
                                          <p:val>
                                            <p:strVal val="visible"/>
                                          </p:val>
                                        </p:tav>
                                      </p:tavLst>
                                    </p:anim>
                                  </p:childTnLst>
                                </p:cTn>
                              </p:par>
                              <p:par>
                                <p:cTn id="79" presetID="35" presetClass="emph" presetSubtype="0" fill="hold" nodeType="withEffect">
                                  <p:stCondLst>
                                    <p:cond delay="0"/>
                                  </p:stCondLst>
                                  <p:childTnLst>
                                    <p:anim calcmode="discrete" valueType="str">
                                      <p:cBhvr>
                                        <p:cTn id="80" dur="1000" fill="hold"/>
                                        <p:tgtEl>
                                          <p:spTgt spid="48"/>
                                        </p:tgtEl>
                                        <p:attrNameLst>
                                          <p:attrName>style.visibility</p:attrName>
                                        </p:attrNameLst>
                                      </p:cBhvr>
                                      <p:tavLst>
                                        <p:tav tm="0">
                                          <p:val>
                                            <p:strVal val="hidden"/>
                                          </p:val>
                                        </p:tav>
                                        <p:tav tm="50000">
                                          <p:val>
                                            <p:strVal val="visible"/>
                                          </p:val>
                                        </p:tav>
                                      </p:tavLst>
                                    </p:anim>
                                  </p:childTnLst>
                                </p:cTn>
                              </p:par>
                              <p:par>
                                <p:cTn id="81" presetID="35" presetClass="emph" presetSubtype="0" fill="hold" nodeType="withEffect">
                                  <p:stCondLst>
                                    <p:cond delay="0"/>
                                  </p:stCondLst>
                                  <p:childTnLst>
                                    <p:anim calcmode="discrete" valueType="str">
                                      <p:cBhvr>
                                        <p:cTn id="82" dur="1000" fill="hold"/>
                                        <p:tgtEl>
                                          <p:spTgt spid="45"/>
                                        </p:tgtEl>
                                        <p:attrNameLst>
                                          <p:attrName>style.visibility</p:attrName>
                                        </p:attrNameLst>
                                      </p:cBhvr>
                                      <p:tavLst>
                                        <p:tav tm="0">
                                          <p:val>
                                            <p:strVal val="hidden"/>
                                          </p:val>
                                        </p:tav>
                                        <p:tav tm="50000">
                                          <p:val>
                                            <p:strVal val="visible"/>
                                          </p:val>
                                        </p:tav>
                                      </p:tavLst>
                                    </p:anim>
                                  </p:childTnLst>
                                </p:cTn>
                              </p:par>
                              <p:par>
                                <p:cTn id="83" presetID="35" presetClass="emph" presetSubtype="0" fill="hold" nodeType="withEffect">
                                  <p:stCondLst>
                                    <p:cond delay="0"/>
                                  </p:stCondLst>
                                  <p:childTnLst>
                                    <p:anim calcmode="discrete" valueType="str">
                                      <p:cBhvr>
                                        <p:cTn id="84" dur="1000" fill="hold"/>
                                        <p:tgtEl>
                                          <p:spTgt spid="43"/>
                                        </p:tgtEl>
                                        <p:attrNameLst>
                                          <p:attrName>style.visibility</p:attrName>
                                        </p:attrNameLst>
                                      </p:cBhvr>
                                      <p:tavLst>
                                        <p:tav tm="0">
                                          <p:val>
                                            <p:strVal val="hidden"/>
                                          </p:val>
                                        </p:tav>
                                        <p:tav tm="50000">
                                          <p:val>
                                            <p:strVal val="visible"/>
                                          </p:val>
                                        </p:tav>
                                      </p:tavLst>
                                    </p:anim>
                                  </p:childTnLst>
                                </p:cTn>
                              </p:par>
                              <p:par>
                                <p:cTn id="85" presetID="35" presetClass="emph" presetSubtype="0" fill="hold" nodeType="withEffect">
                                  <p:stCondLst>
                                    <p:cond delay="0"/>
                                  </p:stCondLst>
                                  <p:childTnLst>
                                    <p:anim calcmode="discrete" valueType="str">
                                      <p:cBhvr>
                                        <p:cTn id="86" dur="1000" fill="hold"/>
                                        <p:tgtEl>
                                          <p:spTgt spid="41"/>
                                        </p:tgtEl>
                                        <p:attrNameLst>
                                          <p:attrName>style.visibility</p:attrName>
                                        </p:attrNameLst>
                                      </p:cBhvr>
                                      <p:tavLst>
                                        <p:tav tm="0">
                                          <p:val>
                                            <p:strVal val="hidden"/>
                                          </p:val>
                                        </p:tav>
                                        <p:tav tm="50000">
                                          <p:val>
                                            <p:strVal val="visible"/>
                                          </p:val>
                                        </p:tav>
                                      </p:tavLst>
                                    </p:anim>
                                  </p:childTnLst>
                                </p:cTn>
                              </p:par>
                              <p:par>
                                <p:cTn id="87" presetID="35" presetClass="emph" presetSubtype="0" fill="hold" nodeType="withEffect">
                                  <p:stCondLst>
                                    <p:cond delay="0"/>
                                  </p:stCondLst>
                                  <p:childTnLst>
                                    <p:anim calcmode="discrete" valueType="str">
                                      <p:cBhvr>
                                        <p:cTn id="88" dur="1000" fill="hold"/>
                                        <p:tgtEl>
                                          <p:spTgt spid="44"/>
                                        </p:tgtEl>
                                        <p:attrNameLst>
                                          <p:attrName>style.visibility</p:attrName>
                                        </p:attrNameLst>
                                      </p:cBhvr>
                                      <p:tavLst>
                                        <p:tav tm="0">
                                          <p:val>
                                            <p:strVal val="hidden"/>
                                          </p:val>
                                        </p:tav>
                                        <p:tav tm="50000">
                                          <p:val>
                                            <p:strVal val="visible"/>
                                          </p:val>
                                        </p:tav>
                                      </p:tavLst>
                                    </p:anim>
                                  </p:childTnLst>
                                </p:cTn>
                              </p:par>
                              <p:par>
                                <p:cTn id="89" presetID="35" presetClass="emph" presetSubtype="0" fill="hold" nodeType="withEffect">
                                  <p:stCondLst>
                                    <p:cond delay="0"/>
                                  </p:stCondLst>
                                  <p:childTnLst>
                                    <p:anim calcmode="discrete" valueType="str">
                                      <p:cBhvr>
                                        <p:cTn id="90" dur="1000" fill="hold"/>
                                        <p:tgtEl>
                                          <p:spTgt spid="42"/>
                                        </p:tgtEl>
                                        <p:attrNameLst>
                                          <p:attrName>style.visibility</p:attrName>
                                        </p:attrNameLst>
                                      </p:cBhvr>
                                      <p:tavLst>
                                        <p:tav tm="0">
                                          <p:val>
                                            <p:strVal val="hidden"/>
                                          </p:val>
                                        </p:tav>
                                        <p:tav tm="50000">
                                          <p:val>
                                            <p:strVal val="visible"/>
                                          </p:val>
                                        </p:tav>
                                      </p:tavLst>
                                    </p:anim>
                                  </p:childTnLst>
                                </p:cTn>
                              </p:par>
                            </p:childTnLst>
                          </p:cTn>
                        </p:par>
                      </p:childTnLst>
                    </p:cTn>
                  </p:par>
                  <p:par>
                    <p:cTn id="91" fill="hold">
                      <p:stCondLst>
                        <p:cond delay="indefinite"/>
                      </p:stCondLst>
                      <p:childTnLst>
                        <p:par>
                          <p:cTn id="92" fill="hold">
                            <p:stCondLst>
                              <p:cond delay="0"/>
                            </p:stCondLst>
                            <p:childTnLst>
                              <p:par>
                                <p:cTn id="93" presetID="35" presetClass="emph" presetSubtype="0" fill="hold" nodeType="clickEffect">
                                  <p:stCondLst>
                                    <p:cond delay="0"/>
                                  </p:stCondLst>
                                  <p:childTnLst>
                                    <p:anim calcmode="discrete" valueType="str">
                                      <p:cBhvr>
                                        <p:cTn id="94" dur="1000" fill="hold"/>
                                        <p:tgtEl>
                                          <p:spTgt spid="40"/>
                                        </p:tgtEl>
                                        <p:attrNameLst>
                                          <p:attrName>style.visibility</p:attrName>
                                        </p:attrNameLst>
                                      </p:cBhvr>
                                      <p:tavLst>
                                        <p:tav tm="0">
                                          <p:val>
                                            <p:strVal val="hidden"/>
                                          </p:val>
                                        </p:tav>
                                        <p:tav tm="50000">
                                          <p:val>
                                            <p:strVal val="visible"/>
                                          </p:val>
                                        </p:tav>
                                      </p:tavLst>
                                    </p:anim>
                                  </p:childTnLst>
                                </p:cTn>
                              </p:par>
                              <p:par>
                                <p:cTn id="95" presetID="35" presetClass="emph" presetSubtype="0" fill="hold" nodeType="withEffect">
                                  <p:stCondLst>
                                    <p:cond delay="0"/>
                                  </p:stCondLst>
                                  <p:childTnLst>
                                    <p:anim calcmode="discrete" valueType="str">
                                      <p:cBhvr>
                                        <p:cTn id="96" dur="1000" fill="hold"/>
                                        <p:tgtEl>
                                          <p:spTgt spid="41"/>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1" grpId="1" animBg="1"/>
      <p:bldP spid="37" grpId="0" animBg="1"/>
    </p:bld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Limitation: Biases in Underlying Data</a:t>
            </a:r>
            <a:endParaRPr lang="en-US" dirty="0"/>
          </a:p>
        </p:txBody>
      </p:sp>
      <p:sp>
        <p:nvSpPr>
          <p:cNvPr id="4" name="Date Placeholder 3"/>
          <p:cNvSpPr>
            <a:spLocks noGrp="1"/>
          </p:cNvSpPr>
          <p:nvPr>
            <p:ph type="dt" sz="half" idx="10"/>
          </p:nvPr>
        </p:nvSpPr>
        <p:spPr/>
        <p:txBody>
          <a:bodyPr/>
          <a:lstStyle/>
          <a:p>
            <a:r>
              <a:rPr lang="en-US" smtClean="0"/>
              <a:t>August 24, 2014</a:t>
            </a:r>
            <a:endParaRPr lang="en-US"/>
          </a:p>
        </p:txBody>
      </p:sp>
      <p:sp>
        <p:nvSpPr>
          <p:cNvPr id="5" name="Footer Placeholder 4"/>
          <p:cNvSpPr>
            <a:spLocks noGrp="1"/>
          </p:cNvSpPr>
          <p:nvPr>
            <p:ph type="ftr" sz="quarter" idx="11"/>
          </p:nvPr>
        </p:nvSpPr>
        <p:spPr/>
        <p:txBody>
          <a:bodyPr/>
          <a:lstStyle/>
          <a:p>
            <a:r>
              <a:rPr lang="en-US" smtClean="0"/>
              <a:t>*SEM 2014, Dublin</a:t>
            </a:r>
            <a:endParaRPr lang="en-US"/>
          </a:p>
        </p:txBody>
      </p:sp>
      <p:sp>
        <p:nvSpPr>
          <p:cNvPr id="6" name="Slide Number Placeholder 5"/>
          <p:cNvSpPr>
            <a:spLocks noGrp="1"/>
          </p:cNvSpPr>
          <p:nvPr>
            <p:ph type="sldNum" sz="quarter" idx="12"/>
          </p:nvPr>
        </p:nvSpPr>
        <p:spPr/>
        <p:txBody>
          <a:bodyPr/>
          <a:lstStyle/>
          <a:p>
            <a:fld id="{D251BFE7-20A4-0B42-889B-682D60CD3310}" type="slidenum">
              <a:rPr lang="en-US" smtClean="0"/>
              <a:pPr/>
              <a:t>37</a:t>
            </a:fld>
            <a:endParaRPr lang="en-US" dirty="0"/>
          </a:p>
        </p:txBody>
      </p:sp>
      <p:sp>
        <p:nvSpPr>
          <p:cNvPr id="9" name="Content Placeholder 13"/>
          <p:cNvSpPr txBox="1">
            <a:spLocks/>
          </p:cNvSpPr>
          <p:nvPr/>
        </p:nvSpPr>
        <p:spPr>
          <a:xfrm>
            <a:off x="4629150" y="3727123"/>
            <a:ext cx="3686175" cy="2445077"/>
          </a:xfrm>
          <a:prstGeom prst="rect">
            <a:avLst/>
          </a:prstGeom>
        </p:spPr>
        <p:txBody>
          <a:bodyPr vert="horz" lIns="0" tIns="45720" rIns="0" bIns="45720" rtlCol="0">
            <a:normAutofit/>
          </a:bodyPr>
          <a:lstStyle/>
          <a:p>
            <a:pPr marL="228600" marR="0" lvl="0" indent="-228600" algn="l" defTabSz="914400" rtl="0" eaLnBrk="1" fontAlgn="auto" latinLnBrk="0" hangingPunct="1">
              <a:lnSpc>
                <a:spcPct val="90000"/>
              </a:lnSpc>
              <a:spcBef>
                <a:spcPts val="1800"/>
              </a:spcBef>
              <a:spcAft>
                <a:spcPts val="0"/>
              </a:spcAft>
              <a:buClrTx/>
              <a:buSzTx/>
              <a:buFont typeface="Wingdings" panose="05000000000000000000" pitchFamily="2" charset="2"/>
              <a:buChar char="§"/>
              <a:tabLst/>
              <a:defRPr/>
            </a:pPr>
            <a:endParaRPr kumimoji="0" lang="en-US" sz="1600" b="0" i="0" u="none" strike="noStrike" kern="1200" cap="none" spc="0" normalizeH="0" baseline="0" noProof="0" dirty="0" smtClean="0">
              <a:ln>
                <a:noFill/>
              </a:ln>
              <a:solidFill>
                <a:schemeClr val="tx1"/>
              </a:solidFill>
              <a:effectLst/>
              <a:uLnTx/>
              <a:uFillTx/>
              <a:latin typeface="+mn-lt"/>
              <a:ea typeface="+mn-ea"/>
              <a:cs typeface="+mn-cs"/>
            </a:endParaRPr>
          </a:p>
          <a:p>
            <a:pPr marL="685800" marR="0" lvl="1" indent="-228600" algn="l" defTabSz="914400" rtl="0" eaLnBrk="1" fontAlgn="auto" latinLnBrk="0" hangingPunct="1">
              <a:lnSpc>
                <a:spcPct val="90000"/>
              </a:lnSpc>
              <a:spcBef>
                <a:spcPts val="600"/>
              </a:spcBef>
              <a:spcAft>
                <a:spcPts val="0"/>
              </a:spcAft>
              <a:buClrTx/>
              <a:buSzTx/>
              <a:buFont typeface="Wingdings" panose="05000000000000000000" pitchFamily="2" charset="2"/>
              <a:buChar char="§"/>
              <a:tabLst/>
              <a:defRPr/>
            </a:pPr>
            <a:endParaRPr kumimoji="0" lang="en-US" sz="1600" b="0" i="0" u="none" strike="noStrike" kern="1200" cap="none" spc="0" normalizeH="0" baseline="0" noProof="0" dirty="0">
              <a:ln>
                <a:noFill/>
              </a:ln>
              <a:solidFill>
                <a:schemeClr val="tx1"/>
              </a:solidFill>
              <a:effectLst/>
              <a:uLnTx/>
              <a:uFillTx/>
              <a:latin typeface="+mn-lt"/>
              <a:ea typeface="+mn-ea"/>
              <a:cs typeface="+mn-cs"/>
            </a:endParaRPr>
          </a:p>
        </p:txBody>
      </p:sp>
      <p:pic>
        <p:nvPicPr>
          <p:cNvPr id="10" name="Picture 9" descr="average-categories.pdf"/>
          <p:cNvPicPr>
            <a:picLocks noChangeAspect="1"/>
          </p:cNvPicPr>
          <p:nvPr/>
        </p:nvPicPr>
        <mc:AlternateContent xmlns:ma="http://schemas.microsoft.com/office/mac/drawingml/2008/main">
          <mc:Choice Requires="ma">
            <p:blipFill>
              <a:blip r:embed="rId3"/>
              <a:stretch>
                <a:fillRect/>
              </a:stretch>
            </p:blipFill>
          </mc:Choice>
          <mc:Fallback xmlns:ma="http://schemas.microsoft.com/office/mac/drawingml/2008/main" xmlns="" xmlns:a="http://schemas.openxmlformats.org/drawingml/2006/main" xmlns:r="http://schemas.openxmlformats.org/officeDocument/2006/relationships" xmlns:mc="http://schemas.openxmlformats.org/markup-compatibility/2006" xmlns:mv="urn:schemas-microsoft-com:mac:vml" xmlns:p="http://schemas.openxmlformats.org/presentationml/2006/main">
            <p:blipFill>
              <a:blip r:embed="rId4"/>
              <a:stretch>
                <a:fillRect/>
              </a:stretch>
            </p:blipFill>
          </mc:Fallback>
        </mc:AlternateContent>
        <p:spPr>
          <a:xfrm>
            <a:off x="2030632" y="1700791"/>
            <a:ext cx="5082737" cy="1429520"/>
          </a:xfrm>
          <a:prstGeom prst="rect">
            <a:avLst/>
          </a:prstGeom>
        </p:spPr>
      </p:pic>
      <p:sp>
        <p:nvSpPr>
          <p:cNvPr id="13" name="TextBox 12"/>
          <p:cNvSpPr txBox="1"/>
          <p:nvPr/>
        </p:nvSpPr>
        <p:spPr>
          <a:xfrm>
            <a:off x="828675" y="3373473"/>
            <a:ext cx="7490074" cy="2277547"/>
          </a:xfrm>
          <a:prstGeom prst="rect">
            <a:avLst/>
          </a:prstGeom>
          <a:noFill/>
        </p:spPr>
        <p:txBody>
          <a:bodyPr wrap="square" rtlCol="0">
            <a:spAutoFit/>
          </a:bodyPr>
          <a:lstStyle/>
          <a:p>
            <a:r>
              <a:rPr lang="en-US" dirty="0" smtClean="0"/>
              <a:t>The average CWSA-F</a:t>
            </a:r>
            <a:r>
              <a:rPr lang="en-US" baseline="-25000" dirty="0" smtClean="0"/>
              <a:t>1</a:t>
            </a:r>
            <a:r>
              <a:rPr lang="en-US" dirty="0" smtClean="0"/>
              <a:t> scores for the ensemble model </a:t>
            </a:r>
            <a:r>
              <a:rPr lang="en-US" i="1" dirty="0" err="1" smtClean="0"/>
              <a:t>event+vector</a:t>
            </a:r>
            <a:r>
              <a:rPr lang="en-US" dirty="0" smtClean="0"/>
              <a:t> are shown in comparison to the baseline performance, categorized by video scenarios.</a:t>
            </a:r>
          </a:p>
          <a:p>
            <a:endParaRPr lang="en-US" sz="1400" dirty="0" smtClean="0"/>
          </a:p>
          <a:p>
            <a:r>
              <a:rPr lang="en-US" sz="1400" dirty="0" smtClean="0"/>
              <a:t>	</a:t>
            </a:r>
            <a:r>
              <a:rPr lang="en-US" sz="1400" i="1" dirty="0" smtClean="0"/>
              <a:t>children </a:t>
            </a:r>
            <a:r>
              <a:rPr lang="en-US" sz="1400" dirty="0" smtClean="0"/>
              <a:t>= video contains a child participant</a:t>
            </a:r>
          </a:p>
          <a:p>
            <a:r>
              <a:rPr lang="en-US" sz="1400" dirty="0" smtClean="0"/>
              <a:t>	</a:t>
            </a:r>
            <a:r>
              <a:rPr lang="en-US" sz="1400" i="1" dirty="0" smtClean="0"/>
              <a:t>police </a:t>
            </a:r>
            <a:r>
              <a:rPr lang="en-US" sz="1400" dirty="0" smtClean="0"/>
              <a:t>= video contains a policeman participant</a:t>
            </a:r>
          </a:p>
          <a:p>
            <a:r>
              <a:rPr lang="en-US" sz="1400" dirty="0" smtClean="0"/>
              <a:t>	</a:t>
            </a:r>
            <a:r>
              <a:rPr lang="en-US" sz="1400" i="1" dirty="0" smtClean="0"/>
              <a:t>sports </a:t>
            </a:r>
            <a:r>
              <a:rPr lang="en-US" sz="1400" dirty="0" smtClean="0"/>
              <a:t>= video is sports-related</a:t>
            </a:r>
          </a:p>
          <a:p>
            <a:r>
              <a:rPr lang="en-US" sz="1400" dirty="0" smtClean="0"/>
              <a:t>	</a:t>
            </a:r>
            <a:r>
              <a:rPr lang="en-US" sz="1400" i="1" dirty="0" smtClean="0"/>
              <a:t>other </a:t>
            </a:r>
            <a:r>
              <a:rPr lang="en-US" sz="1400" dirty="0" smtClean="0"/>
              <a:t>= video does not fit in the first categories (e.g., civilian adults)</a:t>
            </a:r>
          </a:p>
          <a:p>
            <a:pPr lvl="1">
              <a:buFont typeface="Arial"/>
              <a:buChar char="•"/>
            </a:pPr>
            <a:endParaRPr lang="en-US" dirty="0" smtClean="0"/>
          </a:p>
        </p:txBody>
      </p:sp>
      <p:grpSp>
        <p:nvGrpSpPr>
          <p:cNvPr id="11" name="Group 10"/>
          <p:cNvGrpSpPr/>
          <p:nvPr/>
        </p:nvGrpSpPr>
        <p:grpSpPr>
          <a:xfrm>
            <a:off x="6424669" y="82076"/>
            <a:ext cx="2344949" cy="274320"/>
            <a:chOff x="6424669" y="82076"/>
            <a:chExt cx="2344949" cy="274320"/>
          </a:xfrm>
        </p:grpSpPr>
        <p:pic>
          <p:nvPicPr>
            <p:cNvPr id="12" name="Picture 11" descr="problem.jpg"/>
            <p:cNvPicPr>
              <a:picLocks noChangeAspect="1"/>
            </p:cNvPicPr>
            <p:nvPr/>
          </p:nvPicPr>
          <p:blipFill>
            <a:blip r:embed="rId5">
              <a:duotone>
                <a:prstClr val="black"/>
                <a:schemeClr val="accent1">
                  <a:tint val="45000"/>
                  <a:satMod val="400000"/>
                </a:schemeClr>
              </a:duotone>
              <a:alphaModFix amt="50000"/>
            </a:blip>
            <a:stretch>
              <a:fillRect/>
            </a:stretch>
          </p:blipFill>
          <p:spPr>
            <a:xfrm>
              <a:off x="6424669" y="82076"/>
              <a:ext cx="297322" cy="274320"/>
            </a:xfrm>
            <a:prstGeom prst="rect">
              <a:avLst/>
            </a:prstGeom>
            <a:ln w="19050" cap="sq" cmpd="sng" algn="ctr">
              <a:solidFill>
                <a:srgbClr val="000000"/>
              </a:solidFill>
              <a:prstDash val="solid"/>
              <a:miter lim="800000"/>
              <a:headEnd type="none" w="med" len="med"/>
              <a:tailEnd type="none" w="med" len="med"/>
            </a:ln>
            <a:effectLst>
              <a:innerShdw blurRad="63500" dist="50800" dir="13500000">
                <a:srgbClr val="000000">
                  <a:alpha val="50000"/>
                </a:srgbClr>
              </a:innerShdw>
            </a:effectLst>
          </p:spPr>
        </p:pic>
        <p:pic>
          <p:nvPicPr>
            <p:cNvPr id="14" name="Picture 13" descr="methodology.jpg"/>
            <p:cNvPicPr>
              <a:picLocks noChangeAspect="1"/>
            </p:cNvPicPr>
            <p:nvPr/>
          </p:nvPicPr>
          <p:blipFill>
            <a:blip r:embed="rId6">
              <a:duotone>
                <a:prstClr val="black"/>
                <a:schemeClr val="tx2">
                  <a:tint val="45000"/>
                  <a:satMod val="400000"/>
                </a:schemeClr>
              </a:duotone>
              <a:alphaModFix amt="50000"/>
            </a:blip>
            <a:srcRect l="6134" t="3270" r="8435" b="17850"/>
            <a:stretch>
              <a:fillRect/>
            </a:stretch>
          </p:blipFill>
          <p:spPr>
            <a:xfrm>
              <a:off x="6936496" y="82076"/>
              <a:ext cx="297322" cy="274320"/>
            </a:xfrm>
            <a:prstGeom prst="rect">
              <a:avLst/>
            </a:prstGeom>
            <a:ln w="19050" cap="sq" cmpd="sng" algn="ctr">
              <a:solidFill>
                <a:srgbClr val="000000"/>
              </a:solidFill>
              <a:prstDash val="solid"/>
              <a:miter lim="800000"/>
              <a:headEnd type="none" w="med" len="med"/>
              <a:tailEnd type="none" w="med" len="med"/>
            </a:ln>
            <a:effectLst>
              <a:innerShdw blurRad="63500" dist="50800" dir="13500000">
                <a:srgbClr val="000000">
                  <a:alpha val="50000"/>
                </a:srgbClr>
              </a:innerShdw>
            </a:effectLst>
          </p:spPr>
        </p:pic>
        <p:pic>
          <p:nvPicPr>
            <p:cNvPr id="15" name="Picture 14" descr="evaluation.jpg"/>
            <p:cNvPicPr>
              <a:picLocks noChangeAspect="1"/>
            </p:cNvPicPr>
            <p:nvPr/>
          </p:nvPicPr>
          <p:blipFill>
            <a:blip r:embed="rId7">
              <a:duotone>
                <a:prstClr val="black"/>
                <a:schemeClr val="accent1">
                  <a:tint val="45000"/>
                  <a:satMod val="400000"/>
                </a:schemeClr>
              </a:duotone>
              <a:alphaModFix amt="50000"/>
            </a:blip>
            <a:srcRect l="8102" r="10580"/>
            <a:stretch>
              <a:fillRect/>
            </a:stretch>
          </p:blipFill>
          <p:spPr>
            <a:xfrm>
              <a:off x="7448323" y="82076"/>
              <a:ext cx="297428" cy="274320"/>
            </a:xfrm>
            <a:prstGeom prst="rect">
              <a:avLst/>
            </a:prstGeom>
            <a:ln w="19050" cap="sq" cmpd="sng" algn="ctr">
              <a:solidFill>
                <a:srgbClr val="000000"/>
              </a:solidFill>
              <a:prstDash val="solid"/>
              <a:miter lim="800000"/>
              <a:headEnd type="none" w="med" len="med"/>
              <a:tailEnd type="none" w="med" len="med"/>
            </a:ln>
            <a:effectLst>
              <a:innerShdw blurRad="63500" dist="50800" dir="13500000">
                <a:srgbClr val="000000">
                  <a:alpha val="50000"/>
                </a:srgbClr>
              </a:innerShdw>
            </a:effectLst>
          </p:spPr>
        </p:pic>
        <p:pic>
          <p:nvPicPr>
            <p:cNvPr id="16" name="Picture 15" descr="data.jpg"/>
            <p:cNvPicPr>
              <a:picLocks noChangeAspect="1"/>
            </p:cNvPicPr>
            <p:nvPr/>
          </p:nvPicPr>
          <p:blipFill>
            <a:blip r:embed="rId8">
              <a:alphaModFix amt="75000"/>
            </a:blip>
            <a:srcRect t="4292" b="11712"/>
            <a:stretch>
              <a:fillRect/>
            </a:stretch>
          </p:blipFill>
          <p:spPr>
            <a:xfrm>
              <a:off x="7960256" y="82076"/>
              <a:ext cx="297428" cy="274320"/>
            </a:xfrm>
            <a:prstGeom prst="rect">
              <a:avLst/>
            </a:prstGeom>
            <a:ln w="19050" cap="sq" cmpd="sng" algn="ctr">
              <a:solidFill>
                <a:srgbClr val="000000"/>
              </a:solidFill>
              <a:prstDash val="solid"/>
              <a:miter lim="800000"/>
              <a:headEnd type="none" w="med" len="med"/>
              <a:tailEnd type="none" w="med" len="med"/>
            </a:ln>
            <a:effectLst>
              <a:outerShdw blurRad="50800" dist="38100" dir="2700000" algn="tl" rotWithShape="0">
                <a:srgbClr val="000000">
                  <a:alpha val="43000"/>
                </a:srgbClr>
              </a:outerShdw>
            </a:effectLst>
          </p:spPr>
        </p:pic>
        <p:pic>
          <p:nvPicPr>
            <p:cNvPr id="17" name="Picture 16" descr="books.jpg">
              <a:hlinkClick r:id="" action="ppaction://noaction"/>
            </p:cNvPr>
            <p:cNvPicPr>
              <a:picLocks noChangeAspect="1"/>
            </p:cNvPicPr>
            <p:nvPr/>
          </p:nvPicPr>
          <p:blipFill>
            <a:blip r:embed="rId9">
              <a:duotone>
                <a:prstClr val="black"/>
                <a:schemeClr val="accent1">
                  <a:tint val="45000"/>
                  <a:satMod val="400000"/>
                </a:schemeClr>
              </a:duotone>
              <a:alphaModFix amt="50000"/>
            </a:blip>
            <a:srcRect t="5691" b="5691"/>
            <a:stretch>
              <a:fillRect/>
            </a:stretch>
          </p:blipFill>
          <p:spPr>
            <a:xfrm>
              <a:off x="8472190" y="82076"/>
              <a:ext cx="297428" cy="274320"/>
            </a:xfrm>
            <a:prstGeom prst="rect">
              <a:avLst/>
            </a:prstGeom>
            <a:ln w="19050" cap="sq" cmpd="sng" algn="ctr">
              <a:solidFill>
                <a:srgbClr val="000000"/>
              </a:solidFill>
              <a:prstDash val="solid"/>
              <a:miter lim="800000"/>
              <a:headEnd type="none" w="med" len="med"/>
              <a:tailEnd type="none" w="med" len="med"/>
            </a:ln>
            <a:effectLst>
              <a:innerShdw blurRad="63500" dist="50800" dir="13500000">
                <a:srgbClr val="000000">
                  <a:alpha val="50000"/>
                </a:srgbClr>
              </a:innerShdw>
            </a:effectLst>
          </p:spPr>
        </p:pic>
      </p:gr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Limitations: Biases in Underlying Data</a:t>
            </a:r>
            <a:endParaRPr lang="en-US" dirty="0"/>
          </a:p>
        </p:txBody>
      </p:sp>
      <p:sp>
        <p:nvSpPr>
          <p:cNvPr id="11" name="Content Placeholder 10"/>
          <p:cNvSpPr>
            <a:spLocks noGrp="1"/>
          </p:cNvSpPr>
          <p:nvPr>
            <p:ph sz="half" idx="1"/>
          </p:nvPr>
        </p:nvSpPr>
        <p:spPr>
          <a:xfrm>
            <a:off x="828675" y="3373473"/>
            <a:ext cx="3686175" cy="2798727"/>
          </a:xfrm>
        </p:spPr>
        <p:txBody>
          <a:bodyPr>
            <a:normAutofit lnSpcReduction="10000"/>
          </a:bodyPr>
          <a:lstStyle/>
          <a:p>
            <a:r>
              <a:rPr lang="en-US" dirty="0" smtClean="0"/>
              <a:t>Baseline did worse on children and sports-related videos than police related videos.</a:t>
            </a:r>
          </a:p>
          <a:p>
            <a:r>
              <a:rPr lang="en-US" dirty="0" smtClean="0"/>
              <a:t>Baseline uses all 160 mental states with uniform probability.</a:t>
            </a:r>
          </a:p>
          <a:p>
            <a:r>
              <a:rPr lang="en-US" b="1" dirty="0" smtClean="0"/>
              <a:t>Initial seed set is more fit to describe police chases</a:t>
            </a:r>
            <a:r>
              <a:rPr lang="en-US" dirty="0" smtClean="0"/>
              <a:t>.</a:t>
            </a:r>
            <a:endParaRPr lang="en-US" dirty="0"/>
          </a:p>
        </p:txBody>
      </p:sp>
      <p:sp>
        <p:nvSpPr>
          <p:cNvPr id="12" name="Content Placeholder 11"/>
          <p:cNvSpPr>
            <a:spLocks noGrp="1"/>
          </p:cNvSpPr>
          <p:nvPr>
            <p:ph sz="half" idx="2"/>
          </p:nvPr>
        </p:nvSpPr>
        <p:spPr>
          <a:xfrm>
            <a:off x="4629150" y="3373473"/>
            <a:ext cx="3686175" cy="2798727"/>
          </a:xfrm>
        </p:spPr>
        <p:txBody>
          <a:bodyPr>
            <a:normAutofit lnSpcReduction="10000"/>
          </a:bodyPr>
          <a:lstStyle/>
          <a:p>
            <a:r>
              <a:rPr lang="en-US" dirty="0" smtClean="0"/>
              <a:t>See biggest improvement over baseline on police videos, least improvement on children videos.</a:t>
            </a:r>
          </a:p>
          <a:p>
            <a:r>
              <a:rPr lang="en-US" dirty="0" err="1" smtClean="0"/>
              <a:t>Gigaword</a:t>
            </a:r>
            <a:r>
              <a:rPr lang="en-US" dirty="0" smtClean="0"/>
              <a:t> corpus = newswire articles</a:t>
            </a:r>
            <a:endParaRPr lang="en-US" dirty="0" smtClean="0">
              <a:sym typeface="Wingdings"/>
            </a:endParaRPr>
          </a:p>
          <a:p>
            <a:r>
              <a:rPr lang="en-US" b="1" dirty="0" smtClean="0">
                <a:sym typeface="Wingdings"/>
              </a:rPr>
              <a:t>Underlying corpus is biased towards police chases (i.e., news-worthy events).</a:t>
            </a:r>
            <a:endParaRPr lang="en-US" b="1" dirty="0"/>
          </a:p>
        </p:txBody>
      </p:sp>
      <p:sp>
        <p:nvSpPr>
          <p:cNvPr id="4" name="Date Placeholder 3"/>
          <p:cNvSpPr>
            <a:spLocks noGrp="1"/>
          </p:cNvSpPr>
          <p:nvPr>
            <p:ph type="dt" sz="half" idx="10"/>
          </p:nvPr>
        </p:nvSpPr>
        <p:spPr/>
        <p:txBody>
          <a:bodyPr/>
          <a:lstStyle/>
          <a:p>
            <a:r>
              <a:rPr lang="en-US" smtClean="0"/>
              <a:t>August 24, 2014</a:t>
            </a:r>
            <a:endParaRPr lang="en-US"/>
          </a:p>
        </p:txBody>
      </p:sp>
      <p:sp>
        <p:nvSpPr>
          <p:cNvPr id="5" name="Footer Placeholder 4"/>
          <p:cNvSpPr>
            <a:spLocks noGrp="1"/>
          </p:cNvSpPr>
          <p:nvPr>
            <p:ph type="ftr" sz="quarter" idx="11"/>
          </p:nvPr>
        </p:nvSpPr>
        <p:spPr/>
        <p:txBody>
          <a:bodyPr/>
          <a:lstStyle/>
          <a:p>
            <a:r>
              <a:rPr lang="en-US" smtClean="0"/>
              <a:t>*SEM 2014, Dublin</a:t>
            </a:r>
            <a:endParaRPr lang="en-US"/>
          </a:p>
        </p:txBody>
      </p:sp>
      <p:sp>
        <p:nvSpPr>
          <p:cNvPr id="6" name="Slide Number Placeholder 5"/>
          <p:cNvSpPr>
            <a:spLocks noGrp="1"/>
          </p:cNvSpPr>
          <p:nvPr>
            <p:ph type="sldNum" sz="quarter" idx="12"/>
          </p:nvPr>
        </p:nvSpPr>
        <p:spPr/>
        <p:txBody>
          <a:bodyPr/>
          <a:lstStyle/>
          <a:p>
            <a:fld id="{D251BFE7-20A4-0B42-889B-682D60CD3310}" type="slidenum">
              <a:rPr lang="en-US" smtClean="0"/>
              <a:pPr/>
              <a:t>38</a:t>
            </a:fld>
            <a:endParaRPr lang="en-US" dirty="0"/>
          </a:p>
        </p:txBody>
      </p:sp>
      <p:sp>
        <p:nvSpPr>
          <p:cNvPr id="9" name="Content Placeholder 13"/>
          <p:cNvSpPr txBox="1">
            <a:spLocks/>
          </p:cNvSpPr>
          <p:nvPr/>
        </p:nvSpPr>
        <p:spPr>
          <a:xfrm>
            <a:off x="4629150" y="3373473"/>
            <a:ext cx="3686175" cy="2798727"/>
          </a:xfrm>
          <a:prstGeom prst="rect">
            <a:avLst/>
          </a:prstGeom>
        </p:spPr>
        <p:txBody>
          <a:bodyPr vert="horz" lIns="0" tIns="45720" rIns="0" bIns="45720" rtlCol="0">
            <a:normAutofit/>
          </a:bodyPr>
          <a:lstStyle/>
          <a:p>
            <a:pPr marL="228600" marR="0" lvl="0" indent="-228600" algn="l" defTabSz="914400" rtl="0" eaLnBrk="1" fontAlgn="auto" latinLnBrk="0" hangingPunct="1">
              <a:lnSpc>
                <a:spcPct val="90000"/>
              </a:lnSpc>
              <a:spcBef>
                <a:spcPts val="1800"/>
              </a:spcBef>
              <a:spcAft>
                <a:spcPts val="0"/>
              </a:spcAft>
              <a:buClrTx/>
              <a:buSzTx/>
              <a:buFont typeface="Wingdings" panose="05000000000000000000" pitchFamily="2" charset="2"/>
              <a:buChar char="§"/>
              <a:tabLst/>
              <a:defRPr/>
            </a:pPr>
            <a:endParaRPr kumimoji="0" lang="en-US" sz="1600" b="0" i="0" u="none" strike="noStrike" kern="1200" cap="none" spc="0" normalizeH="0" baseline="0" noProof="0" dirty="0" smtClean="0">
              <a:ln>
                <a:noFill/>
              </a:ln>
              <a:solidFill>
                <a:schemeClr val="tx1"/>
              </a:solidFill>
              <a:effectLst/>
              <a:uLnTx/>
              <a:uFillTx/>
              <a:latin typeface="+mn-lt"/>
              <a:ea typeface="+mn-ea"/>
              <a:cs typeface="+mn-cs"/>
            </a:endParaRPr>
          </a:p>
          <a:p>
            <a:pPr marL="685800" marR="0" lvl="1" indent="-228600" algn="l" defTabSz="914400" rtl="0" eaLnBrk="1" fontAlgn="auto" latinLnBrk="0" hangingPunct="1">
              <a:lnSpc>
                <a:spcPct val="90000"/>
              </a:lnSpc>
              <a:spcBef>
                <a:spcPts val="600"/>
              </a:spcBef>
              <a:spcAft>
                <a:spcPts val="0"/>
              </a:spcAft>
              <a:buClrTx/>
              <a:buSzTx/>
              <a:buFont typeface="Wingdings" panose="05000000000000000000" pitchFamily="2" charset="2"/>
              <a:buChar char="§"/>
              <a:tabLst/>
              <a:defRPr/>
            </a:pPr>
            <a:endParaRPr kumimoji="0" lang="en-US" sz="1600" b="0" i="0" u="none" strike="noStrike" kern="1200" cap="none" spc="0" normalizeH="0" baseline="0" noProof="0" dirty="0">
              <a:ln>
                <a:noFill/>
              </a:ln>
              <a:solidFill>
                <a:schemeClr val="tx1"/>
              </a:solidFill>
              <a:effectLst/>
              <a:uLnTx/>
              <a:uFillTx/>
              <a:latin typeface="+mn-lt"/>
              <a:ea typeface="+mn-ea"/>
              <a:cs typeface="+mn-cs"/>
            </a:endParaRPr>
          </a:p>
        </p:txBody>
      </p:sp>
      <p:pic>
        <p:nvPicPr>
          <p:cNvPr id="13" name="Picture 12" descr="average-categories.pdf"/>
          <p:cNvPicPr>
            <a:picLocks noChangeAspect="1"/>
          </p:cNvPicPr>
          <p:nvPr/>
        </p:nvPicPr>
        <mc:AlternateContent xmlns:ma="http://schemas.microsoft.com/office/mac/drawingml/2008/main">
          <mc:Choice Requires="ma">
            <p:blipFill>
              <a:blip r:embed="rId3"/>
              <a:stretch>
                <a:fillRect/>
              </a:stretch>
            </p:blipFill>
          </mc:Choice>
          <mc:Fallback xmlns:ma="http://schemas.microsoft.com/office/mac/drawingml/2008/main" xmlns="" xmlns:a="http://schemas.openxmlformats.org/drawingml/2006/main" xmlns:r="http://schemas.openxmlformats.org/officeDocument/2006/relationships" xmlns:mc="http://schemas.openxmlformats.org/markup-compatibility/2006" xmlns:mv="urn:schemas-microsoft-com:mac:vml" xmlns:p="http://schemas.openxmlformats.org/presentationml/2006/main">
            <p:blipFill>
              <a:blip r:embed="rId4"/>
              <a:stretch>
                <a:fillRect/>
              </a:stretch>
            </p:blipFill>
          </mc:Fallback>
        </mc:AlternateContent>
        <p:spPr>
          <a:xfrm>
            <a:off x="2030632" y="1700791"/>
            <a:ext cx="5082737" cy="1429520"/>
          </a:xfrm>
          <a:prstGeom prst="rect">
            <a:avLst/>
          </a:prstGeom>
        </p:spPr>
      </p:pic>
      <p:grpSp>
        <p:nvGrpSpPr>
          <p:cNvPr id="19" name="Group 18"/>
          <p:cNvGrpSpPr/>
          <p:nvPr/>
        </p:nvGrpSpPr>
        <p:grpSpPr>
          <a:xfrm>
            <a:off x="6424669" y="82076"/>
            <a:ext cx="2344949" cy="274320"/>
            <a:chOff x="6424669" y="82076"/>
            <a:chExt cx="2344949" cy="274320"/>
          </a:xfrm>
        </p:grpSpPr>
        <p:pic>
          <p:nvPicPr>
            <p:cNvPr id="20" name="Picture 19" descr="problem.jpg"/>
            <p:cNvPicPr>
              <a:picLocks noChangeAspect="1"/>
            </p:cNvPicPr>
            <p:nvPr/>
          </p:nvPicPr>
          <p:blipFill>
            <a:blip r:embed="rId5">
              <a:duotone>
                <a:prstClr val="black"/>
                <a:schemeClr val="accent1">
                  <a:tint val="45000"/>
                  <a:satMod val="400000"/>
                </a:schemeClr>
              </a:duotone>
              <a:alphaModFix amt="50000"/>
            </a:blip>
            <a:stretch>
              <a:fillRect/>
            </a:stretch>
          </p:blipFill>
          <p:spPr>
            <a:xfrm>
              <a:off x="6424669" y="82076"/>
              <a:ext cx="297322" cy="274320"/>
            </a:xfrm>
            <a:prstGeom prst="rect">
              <a:avLst/>
            </a:prstGeom>
            <a:ln w="19050" cap="sq" cmpd="sng" algn="ctr">
              <a:solidFill>
                <a:srgbClr val="000000"/>
              </a:solidFill>
              <a:prstDash val="solid"/>
              <a:miter lim="800000"/>
              <a:headEnd type="none" w="med" len="med"/>
              <a:tailEnd type="none" w="med" len="med"/>
            </a:ln>
            <a:effectLst>
              <a:innerShdw blurRad="63500" dist="50800" dir="13500000">
                <a:srgbClr val="000000">
                  <a:alpha val="50000"/>
                </a:srgbClr>
              </a:innerShdw>
            </a:effectLst>
          </p:spPr>
        </p:pic>
        <p:pic>
          <p:nvPicPr>
            <p:cNvPr id="21" name="Picture 20" descr="methodology.jpg"/>
            <p:cNvPicPr>
              <a:picLocks noChangeAspect="1"/>
            </p:cNvPicPr>
            <p:nvPr/>
          </p:nvPicPr>
          <p:blipFill>
            <a:blip r:embed="rId6">
              <a:duotone>
                <a:prstClr val="black"/>
                <a:schemeClr val="tx2">
                  <a:tint val="45000"/>
                  <a:satMod val="400000"/>
                </a:schemeClr>
              </a:duotone>
              <a:alphaModFix amt="50000"/>
            </a:blip>
            <a:srcRect l="6134" t="3270" r="8435" b="17850"/>
            <a:stretch>
              <a:fillRect/>
            </a:stretch>
          </p:blipFill>
          <p:spPr>
            <a:xfrm>
              <a:off x="6936496" y="82076"/>
              <a:ext cx="297322" cy="274320"/>
            </a:xfrm>
            <a:prstGeom prst="rect">
              <a:avLst/>
            </a:prstGeom>
            <a:ln w="19050" cap="sq" cmpd="sng" algn="ctr">
              <a:solidFill>
                <a:srgbClr val="000000"/>
              </a:solidFill>
              <a:prstDash val="solid"/>
              <a:miter lim="800000"/>
              <a:headEnd type="none" w="med" len="med"/>
              <a:tailEnd type="none" w="med" len="med"/>
            </a:ln>
            <a:effectLst>
              <a:innerShdw blurRad="63500" dist="50800" dir="13500000">
                <a:srgbClr val="000000">
                  <a:alpha val="50000"/>
                </a:srgbClr>
              </a:innerShdw>
            </a:effectLst>
          </p:spPr>
        </p:pic>
        <p:pic>
          <p:nvPicPr>
            <p:cNvPr id="22" name="Picture 21" descr="evaluation.jpg"/>
            <p:cNvPicPr>
              <a:picLocks noChangeAspect="1"/>
            </p:cNvPicPr>
            <p:nvPr/>
          </p:nvPicPr>
          <p:blipFill>
            <a:blip r:embed="rId7">
              <a:duotone>
                <a:prstClr val="black"/>
                <a:schemeClr val="accent1">
                  <a:tint val="45000"/>
                  <a:satMod val="400000"/>
                </a:schemeClr>
              </a:duotone>
              <a:alphaModFix amt="50000"/>
            </a:blip>
            <a:srcRect l="8102" r="10580"/>
            <a:stretch>
              <a:fillRect/>
            </a:stretch>
          </p:blipFill>
          <p:spPr>
            <a:xfrm>
              <a:off x="7448323" y="82076"/>
              <a:ext cx="297428" cy="274320"/>
            </a:xfrm>
            <a:prstGeom prst="rect">
              <a:avLst/>
            </a:prstGeom>
            <a:ln w="19050" cap="sq" cmpd="sng" algn="ctr">
              <a:solidFill>
                <a:srgbClr val="000000"/>
              </a:solidFill>
              <a:prstDash val="solid"/>
              <a:miter lim="800000"/>
              <a:headEnd type="none" w="med" len="med"/>
              <a:tailEnd type="none" w="med" len="med"/>
            </a:ln>
            <a:effectLst>
              <a:innerShdw blurRad="63500" dist="50800" dir="13500000">
                <a:srgbClr val="000000">
                  <a:alpha val="50000"/>
                </a:srgbClr>
              </a:innerShdw>
            </a:effectLst>
          </p:spPr>
        </p:pic>
        <p:pic>
          <p:nvPicPr>
            <p:cNvPr id="23" name="Picture 22" descr="data.jpg"/>
            <p:cNvPicPr>
              <a:picLocks noChangeAspect="1"/>
            </p:cNvPicPr>
            <p:nvPr/>
          </p:nvPicPr>
          <p:blipFill>
            <a:blip r:embed="rId8">
              <a:alphaModFix amt="75000"/>
            </a:blip>
            <a:srcRect t="4292" b="11712"/>
            <a:stretch>
              <a:fillRect/>
            </a:stretch>
          </p:blipFill>
          <p:spPr>
            <a:xfrm>
              <a:off x="7960256" y="82076"/>
              <a:ext cx="297428" cy="274320"/>
            </a:xfrm>
            <a:prstGeom prst="rect">
              <a:avLst/>
            </a:prstGeom>
            <a:ln w="19050" cap="sq" cmpd="sng" algn="ctr">
              <a:solidFill>
                <a:srgbClr val="000000"/>
              </a:solidFill>
              <a:prstDash val="solid"/>
              <a:miter lim="800000"/>
              <a:headEnd type="none" w="med" len="med"/>
              <a:tailEnd type="none" w="med" len="med"/>
            </a:ln>
            <a:effectLst>
              <a:outerShdw blurRad="50800" dist="38100" dir="2700000" algn="tl" rotWithShape="0">
                <a:srgbClr val="000000">
                  <a:alpha val="43000"/>
                </a:srgbClr>
              </a:outerShdw>
            </a:effectLst>
          </p:spPr>
        </p:pic>
        <p:pic>
          <p:nvPicPr>
            <p:cNvPr id="24" name="Picture 23" descr="books.jpg">
              <a:hlinkClick r:id="" action="ppaction://noaction"/>
            </p:cNvPr>
            <p:cNvPicPr>
              <a:picLocks noChangeAspect="1"/>
            </p:cNvPicPr>
            <p:nvPr/>
          </p:nvPicPr>
          <p:blipFill>
            <a:blip r:embed="rId9">
              <a:duotone>
                <a:prstClr val="black"/>
                <a:schemeClr val="accent1">
                  <a:tint val="45000"/>
                  <a:satMod val="400000"/>
                </a:schemeClr>
              </a:duotone>
              <a:alphaModFix amt="50000"/>
            </a:blip>
            <a:srcRect t="5691" b="5691"/>
            <a:stretch>
              <a:fillRect/>
            </a:stretch>
          </p:blipFill>
          <p:spPr>
            <a:xfrm>
              <a:off x="8472190" y="82076"/>
              <a:ext cx="297428" cy="274320"/>
            </a:xfrm>
            <a:prstGeom prst="rect">
              <a:avLst/>
            </a:prstGeom>
            <a:ln w="19050" cap="sq" cmpd="sng" algn="ctr">
              <a:solidFill>
                <a:srgbClr val="000000"/>
              </a:solidFill>
              <a:prstDash val="solid"/>
              <a:miter lim="800000"/>
              <a:headEnd type="none" w="med" len="med"/>
              <a:tailEnd type="none" w="med" len="med"/>
            </a:ln>
            <a:effectLst>
              <a:innerShdw blurRad="63500" dist="50800" dir="13500000">
                <a:srgbClr val="000000">
                  <a:alpha val="50000"/>
                </a:srgbClr>
              </a:innerShdw>
            </a:effectLst>
          </p:spPr>
        </p:pic>
      </p:gr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wipe(left)">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1">
                                            <p:txEl>
                                              <p:pRg st="1" end="1"/>
                                            </p:txEl>
                                          </p:spTgt>
                                        </p:tgtEl>
                                        <p:attrNameLst>
                                          <p:attrName>style.visibility</p:attrName>
                                        </p:attrNameLst>
                                      </p:cBhvr>
                                      <p:to>
                                        <p:strVal val="visible"/>
                                      </p:to>
                                    </p:set>
                                    <p:animEffect transition="in" filter="wipe(left)">
                                      <p:cBhvr>
                                        <p:cTn id="12" dur="500"/>
                                        <p:tgtEl>
                                          <p:spTgt spid="11">
                                            <p:txEl>
                                              <p:pRg st="1" end="1"/>
                                            </p:txEl>
                                          </p:spTgt>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11">
                                            <p:txEl>
                                              <p:pRg st="2" end="2"/>
                                            </p:txEl>
                                          </p:spTgt>
                                        </p:tgtEl>
                                        <p:attrNameLst>
                                          <p:attrName>style.visibility</p:attrName>
                                        </p:attrNameLst>
                                      </p:cBhvr>
                                      <p:to>
                                        <p:strVal val="visible"/>
                                      </p:to>
                                    </p:set>
                                    <p:animEffect transition="in" filter="wipe(left)">
                                      <p:cBhvr>
                                        <p:cTn id="15" dur="500"/>
                                        <p:tgtEl>
                                          <p:spTgt spid="11">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12">
                                            <p:txEl>
                                              <p:pRg st="0" end="0"/>
                                            </p:txEl>
                                          </p:spTgt>
                                        </p:tgtEl>
                                        <p:attrNameLst>
                                          <p:attrName>style.visibility</p:attrName>
                                        </p:attrNameLst>
                                      </p:cBhvr>
                                      <p:to>
                                        <p:strVal val="visible"/>
                                      </p:to>
                                    </p:set>
                                    <p:animEffect transition="in" filter="wipe(left)">
                                      <p:cBhvr>
                                        <p:cTn id="20" dur="500"/>
                                        <p:tgtEl>
                                          <p:spTgt spid="12">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12">
                                            <p:txEl>
                                              <p:pRg st="1" end="1"/>
                                            </p:txEl>
                                          </p:spTgt>
                                        </p:tgtEl>
                                        <p:attrNameLst>
                                          <p:attrName>style.visibility</p:attrName>
                                        </p:attrNameLst>
                                      </p:cBhvr>
                                      <p:to>
                                        <p:strVal val="visible"/>
                                      </p:to>
                                    </p:set>
                                    <p:animEffect transition="in" filter="wipe(left)">
                                      <p:cBhvr>
                                        <p:cTn id="25" dur="500"/>
                                        <p:tgtEl>
                                          <p:spTgt spid="12">
                                            <p:txEl>
                                              <p:pRg st="1" end="1"/>
                                            </p:txEl>
                                          </p:spTgt>
                                        </p:tgtEl>
                                      </p:cBhvr>
                                    </p:animEffect>
                                  </p:childTnLst>
                                </p:cTn>
                              </p:par>
                              <p:par>
                                <p:cTn id="26" presetID="22" presetClass="entr" presetSubtype="8" fill="hold" grpId="0" nodeType="withEffect">
                                  <p:stCondLst>
                                    <p:cond delay="0"/>
                                  </p:stCondLst>
                                  <p:childTnLst>
                                    <p:set>
                                      <p:cBhvr>
                                        <p:cTn id="27" dur="1" fill="hold">
                                          <p:stCondLst>
                                            <p:cond delay="0"/>
                                          </p:stCondLst>
                                        </p:cTn>
                                        <p:tgtEl>
                                          <p:spTgt spid="12">
                                            <p:txEl>
                                              <p:pRg st="2" end="2"/>
                                            </p:txEl>
                                          </p:spTgt>
                                        </p:tgtEl>
                                        <p:attrNameLst>
                                          <p:attrName>style.visibility</p:attrName>
                                        </p:attrNameLst>
                                      </p:cBhvr>
                                      <p:to>
                                        <p:strVal val="visible"/>
                                      </p:to>
                                    </p:set>
                                    <p:animEffect transition="in" filter="wipe(left)">
                                      <p:cBhvr>
                                        <p:cTn id="28" dur="500"/>
                                        <p:tgtEl>
                                          <p:spTgt spid="1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P spid="12" grpId="0" build="p"/>
    </p:bldLst>
  </p:timing>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Effectiveness of </a:t>
            </a:r>
            <a:r>
              <a:rPr lang="en-US" dirty="0" err="1" smtClean="0"/>
              <a:t>Coreference</a:t>
            </a:r>
            <a:r>
              <a:rPr lang="en-US" dirty="0" smtClean="0"/>
              <a:t> Resolution</a:t>
            </a:r>
            <a:endParaRPr lang="en-US" dirty="0"/>
          </a:p>
        </p:txBody>
      </p:sp>
      <p:sp>
        <p:nvSpPr>
          <p:cNvPr id="4" name="Date Placeholder 3"/>
          <p:cNvSpPr>
            <a:spLocks noGrp="1"/>
          </p:cNvSpPr>
          <p:nvPr>
            <p:ph type="dt" sz="half" idx="10"/>
          </p:nvPr>
        </p:nvSpPr>
        <p:spPr/>
        <p:txBody>
          <a:bodyPr/>
          <a:lstStyle/>
          <a:p>
            <a:r>
              <a:rPr lang="en-US" smtClean="0"/>
              <a:t>August 24, 2014</a:t>
            </a:r>
            <a:endParaRPr lang="en-US"/>
          </a:p>
        </p:txBody>
      </p:sp>
      <p:sp>
        <p:nvSpPr>
          <p:cNvPr id="5" name="Footer Placeholder 4"/>
          <p:cNvSpPr>
            <a:spLocks noGrp="1"/>
          </p:cNvSpPr>
          <p:nvPr>
            <p:ph type="ftr" sz="quarter" idx="11"/>
          </p:nvPr>
        </p:nvSpPr>
        <p:spPr/>
        <p:txBody>
          <a:bodyPr/>
          <a:lstStyle/>
          <a:p>
            <a:r>
              <a:rPr lang="en-US" smtClean="0"/>
              <a:t>*SEM 2014, Dublin</a:t>
            </a:r>
            <a:endParaRPr lang="en-US"/>
          </a:p>
        </p:txBody>
      </p:sp>
      <p:sp>
        <p:nvSpPr>
          <p:cNvPr id="6" name="Slide Number Placeholder 5"/>
          <p:cNvSpPr>
            <a:spLocks noGrp="1"/>
          </p:cNvSpPr>
          <p:nvPr>
            <p:ph type="sldNum" sz="quarter" idx="12"/>
          </p:nvPr>
        </p:nvSpPr>
        <p:spPr/>
        <p:txBody>
          <a:bodyPr/>
          <a:lstStyle/>
          <a:p>
            <a:fld id="{D251BFE7-20A4-0B42-889B-682D60CD3310}" type="slidenum">
              <a:rPr lang="en-US" smtClean="0"/>
              <a:pPr/>
              <a:t>39</a:t>
            </a:fld>
            <a:endParaRPr lang="en-US" dirty="0"/>
          </a:p>
        </p:txBody>
      </p:sp>
      <p:sp>
        <p:nvSpPr>
          <p:cNvPr id="9" name="Content Placeholder 13"/>
          <p:cNvSpPr txBox="1">
            <a:spLocks/>
          </p:cNvSpPr>
          <p:nvPr/>
        </p:nvSpPr>
        <p:spPr>
          <a:xfrm>
            <a:off x="4629150" y="3373473"/>
            <a:ext cx="3686175" cy="2798727"/>
          </a:xfrm>
          <a:prstGeom prst="rect">
            <a:avLst/>
          </a:prstGeom>
        </p:spPr>
        <p:txBody>
          <a:bodyPr vert="horz" lIns="0" tIns="45720" rIns="0" bIns="45720" rtlCol="0">
            <a:normAutofit/>
          </a:bodyPr>
          <a:lstStyle/>
          <a:p>
            <a:pPr marL="228600" marR="0" lvl="0" indent="-228600" algn="l" defTabSz="914400" rtl="0" eaLnBrk="1" fontAlgn="auto" latinLnBrk="0" hangingPunct="1">
              <a:lnSpc>
                <a:spcPct val="90000"/>
              </a:lnSpc>
              <a:spcBef>
                <a:spcPts val="1800"/>
              </a:spcBef>
              <a:spcAft>
                <a:spcPts val="0"/>
              </a:spcAft>
              <a:buClrTx/>
              <a:buSzTx/>
              <a:buFont typeface="Wingdings" panose="05000000000000000000" pitchFamily="2" charset="2"/>
              <a:buChar char="§"/>
              <a:tabLst/>
              <a:defRPr/>
            </a:pPr>
            <a:endParaRPr kumimoji="0" lang="en-US" sz="1600" b="0" i="0" u="none" strike="noStrike" kern="1200" cap="none" spc="0" normalizeH="0" baseline="0" noProof="0" dirty="0" smtClean="0">
              <a:ln>
                <a:noFill/>
              </a:ln>
              <a:solidFill>
                <a:schemeClr val="tx1"/>
              </a:solidFill>
              <a:effectLst/>
              <a:uLnTx/>
              <a:uFillTx/>
              <a:latin typeface="+mn-lt"/>
              <a:ea typeface="+mn-ea"/>
              <a:cs typeface="+mn-cs"/>
            </a:endParaRPr>
          </a:p>
          <a:p>
            <a:pPr marL="685800" marR="0" lvl="1" indent="-228600" algn="l" defTabSz="914400" rtl="0" eaLnBrk="1" fontAlgn="auto" latinLnBrk="0" hangingPunct="1">
              <a:lnSpc>
                <a:spcPct val="90000"/>
              </a:lnSpc>
              <a:spcBef>
                <a:spcPts val="600"/>
              </a:spcBef>
              <a:spcAft>
                <a:spcPts val="0"/>
              </a:spcAft>
              <a:buClrTx/>
              <a:buSzTx/>
              <a:buFont typeface="Wingdings" panose="05000000000000000000" pitchFamily="2" charset="2"/>
              <a:buChar char="§"/>
              <a:tabLst/>
              <a:defRPr/>
            </a:pPr>
            <a:endParaRPr kumimoji="0" lang="en-US" sz="1600" b="0" i="0" u="none" strike="noStrike" kern="1200" cap="none" spc="0" normalizeH="0" baseline="0" noProof="0" dirty="0">
              <a:ln>
                <a:noFill/>
              </a:ln>
              <a:solidFill>
                <a:schemeClr val="tx1"/>
              </a:solidFill>
              <a:effectLst/>
              <a:uLnTx/>
              <a:uFillTx/>
              <a:latin typeface="+mn-lt"/>
              <a:ea typeface="+mn-ea"/>
              <a:cs typeface="+mn-cs"/>
            </a:endParaRPr>
          </a:p>
        </p:txBody>
      </p:sp>
      <p:pic>
        <p:nvPicPr>
          <p:cNvPr id="13" name="Picture 12" descr="average-coref.pdf"/>
          <p:cNvPicPr>
            <a:picLocks noChangeAspect="1"/>
          </p:cNvPicPr>
          <p:nvPr/>
        </p:nvPicPr>
        <mc:AlternateContent xmlns:ma="http://schemas.microsoft.com/office/mac/drawingml/2008/main">
          <mc:Choice Requires="ma">
            <p:blipFill>
              <a:blip r:embed="rId3"/>
              <a:stretch>
                <a:fillRect/>
              </a:stretch>
            </p:blipFill>
          </mc:Choice>
          <mc:Fallback xmlns:ma="http://schemas.microsoft.com/office/mac/drawingml/2008/main" xmlns="" xmlns:a="http://schemas.openxmlformats.org/drawingml/2006/main" xmlns:r="http://schemas.openxmlformats.org/officeDocument/2006/relationships" xmlns:mc="http://schemas.openxmlformats.org/markup-compatibility/2006" xmlns:mv="urn:schemas-microsoft-com:mac:vml" xmlns:p="http://schemas.openxmlformats.org/presentationml/2006/main">
            <p:blipFill>
              <a:blip r:embed="rId4"/>
              <a:stretch>
                <a:fillRect/>
              </a:stretch>
            </p:blipFill>
          </mc:Fallback>
        </mc:AlternateContent>
        <p:spPr>
          <a:xfrm>
            <a:off x="2200812" y="1700792"/>
            <a:ext cx="4742376" cy="1429520"/>
          </a:xfrm>
          <a:prstGeom prst="rect">
            <a:avLst/>
          </a:prstGeom>
        </p:spPr>
      </p:pic>
      <p:sp>
        <p:nvSpPr>
          <p:cNvPr id="16" name="TextBox 15"/>
          <p:cNvSpPr txBox="1"/>
          <p:nvPr/>
        </p:nvSpPr>
        <p:spPr>
          <a:xfrm>
            <a:off x="828675" y="3373473"/>
            <a:ext cx="7490074" cy="2123658"/>
          </a:xfrm>
          <a:prstGeom prst="rect">
            <a:avLst/>
          </a:prstGeom>
          <a:noFill/>
        </p:spPr>
        <p:txBody>
          <a:bodyPr wrap="square" rtlCol="0">
            <a:spAutoFit/>
          </a:bodyPr>
          <a:lstStyle/>
          <a:p>
            <a:r>
              <a:rPr lang="en-US" dirty="0" smtClean="0"/>
              <a:t>Comparing the average CWSA-F1 scores of a naïve windowing model, under different window sizes, to the performance of the </a:t>
            </a:r>
            <a:r>
              <a:rPr lang="en-US" i="1" dirty="0" err="1" smtClean="0"/>
              <a:t>coref</a:t>
            </a:r>
            <a:r>
              <a:rPr lang="en-US" dirty="0" smtClean="0"/>
              <a:t> model. </a:t>
            </a:r>
          </a:p>
          <a:p>
            <a:r>
              <a:rPr lang="en-US" dirty="0" smtClean="0"/>
              <a:t>The</a:t>
            </a:r>
            <a:r>
              <a:rPr lang="en-US" i="1" dirty="0" smtClean="0"/>
              <a:t> </a:t>
            </a:r>
            <a:r>
              <a:rPr lang="en-US" i="1" dirty="0" err="1" smtClean="0"/>
              <a:t>p</a:t>
            </a:r>
            <a:r>
              <a:rPr lang="en-US" dirty="0" smtClean="0"/>
              <a:t>-values, based on the average differences, were obtained using one-tailed nonparametric bootstrap </a:t>
            </a:r>
            <a:r>
              <a:rPr lang="en-US" dirty="0" err="1" smtClean="0"/>
              <a:t>resampling</a:t>
            </a:r>
            <a:r>
              <a:rPr lang="en-US" dirty="0" smtClean="0"/>
              <a:t> with 10,000 iterations.</a:t>
            </a:r>
          </a:p>
          <a:p>
            <a:endParaRPr lang="en-US" dirty="0" smtClean="0"/>
          </a:p>
          <a:p>
            <a:r>
              <a:rPr lang="en-US" sz="1400" i="1" dirty="0" smtClean="0"/>
              <a:t>win-</a:t>
            </a:r>
            <a:r>
              <a:rPr lang="en-US" sz="1400" i="1" dirty="0" err="1" smtClean="0"/>
              <a:t>n</a:t>
            </a:r>
            <a:r>
              <a:rPr lang="en-US" sz="1400" dirty="0" smtClean="0"/>
              <a:t> extends the single sentence boundary of </a:t>
            </a:r>
            <a:r>
              <a:rPr lang="en-US" sz="1400" i="1" dirty="0" smtClean="0"/>
              <a:t>sentence</a:t>
            </a:r>
            <a:r>
              <a:rPr lang="en-US" sz="1400" dirty="0" smtClean="0"/>
              <a:t> to also include the </a:t>
            </a:r>
            <a:r>
              <a:rPr lang="en-US" sz="1400" i="1" dirty="0" err="1" smtClean="0"/>
              <a:t>n</a:t>
            </a:r>
            <a:r>
              <a:rPr lang="en-US" sz="1400" dirty="0" smtClean="0"/>
              <a:t> </a:t>
            </a:r>
            <a:r>
              <a:rPr lang="en-US" sz="1400" dirty="0" err="1" smtClean="0"/>
              <a:t>preceeding</a:t>
            </a:r>
            <a:r>
              <a:rPr lang="en-US" sz="1400" dirty="0" smtClean="0"/>
              <a:t> and </a:t>
            </a:r>
            <a:r>
              <a:rPr lang="en-US" sz="1400" i="1" dirty="0" err="1" smtClean="0"/>
              <a:t>n</a:t>
            </a:r>
            <a:r>
              <a:rPr lang="en-US" sz="1400" dirty="0" smtClean="0"/>
              <a:t> following sentences, while also piecing all relevant sentences of a document together to generate 1 neighborhood per document.</a:t>
            </a:r>
          </a:p>
        </p:txBody>
      </p:sp>
      <p:grpSp>
        <p:nvGrpSpPr>
          <p:cNvPr id="18" name="Group 17"/>
          <p:cNvGrpSpPr/>
          <p:nvPr/>
        </p:nvGrpSpPr>
        <p:grpSpPr>
          <a:xfrm>
            <a:off x="6424669" y="82076"/>
            <a:ext cx="2344949" cy="274320"/>
            <a:chOff x="6424669" y="82076"/>
            <a:chExt cx="2344949" cy="274320"/>
          </a:xfrm>
        </p:grpSpPr>
        <p:pic>
          <p:nvPicPr>
            <p:cNvPr id="19" name="Picture 18" descr="problem.jpg"/>
            <p:cNvPicPr>
              <a:picLocks noChangeAspect="1"/>
            </p:cNvPicPr>
            <p:nvPr/>
          </p:nvPicPr>
          <p:blipFill>
            <a:blip r:embed="rId5">
              <a:duotone>
                <a:prstClr val="black"/>
                <a:schemeClr val="accent1">
                  <a:tint val="45000"/>
                  <a:satMod val="400000"/>
                </a:schemeClr>
              </a:duotone>
              <a:alphaModFix amt="50000"/>
            </a:blip>
            <a:stretch>
              <a:fillRect/>
            </a:stretch>
          </p:blipFill>
          <p:spPr>
            <a:xfrm>
              <a:off x="6424669" y="82076"/>
              <a:ext cx="297322" cy="274320"/>
            </a:xfrm>
            <a:prstGeom prst="rect">
              <a:avLst/>
            </a:prstGeom>
            <a:ln w="19050" cap="sq" cmpd="sng" algn="ctr">
              <a:solidFill>
                <a:srgbClr val="000000"/>
              </a:solidFill>
              <a:prstDash val="solid"/>
              <a:miter lim="800000"/>
              <a:headEnd type="none" w="med" len="med"/>
              <a:tailEnd type="none" w="med" len="med"/>
            </a:ln>
            <a:effectLst>
              <a:innerShdw blurRad="63500" dist="50800" dir="13500000">
                <a:srgbClr val="000000">
                  <a:alpha val="50000"/>
                </a:srgbClr>
              </a:innerShdw>
            </a:effectLst>
          </p:spPr>
        </p:pic>
        <p:pic>
          <p:nvPicPr>
            <p:cNvPr id="20" name="Picture 19" descr="methodology.jpg"/>
            <p:cNvPicPr>
              <a:picLocks noChangeAspect="1"/>
            </p:cNvPicPr>
            <p:nvPr/>
          </p:nvPicPr>
          <p:blipFill>
            <a:blip r:embed="rId6">
              <a:duotone>
                <a:prstClr val="black"/>
                <a:schemeClr val="tx2">
                  <a:tint val="45000"/>
                  <a:satMod val="400000"/>
                </a:schemeClr>
              </a:duotone>
              <a:alphaModFix amt="50000"/>
            </a:blip>
            <a:srcRect l="6134" t="3270" r="8435" b="17850"/>
            <a:stretch>
              <a:fillRect/>
            </a:stretch>
          </p:blipFill>
          <p:spPr>
            <a:xfrm>
              <a:off x="6936496" y="82076"/>
              <a:ext cx="297322" cy="274320"/>
            </a:xfrm>
            <a:prstGeom prst="rect">
              <a:avLst/>
            </a:prstGeom>
            <a:ln w="19050" cap="sq" cmpd="sng" algn="ctr">
              <a:solidFill>
                <a:srgbClr val="000000"/>
              </a:solidFill>
              <a:prstDash val="solid"/>
              <a:miter lim="800000"/>
              <a:headEnd type="none" w="med" len="med"/>
              <a:tailEnd type="none" w="med" len="med"/>
            </a:ln>
            <a:effectLst>
              <a:innerShdw blurRad="63500" dist="50800" dir="13500000">
                <a:srgbClr val="000000">
                  <a:alpha val="50000"/>
                </a:srgbClr>
              </a:innerShdw>
            </a:effectLst>
          </p:spPr>
        </p:pic>
        <p:pic>
          <p:nvPicPr>
            <p:cNvPr id="21" name="Picture 20" descr="evaluation.jpg"/>
            <p:cNvPicPr>
              <a:picLocks noChangeAspect="1"/>
            </p:cNvPicPr>
            <p:nvPr/>
          </p:nvPicPr>
          <p:blipFill>
            <a:blip r:embed="rId7">
              <a:duotone>
                <a:prstClr val="black"/>
                <a:schemeClr val="accent1">
                  <a:tint val="45000"/>
                  <a:satMod val="400000"/>
                </a:schemeClr>
              </a:duotone>
              <a:alphaModFix amt="50000"/>
            </a:blip>
            <a:srcRect l="8102" r="10580"/>
            <a:stretch>
              <a:fillRect/>
            </a:stretch>
          </p:blipFill>
          <p:spPr>
            <a:xfrm>
              <a:off x="7448323" y="82076"/>
              <a:ext cx="297428" cy="274320"/>
            </a:xfrm>
            <a:prstGeom prst="rect">
              <a:avLst/>
            </a:prstGeom>
            <a:ln w="19050" cap="sq" cmpd="sng" algn="ctr">
              <a:solidFill>
                <a:srgbClr val="000000"/>
              </a:solidFill>
              <a:prstDash val="solid"/>
              <a:miter lim="800000"/>
              <a:headEnd type="none" w="med" len="med"/>
              <a:tailEnd type="none" w="med" len="med"/>
            </a:ln>
            <a:effectLst>
              <a:innerShdw blurRad="63500" dist="50800" dir="13500000">
                <a:srgbClr val="000000">
                  <a:alpha val="50000"/>
                </a:srgbClr>
              </a:innerShdw>
            </a:effectLst>
          </p:spPr>
        </p:pic>
        <p:pic>
          <p:nvPicPr>
            <p:cNvPr id="22" name="Picture 21" descr="data.jpg"/>
            <p:cNvPicPr>
              <a:picLocks noChangeAspect="1"/>
            </p:cNvPicPr>
            <p:nvPr/>
          </p:nvPicPr>
          <p:blipFill>
            <a:blip r:embed="rId8">
              <a:alphaModFix amt="75000"/>
            </a:blip>
            <a:srcRect t="4292" b="11712"/>
            <a:stretch>
              <a:fillRect/>
            </a:stretch>
          </p:blipFill>
          <p:spPr>
            <a:xfrm>
              <a:off x="7960256" y="82076"/>
              <a:ext cx="297428" cy="274320"/>
            </a:xfrm>
            <a:prstGeom prst="rect">
              <a:avLst/>
            </a:prstGeom>
            <a:ln w="19050" cap="sq" cmpd="sng" algn="ctr">
              <a:solidFill>
                <a:srgbClr val="000000"/>
              </a:solidFill>
              <a:prstDash val="solid"/>
              <a:miter lim="800000"/>
              <a:headEnd type="none" w="med" len="med"/>
              <a:tailEnd type="none" w="med" len="med"/>
            </a:ln>
            <a:effectLst>
              <a:outerShdw blurRad="50800" dist="38100" dir="2700000" algn="tl" rotWithShape="0">
                <a:srgbClr val="000000">
                  <a:alpha val="43000"/>
                </a:srgbClr>
              </a:outerShdw>
            </a:effectLst>
          </p:spPr>
        </p:pic>
        <p:pic>
          <p:nvPicPr>
            <p:cNvPr id="23" name="Picture 22" descr="books.jpg">
              <a:hlinkClick r:id="" action="ppaction://noaction"/>
            </p:cNvPr>
            <p:cNvPicPr>
              <a:picLocks noChangeAspect="1"/>
            </p:cNvPicPr>
            <p:nvPr/>
          </p:nvPicPr>
          <p:blipFill>
            <a:blip r:embed="rId9">
              <a:duotone>
                <a:prstClr val="black"/>
                <a:schemeClr val="accent1">
                  <a:tint val="45000"/>
                  <a:satMod val="400000"/>
                </a:schemeClr>
              </a:duotone>
              <a:alphaModFix amt="50000"/>
            </a:blip>
            <a:srcRect t="5691" b="5691"/>
            <a:stretch>
              <a:fillRect/>
            </a:stretch>
          </p:blipFill>
          <p:spPr>
            <a:xfrm>
              <a:off x="8472190" y="82076"/>
              <a:ext cx="297428" cy="274320"/>
            </a:xfrm>
            <a:prstGeom prst="rect">
              <a:avLst/>
            </a:prstGeom>
            <a:ln w="19050" cap="sq" cmpd="sng" algn="ctr">
              <a:solidFill>
                <a:srgbClr val="000000"/>
              </a:solidFill>
              <a:prstDash val="solid"/>
              <a:miter lim="800000"/>
              <a:headEnd type="none" w="med" len="med"/>
              <a:tailEnd type="none" w="med" len="med"/>
            </a:ln>
            <a:effectLst>
              <a:innerShdw blurRad="63500" dist="50800" dir="13500000">
                <a:srgbClr val="000000">
                  <a:alpha val="50000"/>
                </a:srgbClr>
              </a:innerShdw>
            </a:effectLst>
          </p:spPr>
        </p:pic>
      </p:gr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The Approach</a:t>
            </a:r>
            <a:endParaRPr lang="en-US" dirty="0"/>
          </a:p>
        </p:txBody>
      </p:sp>
      <p:sp>
        <p:nvSpPr>
          <p:cNvPr id="3" name="Content Placeholder 2"/>
          <p:cNvSpPr>
            <a:spLocks noGrp="1"/>
          </p:cNvSpPr>
          <p:nvPr>
            <p:ph idx="1"/>
          </p:nvPr>
        </p:nvSpPr>
        <p:spPr>
          <a:xfrm>
            <a:off x="828675" y="2386739"/>
            <a:ext cx="4510291" cy="1397190"/>
          </a:xfrm>
        </p:spPr>
        <p:txBody>
          <a:bodyPr>
            <a:normAutofit lnSpcReduction="10000"/>
          </a:bodyPr>
          <a:lstStyle/>
          <a:p>
            <a:r>
              <a:rPr lang="en-US" dirty="0" smtClean="0"/>
              <a:t>Use explicit visual cues of videos to query large corpora, and from the resulting texts extract attributes that are latent in the videos, such as mental states.</a:t>
            </a:r>
            <a:endParaRPr lang="en-US" dirty="0"/>
          </a:p>
        </p:txBody>
      </p:sp>
      <p:sp>
        <p:nvSpPr>
          <p:cNvPr id="4" name="Date Placeholder 3"/>
          <p:cNvSpPr>
            <a:spLocks noGrp="1"/>
          </p:cNvSpPr>
          <p:nvPr>
            <p:ph type="dt" sz="half" idx="10"/>
          </p:nvPr>
        </p:nvSpPr>
        <p:spPr/>
        <p:txBody>
          <a:bodyPr/>
          <a:lstStyle/>
          <a:p>
            <a:r>
              <a:rPr lang="en-US" smtClean="0"/>
              <a:t>August 24, 2014</a:t>
            </a:r>
            <a:endParaRPr lang="en-US"/>
          </a:p>
        </p:txBody>
      </p:sp>
      <p:sp>
        <p:nvSpPr>
          <p:cNvPr id="5" name="Footer Placeholder 4"/>
          <p:cNvSpPr>
            <a:spLocks noGrp="1"/>
          </p:cNvSpPr>
          <p:nvPr>
            <p:ph type="ftr" sz="quarter" idx="11"/>
          </p:nvPr>
        </p:nvSpPr>
        <p:spPr/>
        <p:txBody>
          <a:bodyPr/>
          <a:lstStyle/>
          <a:p>
            <a:r>
              <a:rPr lang="en-US" smtClean="0"/>
              <a:t>*SEM 2014, Dublin</a:t>
            </a:r>
            <a:endParaRPr lang="en-US"/>
          </a:p>
        </p:txBody>
      </p:sp>
      <p:sp>
        <p:nvSpPr>
          <p:cNvPr id="6" name="Slide Number Placeholder 5"/>
          <p:cNvSpPr>
            <a:spLocks noGrp="1"/>
          </p:cNvSpPr>
          <p:nvPr>
            <p:ph type="sldNum" sz="quarter" idx="12"/>
          </p:nvPr>
        </p:nvSpPr>
        <p:spPr/>
        <p:txBody>
          <a:bodyPr/>
          <a:lstStyle/>
          <a:p>
            <a:fld id="{D251BFE7-20A4-0B42-889B-682D60CD3310}" type="slidenum">
              <a:rPr lang="en-US" smtClean="0"/>
              <a:pPr/>
              <a:t>4</a:t>
            </a:fld>
            <a:endParaRPr lang="en-US" dirty="0"/>
          </a:p>
        </p:txBody>
      </p:sp>
      <p:sp>
        <p:nvSpPr>
          <p:cNvPr id="7" name="Content Placeholder 2"/>
          <p:cNvSpPr txBox="1">
            <a:spLocks/>
          </p:cNvSpPr>
          <p:nvPr/>
        </p:nvSpPr>
        <p:spPr>
          <a:xfrm>
            <a:off x="832099" y="1600201"/>
            <a:ext cx="7486650" cy="533399"/>
          </a:xfrm>
          <a:prstGeom prst="rect">
            <a:avLst/>
          </a:prstGeom>
          <a:solidFill>
            <a:schemeClr val="bg1"/>
          </a:solidFill>
          <a:ln w="3175" cmpd="sng">
            <a:solidFill>
              <a:schemeClr val="tx1"/>
            </a:solidFill>
          </a:ln>
          <a:effectLst>
            <a:outerShdw blurRad="50800" dist="127000" dir="2700000" algn="tl" rotWithShape="0">
              <a:schemeClr val="tx1">
                <a:alpha val="43000"/>
              </a:schemeClr>
            </a:outerShdw>
          </a:effectLst>
        </p:spPr>
        <p:txBody>
          <a:bodyPr vert="horz" lIns="0" tIns="45720" rIns="0" bIns="45720" rtlCol="0" anchor="ctr">
            <a:normAutofit/>
          </a:bodyPr>
          <a:lstStyle/>
          <a:p>
            <a:pPr marL="228600" lvl="0" indent="-228600" defTabSz="914400">
              <a:lnSpc>
                <a:spcPct val="90000"/>
              </a:lnSpc>
              <a:spcBef>
                <a:spcPts val="1800"/>
              </a:spcBef>
              <a:defRPr/>
            </a:pPr>
            <a:r>
              <a:rPr kumimoji="0" lang="en-US" sz="2000" b="1" i="1" u="none" strike="noStrike" kern="1200" cap="none" spc="0" normalizeH="0" baseline="0" noProof="0" dirty="0" smtClean="0">
                <a:ln>
                  <a:noFill/>
                </a:ln>
                <a:effectLst>
                  <a:outerShdw blurRad="50800" dist="38100" dir="2700000" algn="br">
                    <a:srgbClr val="000000">
                      <a:alpha val="43000"/>
                    </a:srgbClr>
                  </a:outerShdw>
                </a:effectLst>
                <a:uLnTx/>
                <a:uFillTx/>
                <a:latin typeface="+mj-lt"/>
                <a:ea typeface="+mn-ea"/>
                <a:cs typeface="+mn-cs"/>
              </a:rPr>
              <a:t>	</a:t>
            </a:r>
            <a:r>
              <a:rPr kumimoji="0" lang="en-US" sz="2000" b="1" i="1" u="none" strike="noStrike" kern="1200" cap="none" spc="0" normalizeH="0" baseline="0" noProof="0" dirty="0" smtClean="0">
                <a:ln>
                  <a:noFill/>
                </a:ln>
                <a:effectLst>
                  <a:outerShdw blurRad="50800" dist="38100" dir="2700000" algn="br">
                    <a:srgbClr val="000000">
                      <a:alpha val="43000"/>
                    </a:srgbClr>
                  </a:outerShdw>
                </a:effectLst>
                <a:uLnTx/>
                <a:uFillTx/>
                <a:latin typeface="+mj-lt"/>
                <a:ea typeface="+mn-ea"/>
                <a:cs typeface=""/>
              </a:rPr>
              <a:t>Attributes that are latent</a:t>
            </a:r>
            <a:r>
              <a:rPr kumimoji="0" lang="en-US" sz="2000" b="1" i="1" u="none" strike="noStrike" kern="1200" cap="none" spc="0" normalizeH="0" noProof="0" dirty="0" smtClean="0">
                <a:ln>
                  <a:noFill/>
                </a:ln>
                <a:effectLst>
                  <a:outerShdw blurRad="50800" dist="38100" dir="2700000" algn="br">
                    <a:srgbClr val="000000">
                      <a:alpha val="43000"/>
                    </a:srgbClr>
                  </a:outerShdw>
                </a:effectLst>
                <a:uLnTx/>
                <a:uFillTx/>
                <a:latin typeface="+mj-lt"/>
                <a:ea typeface="+mn-ea"/>
                <a:cs typeface=""/>
              </a:rPr>
              <a:t> in videos are often explicit in text.</a:t>
            </a:r>
            <a:endParaRPr kumimoji="0" lang="en-US" sz="2000" b="0" i="0" u="none" strike="noStrike" kern="1200" cap="none" spc="0" normalizeH="0" baseline="0" noProof="0" dirty="0" smtClean="0">
              <a:ln>
                <a:noFill/>
              </a:ln>
              <a:effectLst>
                <a:outerShdw blurRad="50800" dist="38100" dir="2700000" algn="br">
                  <a:srgbClr val="000000">
                    <a:alpha val="43000"/>
                  </a:srgbClr>
                </a:outerShdw>
              </a:effectLst>
              <a:uLnTx/>
              <a:uFillTx/>
              <a:latin typeface="+mj-lt"/>
              <a:ea typeface="+mn-ea"/>
              <a:cs typeface=""/>
            </a:endParaRPr>
          </a:p>
        </p:txBody>
      </p:sp>
      <p:grpSp>
        <p:nvGrpSpPr>
          <p:cNvPr id="20" name="Group 19"/>
          <p:cNvGrpSpPr/>
          <p:nvPr/>
        </p:nvGrpSpPr>
        <p:grpSpPr>
          <a:xfrm>
            <a:off x="1062807" y="2310539"/>
            <a:ext cx="6961566" cy="3907526"/>
            <a:chOff x="677019" y="863231"/>
            <a:chExt cx="6961566" cy="3907526"/>
          </a:xfrm>
        </p:grpSpPr>
        <p:sp>
          <p:nvSpPr>
            <p:cNvPr id="21" name="Rectangle 20"/>
            <p:cNvSpPr/>
            <p:nvPr/>
          </p:nvSpPr>
          <p:spPr>
            <a:xfrm>
              <a:off x="5190058" y="863231"/>
              <a:ext cx="2448527" cy="2787765"/>
            </a:xfrm>
            <a:prstGeom prst="rect">
              <a:avLst/>
            </a:prstGeom>
            <a:solidFill>
              <a:srgbClr val="6D7D66">
                <a:alpha val="10000"/>
              </a:srgbClr>
            </a:solidFill>
            <a:ln w="38100" cap="rnd" cmpd="sng" algn="ctr">
              <a:solidFill>
                <a:schemeClr val="accent2">
                  <a:lumMod val="20000"/>
                  <a:lumOff val="80000"/>
                </a:schemeClr>
              </a:solidFill>
              <a:prstDash val="solid"/>
              <a:round/>
              <a:headEnd type="none" w="med" len="med"/>
              <a:tailEnd type="none" w="med" len="med"/>
            </a:ln>
            <a:effectLst>
              <a:outerShdw blurRad="50800" dist="38100" dir="2700000" algn="br">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vert="horz" lIns="731520" tIns="365760" rtlCol="0" anchor="t" anchorCtr="0"/>
            <a:lstStyle/>
            <a:p>
              <a:endParaRPr lang="en-US" sz="2400" b="1" dirty="0" smtClean="0">
                <a:solidFill>
                  <a:schemeClr val="tx1"/>
                </a:solidFill>
              </a:endParaRPr>
            </a:p>
          </p:txBody>
        </p:sp>
        <p:sp>
          <p:nvSpPr>
            <p:cNvPr id="22" name="Magnetic Disk 21"/>
            <p:cNvSpPr/>
            <p:nvPr/>
          </p:nvSpPr>
          <p:spPr>
            <a:xfrm>
              <a:off x="5900380" y="1093450"/>
              <a:ext cx="1079383" cy="822960"/>
            </a:xfrm>
            <a:prstGeom prst="flowChartMagneticDisk">
              <a:avLst/>
            </a:prstGeom>
            <a:ln/>
          </p:spPr>
          <p:style>
            <a:lnRef idx="2">
              <a:schemeClr val="accent2"/>
            </a:lnRef>
            <a:fillRef idx="1">
              <a:schemeClr val="lt1"/>
            </a:fillRef>
            <a:effectRef idx="0">
              <a:schemeClr val="accent2"/>
            </a:effectRef>
            <a:fontRef idx="minor">
              <a:schemeClr val="dk1"/>
            </a:fontRef>
          </p:style>
          <p:txBody>
            <a:bodyPr anchor="ctr"/>
            <a:lstStyle/>
            <a:p>
              <a:pPr algn="ctr"/>
              <a:r>
                <a:rPr lang="en-US" sz="1200" dirty="0" smtClean="0"/>
                <a:t>Text Corpora</a:t>
              </a:r>
              <a:endParaRPr lang="en-US" sz="1200" dirty="0"/>
            </a:p>
          </p:txBody>
        </p:sp>
        <p:sp>
          <p:nvSpPr>
            <p:cNvPr id="23" name="Process 22"/>
            <p:cNvSpPr/>
            <p:nvPr/>
          </p:nvSpPr>
          <p:spPr>
            <a:xfrm>
              <a:off x="5479106" y="2260421"/>
              <a:ext cx="1921931" cy="1139823"/>
            </a:xfrm>
            <a:prstGeom prst="flowChartProcess">
              <a:avLst/>
            </a:prstGeom>
            <a:ln/>
          </p:spPr>
          <p:style>
            <a:lnRef idx="3">
              <a:schemeClr val="lt1"/>
            </a:lnRef>
            <a:fillRef idx="1">
              <a:schemeClr val="accent2"/>
            </a:fillRef>
            <a:effectRef idx="1">
              <a:schemeClr val="accent2"/>
            </a:effectRef>
            <a:fontRef idx="minor">
              <a:schemeClr val="lt1"/>
            </a:fontRef>
          </p:style>
          <p:txBody>
            <a:bodyPr anchor="ctr"/>
            <a:lstStyle/>
            <a:p>
              <a:pPr algn="ctr"/>
              <a:r>
                <a:rPr lang="en-US" sz="1400" b="1" dirty="0" smtClean="0"/>
                <a:t>Information</a:t>
              </a:r>
            </a:p>
            <a:p>
              <a:pPr algn="ctr"/>
              <a:r>
                <a:rPr lang="en-US" sz="1400" b="1" dirty="0" smtClean="0"/>
                <a:t>Extraction</a:t>
              </a:r>
            </a:p>
            <a:p>
              <a:pPr algn="ctr"/>
              <a:r>
                <a:rPr lang="en-US" sz="1400" b="1" dirty="0" smtClean="0"/>
                <a:t> System</a:t>
              </a:r>
              <a:endParaRPr lang="en-US" sz="1400" b="1" dirty="0"/>
            </a:p>
          </p:txBody>
        </p:sp>
        <p:sp>
          <p:nvSpPr>
            <p:cNvPr id="24" name="Document 23"/>
            <p:cNvSpPr/>
            <p:nvPr/>
          </p:nvSpPr>
          <p:spPr>
            <a:xfrm>
              <a:off x="677019" y="2415677"/>
              <a:ext cx="1079382" cy="822960"/>
            </a:xfrm>
            <a:prstGeom prst="flowChartDocumen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200" dirty="0" smtClean="0"/>
                <a:t>Video</a:t>
              </a:r>
              <a:endParaRPr lang="en-US" sz="1200" dirty="0"/>
            </a:p>
          </p:txBody>
        </p:sp>
        <p:sp>
          <p:nvSpPr>
            <p:cNvPr id="25" name="Document 24"/>
            <p:cNvSpPr/>
            <p:nvPr/>
          </p:nvSpPr>
          <p:spPr>
            <a:xfrm>
              <a:off x="5900380" y="3947797"/>
              <a:ext cx="1079382" cy="822960"/>
            </a:xfrm>
            <a:prstGeom prst="flowChartDocumen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200" dirty="0" smtClean="0"/>
                <a:t>Mental State</a:t>
              </a:r>
              <a:r>
                <a:rPr lang="en-US" sz="1200" dirty="0"/>
                <a:t>s</a:t>
              </a:r>
              <a:endParaRPr lang="en-US" sz="1200" dirty="0" smtClean="0"/>
            </a:p>
          </p:txBody>
        </p:sp>
        <p:sp>
          <p:nvSpPr>
            <p:cNvPr id="26" name="Down Arrow 25"/>
            <p:cNvSpPr/>
            <p:nvPr/>
          </p:nvSpPr>
          <p:spPr>
            <a:xfrm rot="10800000" flipV="1">
              <a:off x="6360694" y="1995244"/>
              <a:ext cx="158754" cy="265176"/>
            </a:xfrm>
            <a:prstGeom prst="downArrow">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cxnSp>
          <p:nvCxnSpPr>
            <p:cNvPr id="27" name="Straight Arrow Connector 26"/>
            <p:cNvCxnSpPr>
              <a:stCxn id="24" idx="3"/>
              <a:endCxn id="28" idx="1"/>
            </p:cNvCxnSpPr>
            <p:nvPr/>
          </p:nvCxnSpPr>
          <p:spPr>
            <a:xfrm>
              <a:off x="1756401" y="2827157"/>
              <a:ext cx="495219" cy="317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8" name="Process 27"/>
            <p:cNvSpPr/>
            <p:nvPr/>
          </p:nvSpPr>
          <p:spPr>
            <a:xfrm>
              <a:off x="2251620" y="2418853"/>
              <a:ext cx="1079382" cy="822960"/>
            </a:xfrm>
            <a:prstGeom prst="flowChartProcess">
              <a:avLst/>
            </a:prstGeom>
            <a:ln/>
          </p:spPr>
          <p:style>
            <a:lnRef idx="1">
              <a:schemeClr val="accent2"/>
            </a:lnRef>
            <a:fillRef idx="2">
              <a:schemeClr val="accent2"/>
            </a:fillRef>
            <a:effectRef idx="1">
              <a:schemeClr val="accent2"/>
            </a:effectRef>
            <a:fontRef idx="minor">
              <a:schemeClr val="dk1"/>
            </a:fontRef>
          </p:style>
          <p:txBody>
            <a:bodyPr anchor="ctr"/>
            <a:lstStyle/>
            <a:p>
              <a:pPr algn="ctr"/>
              <a:r>
                <a:rPr lang="en-US" sz="1200" dirty="0" smtClean="0"/>
                <a:t>Detectors</a:t>
              </a:r>
            </a:p>
          </p:txBody>
        </p:sp>
        <p:sp>
          <p:nvSpPr>
            <p:cNvPr id="29" name="Multidocument 28"/>
            <p:cNvSpPr/>
            <p:nvPr/>
          </p:nvSpPr>
          <p:spPr>
            <a:xfrm>
              <a:off x="3873796" y="2418853"/>
              <a:ext cx="1079382" cy="819784"/>
            </a:xfrm>
            <a:prstGeom prst="flowChartMultidocument">
              <a:avLst/>
            </a:prstGeom>
            <a:ln/>
          </p:spPr>
          <p:style>
            <a:lnRef idx="2">
              <a:schemeClr val="accent2"/>
            </a:lnRef>
            <a:fillRef idx="1">
              <a:schemeClr val="lt1"/>
            </a:fillRef>
            <a:effectRef idx="0">
              <a:schemeClr val="accent2"/>
            </a:effectRef>
            <a:fontRef idx="minor">
              <a:schemeClr val="dk1"/>
            </a:fontRef>
          </p:style>
          <p:txBody>
            <a:bodyPr anchor="ctr"/>
            <a:lstStyle/>
            <a:p>
              <a:r>
                <a:rPr lang="en-US" sz="1200" dirty="0" smtClean="0"/>
                <a:t>Detections</a:t>
              </a:r>
              <a:endParaRPr lang="en-US" sz="1200" dirty="0"/>
            </a:p>
          </p:txBody>
        </p:sp>
        <p:cxnSp>
          <p:nvCxnSpPr>
            <p:cNvPr id="30" name="Straight Arrow Connector 29"/>
            <p:cNvCxnSpPr>
              <a:stCxn id="29" idx="3"/>
              <a:endCxn id="23" idx="1"/>
            </p:cNvCxnSpPr>
            <p:nvPr/>
          </p:nvCxnSpPr>
          <p:spPr>
            <a:xfrm>
              <a:off x="4953178" y="2828745"/>
              <a:ext cx="525928"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a:stCxn id="28" idx="3"/>
              <a:endCxn id="29" idx="1"/>
            </p:cNvCxnSpPr>
            <p:nvPr/>
          </p:nvCxnSpPr>
          <p:spPr>
            <a:xfrm flipV="1">
              <a:off x="3331002" y="2828745"/>
              <a:ext cx="542794"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a:stCxn id="23" idx="2"/>
              <a:endCxn id="25" idx="0"/>
            </p:cNvCxnSpPr>
            <p:nvPr/>
          </p:nvCxnSpPr>
          <p:spPr>
            <a:xfrm rot="5400000">
              <a:off x="6166296" y="3674020"/>
              <a:ext cx="547553" cy="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grpSp>
        <p:nvGrpSpPr>
          <p:cNvPr id="33" name="Group 13"/>
          <p:cNvGrpSpPr/>
          <p:nvPr/>
        </p:nvGrpSpPr>
        <p:grpSpPr>
          <a:xfrm>
            <a:off x="6424669" y="82076"/>
            <a:ext cx="2344949" cy="274320"/>
            <a:chOff x="6424669" y="82076"/>
            <a:chExt cx="2344949" cy="274320"/>
          </a:xfrm>
        </p:grpSpPr>
        <p:pic>
          <p:nvPicPr>
            <p:cNvPr id="34" name="Picture 33" descr="problem.jpg"/>
            <p:cNvPicPr>
              <a:picLocks noChangeAspect="1"/>
            </p:cNvPicPr>
            <p:nvPr/>
          </p:nvPicPr>
          <p:blipFill>
            <a:blip r:embed="rId3">
              <a:alphaModFix amt="75000"/>
            </a:blip>
            <a:stretch>
              <a:fillRect/>
            </a:stretch>
          </p:blipFill>
          <p:spPr>
            <a:xfrm>
              <a:off x="6424669" y="82076"/>
              <a:ext cx="297322" cy="274320"/>
            </a:xfrm>
            <a:prstGeom prst="rect">
              <a:avLst/>
            </a:prstGeom>
            <a:ln w="19050" cap="sq" cmpd="sng" algn="ctr">
              <a:solidFill>
                <a:srgbClr val="000000"/>
              </a:solidFill>
              <a:prstDash val="solid"/>
              <a:miter lim="800000"/>
              <a:headEnd type="none" w="med" len="med"/>
              <a:tailEnd type="none" w="med" len="med"/>
            </a:ln>
            <a:effectLst>
              <a:outerShdw blurRad="50800" dist="38100" dir="2700000" algn="tl" rotWithShape="0">
                <a:srgbClr val="000000">
                  <a:alpha val="43000"/>
                </a:srgbClr>
              </a:outerShdw>
            </a:effectLst>
          </p:spPr>
        </p:pic>
        <p:pic>
          <p:nvPicPr>
            <p:cNvPr id="35" name="Picture 34" descr="methodology.jpg"/>
            <p:cNvPicPr>
              <a:picLocks noChangeAspect="1"/>
            </p:cNvPicPr>
            <p:nvPr/>
          </p:nvPicPr>
          <p:blipFill>
            <a:blip r:embed="rId4">
              <a:duotone>
                <a:prstClr val="black"/>
                <a:schemeClr val="accent1">
                  <a:tint val="45000"/>
                  <a:satMod val="400000"/>
                </a:schemeClr>
              </a:duotone>
              <a:alphaModFix amt="50000"/>
            </a:blip>
            <a:srcRect l="6134" t="3270" r="8435" b="17850"/>
            <a:stretch>
              <a:fillRect/>
            </a:stretch>
          </p:blipFill>
          <p:spPr>
            <a:xfrm>
              <a:off x="6936496" y="82076"/>
              <a:ext cx="297322" cy="274320"/>
            </a:xfrm>
            <a:prstGeom prst="rect">
              <a:avLst/>
            </a:prstGeom>
            <a:ln w="19050" cap="sq" cmpd="sng" algn="ctr">
              <a:solidFill>
                <a:srgbClr val="000000"/>
              </a:solidFill>
              <a:prstDash val="solid"/>
              <a:miter lim="800000"/>
              <a:headEnd type="none" w="med" len="med"/>
              <a:tailEnd type="none" w="med" len="med"/>
            </a:ln>
            <a:effectLst>
              <a:innerShdw blurRad="63500" dist="50800" dir="13500000">
                <a:srgbClr val="000000">
                  <a:alpha val="50000"/>
                </a:srgbClr>
              </a:innerShdw>
            </a:effectLst>
          </p:spPr>
        </p:pic>
        <p:pic>
          <p:nvPicPr>
            <p:cNvPr id="36" name="Picture 35" descr="evaluation.jpg"/>
            <p:cNvPicPr>
              <a:picLocks noChangeAspect="1"/>
            </p:cNvPicPr>
            <p:nvPr/>
          </p:nvPicPr>
          <p:blipFill>
            <a:blip r:embed="rId5">
              <a:duotone>
                <a:prstClr val="black"/>
                <a:schemeClr val="accent1">
                  <a:tint val="45000"/>
                  <a:satMod val="400000"/>
                </a:schemeClr>
              </a:duotone>
              <a:alphaModFix amt="50000"/>
            </a:blip>
            <a:srcRect l="8102" r="10580"/>
            <a:stretch>
              <a:fillRect/>
            </a:stretch>
          </p:blipFill>
          <p:spPr>
            <a:xfrm>
              <a:off x="7448323" y="82076"/>
              <a:ext cx="297428" cy="274320"/>
            </a:xfrm>
            <a:prstGeom prst="rect">
              <a:avLst/>
            </a:prstGeom>
            <a:ln w="19050" cap="sq" cmpd="sng" algn="ctr">
              <a:solidFill>
                <a:srgbClr val="000000"/>
              </a:solidFill>
              <a:prstDash val="solid"/>
              <a:miter lim="800000"/>
              <a:headEnd type="none" w="med" len="med"/>
              <a:tailEnd type="none" w="med" len="med"/>
            </a:ln>
            <a:effectLst>
              <a:innerShdw blurRad="63500" dist="50800" dir="13500000">
                <a:srgbClr val="000000">
                  <a:alpha val="50000"/>
                </a:srgbClr>
              </a:innerShdw>
            </a:effectLst>
          </p:spPr>
        </p:pic>
        <p:pic>
          <p:nvPicPr>
            <p:cNvPr id="37" name="Picture 36" descr="data.jpg"/>
            <p:cNvPicPr>
              <a:picLocks noChangeAspect="1"/>
            </p:cNvPicPr>
            <p:nvPr/>
          </p:nvPicPr>
          <p:blipFill>
            <a:blip r:embed="rId6">
              <a:duotone>
                <a:prstClr val="black"/>
                <a:schemeClr val="accent1">
                  <a:tint val="45000"/>
                  <a:satMod val="400000"/>
                </a:schemeClr>
              </a:duotone>
              <a:alphaModFix amt="50000"/>
            </a:blip>
            <a:srcRect t="4292" b="11712"/>
            <a:stretch>
              <a:fillRect/>
            </a:stretch>
          </p:blipFill>
          <p:spPr>
            <a:xfrm>
              <a:off x="7960256" y="82076"/>
              <a:ext cx="297428" cy="274320"/>
            </a:xfrm>
            <a:prstGeom prst="rect">
              <a:avLst/>
            </a:prstGeom>
            <a:ln w="19050" cap="sq" cmpd="sng" algn="ctr">
              <a:solidFill>
                <a:srgbClr val="000000"/>
              </a:solidFill>
              <a:prstDash val="solid"/>
              <a:miter lim="800000"/>
              <a:headEnd type="none" w="med" len="med"/>
              <a:tailEnd type="none" w="med" len="med"/>
            </a:ln>
            <a:effectLst>
              <a:innerShdw blurRad="63500" dist="50800" dir="13500000">
                <a:srgbClr val="000000">
                  <a:alpha val="50000"/>
                </a:srgbClr>
              </a:innerShdw>
            </a:effectLst>
          </p:spPr>
        </p:pic>
        <p:pic>
          <p:nvPicPr>
            <p:cNvPr id="38" name="Picture 37" descr="books.jpg"/>
            <p:cNvPicPr>
              <a:picLocks noChangeAspect="1"/>
            </p:cNvPicPr>
            <p:nvPr/>
          </p:nvPicPr>
          <p:blipFill>
            <a:blip r:embed="rId7">
              <a:duotone>
                <a:prstClr val="black"/>
                <a:schemeClr val="accent1">
                  <a:tint val="45000"/>
                  <a:satMod val="400000"/>
                </a:schemeClr>
              </a:duotone>
              <a:alphaModFix amt="50000"/>
            </a:blip>
            <a:srcRect t="5691" b="5691"/>
            <a:stretch>
              <a:fillRect/>
            </a:stretch>
          </p:blipFill>
          <p:spPr>
            <a:xfrm>
              <a:off x="8472190" y="82076"/>
              <a:ext cx="297428" cy="274320"/>
            </a:xfrm>
            <a:prstGeom prst="rect">
              <a:avLst/>
            </a:prstGeom>
            <a:ln w="19050" cap="sq" cmpd="sng" algn="ctr">
              <a:solidFill>
                <a:srgbClr val="000000"/>
              </a:solidFill>
              <a:prstDash val="solid"/>
              <a:miter lim="800000"/>
              <a:headEnd type="none" w="med" len="med"/>
              <a:tailEnd type="none" w="med" len="med"/>
            </a:ln>
            <a:effectLst>
              <a:innerShdw blurRad="63500" dist="50800" dir="13500000">
                <a:srgbClr val="000000">
                  <a:alpha val="50000"/>
                </a:srgbClr>
              </a:innerShdw>
            </a:effectLst>
          </p:spPr>
        </p:pic>
      </p:gr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wipe(left)">
                                      <p:cBhvr>
                                        <p:cTn id="12" dur="500"/>
                                        <p:tgtEl>
                                          <p:spTgt spid="3">
                                            <p:txEl>
                                              <p:pRg st="0" end="0"/>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7" grpId="0" animBg="1"/>
    </p:bld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Effectiveness of </a:t>
            </a:r>
            <a:r>
              <a:rPr lang="en-US" dirty="0" err="1" smtClean="0"/>
              <a:t>Coreference</a:t>
            </a:r>
            <a:r>
              <a:rPr lang="en-US" dirty="0" smtClean="0"/>
              <a:t> Resolution</a:t>
            </a:r>
            <a:endParaRPr lang="en-US" dirty="0"/>
          </a:p>
        </p:txBody>
      </p:sp>
      <p:sp>
        <p:nvSpPr>
          <p:cNvPr id="4" name="Date Placeholder 3"/>
          <p:cNvSpPr>
            <a:spLocks noGrp="1"/>
          </p:cNvSpPr>
          <p:nvPr>
            <p:ph type="dt" sz="half" idx="10"/>
          </p:nvPr>
        </p:nvSpPr>
        <p:spPr/>
        <p:txBody>
          <a:bodyPr/>
          <a:lstStyle/>
          <a:p>
            <a:r>
              <a:rPr lang="en-US" smtClean="0"/>
              <a:t>August 24, 2014</a:t>
            </a:r>
            <a:endParaRPr lang="en-US"/>
          </a:p>
        </p:txBody>
      </p:sp>
      <p:sp>
        <p:nvSpPr>
          <p:cNvPr id="5" name="Footer Placeholder 4"/>
          <p:cNvSpPr>
            <a:spLocks noGrp="1"/>
          </p:cNvSpPr>
          <p:nvPr>
            <p:ph type="ftr" sz="quarter" idx="11"/>
          </p:nvPr>
        </p:nvSpPr>
        <p:spPr/>
        <p:txBody>
          <a:bodyPr/>
          <a:lstStyle/>
          <a:p>
            <a:r>
              <a:rPr lang="en-US" smtClean="0"/>
              <a:t>*SEM 2014, Dublin</a:t>
            </a:r>
            <a:endParaRPr lang="en-US"/>
          </a:p>
        </p:txBody>
      </p:sp>
      <p:sp>
        <p:nvSpPr>
          <p:cNvPr id="6" name="Slide Number Placeholder 5"/>
          <p:cNvSpPr>
            <a:spLocks noGrp="1"/>
          </p:cNvSpPr>
          <p:nvPr>
            <p:ph type="sldNum" sz="quarter" idx="12"/>
          </p:nvPr>
        </p:nvSpPr>
        <p:spPr/>
        <p:txBody>
          <a:bodyPr/>
          <a:lstStyle/>
          <a:p>
            <a:fld id="{D251BFE7-20A4-0B42-889B-682D60CD3310}" type="slidenum">
              <a:rPr lang="en-US" smtClean="0"/>
              <a:pPr/>
              <a:t>40</a:t>
            </a:fld>
            <a:endParaRPr lang="en-US" dirty="0"/>
          </a:p>
        </p:txBody>
      </p:sp>
      <p:sp>
        <p:nvSpPr>
          <p:cNvPr id="9" name="Content Placeholder 13"/>
          <p:cNvSpPr txBox="1">
            <a:spLocks/>
          </p:cNvSpPr>
          <p:nvPr/>
        </p:nvSpPr>
        <p:spPr>
          <a:xfrm>
            <a:off x="4629150" y="3373473"/>
            <a:ext cx="3686175" cy="2798727"/>
          </a:xfrm>
          <a:prstGeom prst="rect">
            <a:avLst/>
          </a:prstGeom>
        </p:spPr>
        <p:txBody>
          <a:bodyPr vert="horz" lIns="0" tIns="45720" rIns="0" bIns="45720" rtlCol="0">
            <a:normAutofit/>
          </a:bodyPr>
          <a:lstStyle/>
          <a:p>
            <a:pPr marL="228600" marR="0" lvl="0" indent="-228600" algn="l" defTabSz="914400" rtl="0" eaLnBrk="1" fontAlgn="auto" latinLnBrk="0" hangingPunct="1">
              <a:lnSpc>
                <a:spcPct val="90000"/>
              </a:lnSpc>
              <a:spcBef>
                <a:spcPts val="1800"/>
              </a:spcBef>
              <a:spcAft>
                <a:spcPts val="0"/>
              </a:spcAft>
              <a:buClrTx/>
              <a:buSzTx/>
              <a:buFont typeface="Wingdings" panose="05000000000000000000" pitchFamily="2" charset="2"/>
              <a:buChar char="§"/>
              <a:tabLst/>
              <a:defRPr/>
            </a:pPr>
            <a:endParaRPr kumimoji="0" lang="en-US" sz="1600" b="0" i="0" u="none" strike="noStrike" kern="1200" cap="none" spc="0" normalizeH="0" baseline="0" noProof="0" dirty="0" smtClean="0">
              <a:ln>
                <a:noFill/>
              </a:ln>
              <a:solidFill>
                <a:schemeClr val="tx1"/>
              </a:solidFill>
              <a:effectLst/>
              <a:uLnTx/>
              <a:uFillTx/>
              <a:latin typeface="+mn-lt"/>
              <a:ea typeface="+mn-ea"/>
              <a:cs typeface="+mn-cs"/>
            </a:endParaRPr>
          </a:p>
          <a:p>
            <a:pPr marL="685800" marR="0" lvl="1" indent="-228600" algn="l" defTabSz="914400" rtl="0" eaLnBrk="1" fontAlgn="auto" latinLnBrk="0" hangingPunct="1">
              <a:lnSpc>
                <a:spcPct val="90000"/>
              </a:lnSpc>
              <a:spcBef>
                <a:spcPts val="600"/>
              </a:spcBef>
              <a:spcAft>
                <a:spcPts val="0"/>
              </a:spcAft>
              <a:buClrTx/>
              <a:buSzTx/>
              <a:buFont typeface="Wingdings" panose="05000000000000000000" pitchFamily="2" charset="2"/>
              <a:buChar char="§"/>
              <a:tabLst/>
              <a:defRPr/>
            </a:pPr>
            <a:endParaRPr kumimoji="0" lang="en-US" sz="1600" b="0" i="0" u="none" strike="noStrike" kern="1200" cap="none" spc="0" normalizeH="0" baseline="0" noProof="0" dirty="0">
              <a:ln>
                <a:noFill/>
              </a:ln>
              <a:solidFill>
                <a:schemeClr val="tx1"/>
              </a:solidFill>
              <a:effectLst/>
              <a:uLnTx/>
              <a:uFillTx/>
              <a:latin typeface="+mn-lt"/>
              <a:ea typeface="+mn-ea"/>
              <a:cs typeface="+mn-cs"/>
            </a:endParaRPr>
          </a:p>
        </p:txBody>
      </p:sp>
      <p:pic>
        <p:nvPicPr>
          <p:cNvPr id="13" name="Picture 12" descr="average-coref.pdf"/>
          <p:cNvPicPr>
            <a:picLocks noChangeAspect="1"/>
          </p:cNvPicPr>
          <p:nvPr/>
        </p:nvPicPr>
        <mc:AlternateContent xmlns:ma="http://schemas.microsoft.com/office/mac/drawingml/2008/main">
          <mc:Choice Requires="ma">
            <p:blipFill>
              <a:blip r:embed="rId3"/>
              <a:stretch>
                <a:fillRect/>
              </a:stretch>
            </p:blipFill>
          </mc:Choice>
          <mc:Fallback xmlns:ma="http://schemas.microsoft.com/office/mac/drawingml/2008/main" xmlns="" xmlns:a="http://schemas.openxmlformats.org/drawingml/2006/main" xmlns:r="http://schemas.openxmlformats.org/officeDocument/2006/relationships" xmlns:mc="http://schemas.openxmlformats.org/markup-compatibility/2006" xmlns:mv="urn:schemas-microsoft-com:mac:vml" xmlns:p="http://schemas.openxmlformats.org/presentationml/2006/main">
            <p:blipFill>
              <a:blip r:embed="rId4"/>
              <a:stretch>
                <a:fillRect/>
              </a:stretch>
            </p:blipFill>
          </mc:Fallback>
        </mc:AlternateContent>
        <p:spPr>
          <a:xfrm>
            <a:off x="2200812" y="1700792"/>
            <a:ext cx="4742376" cy="1429520"/>
          </a:xfrm>
          <a:prstGeom prst="rect">
            <a:avLst/>
          </a:prstGeom>
        </p:spPr>
      </p:pic>
      <p:sp>
        <p:nvSpPr>
          <p:cNvPr id="15" name="Content Placeholder 10"/>
          <p:cNvSpPr>
            <a:spLocks noGrp="1"/>
          </p:cNvSpPr>
          <p:nvPr>
            <p:ph sz="half" idx="1"/>
          </p:nvPr>
        </p:nvSpPr>
        <p:spPr>
          <a:xfrm>
            <a:off x="828675" y="3373473"/>
            <a:ext cx="3686175" cy="2798727"/>
          </a:xfrm>
        </p:spPr>
        <p:txBody>
          <a:bodyPr>
            <a:normAutofit fontScale="85000" lnSpcReduction="20000"/>
          </a:bodyPr>
          <a:lstStyle/>
          <a:p>
            <a:r>
              <a:rPr lang="en-US" i="1" dirty="0" err="1" smtClean="0"/>
              <a:t>coref</a:t>
            </a:r>
            <a:r>
              <a:rPr lang="en-US" dirty="0" smtClean="0"/>
              <a:t> outperformed all tested windowing configurations.</a:t>
            </a:r>
          </a:p>
          <a:p>
            <a:r>
              <a:rPr lang="en-US" dirty="0" smtClean="0"/>
              <a:t>Improvement over </a:t>
            </a:r>
            <a:r>
              <a:rPr lang="en-US" i="1" dirty="0" smtClean="0"/>
              <a:t>win-1</a:t>
            </a:r>
            <a:r>
              <a:rPr lang="en-US" dirty="0" smtClean="0"/>
              <a:t> is not significant.</a:t>
            </a:r>
          </a:p>
          <a:p>
            <a:pPr lvl="1"/>
            <a:r>
              <a:rPr lang="en-US" i="1" dirty="0" err="1" smtClean="0"/>
              <a:t>coref</a:t>
            </a:r>
            <a:r>
              <a:rPr lang="en-US" i="1" dirty="0" smtClean="0"/>
              <a:t> </a:t>
            </a:r>
            <a:r>
              <a:rPr lang="en-US" dirty="0" smtClean="0"/>
              <a:t>and </a:t>
            </a:r>
            <a:r>
              <a:rPr lang="en-US" i="1" dirty="0" smtClean="0"/>
              <a:t>win-1 </a:t>
            </a:r>
            <a:r>
              <a:rPr lang="en-US" dirty="0" smtClean="0"/>
              <a:t>generate very similar neighborhoods (extracted roughly the same number of sentences relevant to </a:t>
            </a:r>
            <a:r>
              <a:rPr lang="en-US" i="1" dirty="0" smtClean="0"/>
              <a:t>chase</a:t>
            </a:r>
            <a:r>
              <a:rPr lang="en-US" dirty="0" smtClean="0"/>
              <a:t>).</a:t>
            </a:r>
          </a:p>
          <a:p>
            <a:r>
              <a:rPr lang="en-US" b="1" i="1" dirty="0" err="1" smtClean="0"/>
              <a:t>coref</a:t>
            </a:r>
            <a:r>
              <a:rPr lang="en-US" b="1" i="1" dirty="0" smtClean="0"/>
              <a:t> </a:t>
            </a:r>
            <a:r>
              <a:rPr lang="en-US" b="1" dirty="0" smtClean="0"/>
              <a:t>does not do worse + provides references to participants for downstream process.</a:t>
            </a:r>
            <a:endParaRPr lang="en-US" b="1" dirty="0"/>
          </a:p>
        </p:txBody>
      </p:sp>
      <p:pic>
        <p:nvPicPr>
          <p:cNvPr id="10" name="Picture 9" descr="coref-sentences.pdf"/>
          <p:cNvPicPr>
            <a:picLocks noChangeAspect="1"/>
          </p:cNvPicPr>
          <p:nvPr/>
        </p:nvPicPr>
        <mc:AlternateContent xmlns:ma="http://schemas.microsoft.com/office/mac/drawingml/2008/main">
          <mc:Choice Requires="ma">
            <p:blipFill>
              <a:blip r:embed="rId5"/>
              <a:stretch>
                <a:fillRect/>
              </a:stretch>
            </p:blipFill>
          </mc:Choice>
          <mc:Fallback xmlns:ma="http://schemas.microsoft.com/office/mac/drawingml/2008/main" xmlns="" xmlns:a="http://schemas.openxmlformats.org/drawingml/2006/main" xmlns:r="http://schemas.openxmlformats.org/officeDocument/2006/relationships" xmlns:mc="http://schemas.openxmlformats.org/markup-compatibility/2006" xmlns:mv="urn:schemas-microsoft-com:mac:vml" xmlns:p="http://schemas.openxmlformats.org/presentationml/2006/main">
            <p:blipFill>
              <a:blip r:embed="rId6"/>
              <a:stretch>
                <a:fillRect/>
              </a:stretch>
            </p:blipFill>
          </mc:Fallback>
        </mc:AlternateContent>
        <p:spPr>
          <a:xfrm>
            <a:off x="5280971" y="4058076"/>
            <a:ext cx="2382533" cy="1429520"/>
          </a:xfrm>
          <a:prstGeom prst="rect">
            <a:avLst/>
          </a:prstGeom>
        </p:spPr>
      </p:pic>
      <p:grpSp>
        <p:nvGrpSpPr>
          <p:cNvPr id="19" name="Group 18"/>
          <p:cNvGrpSpPr/>
          <p:nvPr/>
        </p:nvGrpSpPr>
        <p:grpSpPr>
          <a:xfrm>
            <a:off x="6424669" y="82076"/>
            <a:ext cx="2344949" cy="274320"/>
            <a:chOff x="6424669" y="82076"/>
            <a:chExt cx="2344949" cy="274320"/>
          </a:xfrm>
        </p:grpSpPr>
        <p:pic>
          <p:nvPicPr>
            <p:cNvPr id="20" name="Picture 19" descr="problem.jpg"/>
            <p:cNvPicPr>
              <a:picLocks noChangeAspect="1"/>
            </p:cNvPicPr>
            <p:nvPr/>
          </p:nvPicPr>
          <p:blipFill>
            <a:blip r:embed="rId7">
              <a:duotone>
                <a:prstClr val="black"/>
                <a:schemeClr val="accent1">
                  <a:tint val="45000"/>
                  <a:satMod val="400000"/>
                </a:schemeClr>
              </a:duotone>
              <a:alphaModFix amt="50000"/>
            </a:blip>
            <a:stretch>
              <a:fillRect/>
            </a:stretch>
          </p:blipFill>
          <p:spPr>
            <a:xfrm>
              <a:off x="6424669" y="82076"/>
              <a:ext cx="297322" cy="274320"/>
            </a:xfrm>
            <a:prstGeom prst="rect">
              <a:avLst/>
            </a:prstGeom>
            <a:ln w="19050" cap="sq" cmpd="sng" algn="ctr">
              <a:solidFill>
                <a:srgbClr val="000000"/>
              </a:solidFill>
              <a:prstDash val="solid"/>
              <a:miter lim="800000"/>
              <a:headEnd type="none" w="med" len="med"/>
              <a:tailEnd type="none" w="med" len="med"/>
            </a:ln>
            <a:effectLst>
              <a:innerShdw blurRad="63500" dist="50800" dir="13500000">
                <a:srgbClr val="000000">
                  <a:alpha val="50000"/>
                </a:srgbClr>
              </a:innerShdw>
            </a:effectLst>
          </p:spPr>
        </p:pic>
        <p:pic>
          <p:nvPicPr>
            <p:cNvPr id="21" name="Picture 20" descr="methodology.jpg"/>
            <p:cNvPicPr>
              <a:picLocks noChangeAspect="1"/>
            </p:cNvPicPr>
            <p:nvPr/>
          </p:nvPicPr>
          <p:blipFill>
            <a:blip r:embed="rId8">
              <a:duotone>
                <a:prstClr val="black"/>
                <a:schemeClr val="tx2">
                  <a:tint val="45000"/>
                  <a:satMod val="400000"/>
                </a:schemeClr>
              </a:duotone>
              <a:alphaModFix amt="50000"/>
            </a:blip>
            <a:srcRect l="6134" t="3270" r="8435" b="17850"/>
            <a:stretch>
              <a:fillRect/>
            </a:stretch>
          </p:blipFill>
          <p:spPr>
            <a:xfrm>
              <a:off x="6936496" y="82076"/>
              <a:ext cx="297322" cy="274320"/>
            </a:xfrm>
            <a:prstGeom prst="rect">
              <a:avLst/>
            </a:prstGeom>
            <a:ln w="19050" cap="sq" cmpd="sng" algn="ctr">
              <a:solidFill>
                <a:srgbClr val="000000"/>
              </a:solidFill>
              <a:prstDash val="solid"/>
              <a:miter lim="800000"/>
              <a:headEnd type="none" w="med" len="med"/>
              <a:tailEnd type="none" w="med" len="med"/>
            </a:ln>
            <a:effectLst>
              <a:innerShdw blurRad="63500" dist="50800" dir="13500000">
                <a:srgbClr val="000000">
                  <a:alpha val="50000"/>
                </a:srgbClr>
              </a:innerShdw>
            </a:effectLst>
          </p:spPr>
        </p:pic>
        <p:pic>
          <p:nvPicPr>
            <p:cNvPr id="22" name="Picture 21" descr="evaluation.jpg"/>
            <p:cNvPicPr>
              <a:picLocks noChangeAspect="1"/>
            </p:cNvPicPr>
            <p:nvPr/>
          </p:nvPicPr>
          <p:blipFill>
            <a:blip r:embed="rId9">
              <a:duotone>
                <a:prstClr val="black"/>
                <a:schemeClr val="accent1">
                  <a:tint val="45000"/>
                  <a:satMod val="400000"/>
                </a:schemeClr>
              </a:duotone>
              <a:alphaModFix amt="50000"/>
            </a:blip>
            <a:srcRect l="8102" r="10580"/>
            <a:stretch>
              <a:fillRect/>
            </a:stretch>
          </p:blipFill>
          <p:spPr>
            <a:xfrm>
              <a:off x="7448323" y="82076"/>
              <a:ext cx="297428" cy="274320"/>
            </a:xfrm>
            <a:prstGeom prst="rect">
              <a:avLst/>
            </a:prstGeom>
            <a:ln w="19050" cap="sq" cmpd="sng" algn="ctr">
              <a:solidFill>
                <a:srgbClr val="000000"/>
              </a:solidFill>
              <a:prstDash val="solid"/>
              <a:miter lim="800000"/>
              <a:headEnd type="none" w="med" len="med"/>
              <a:tailEnd type="none" w="med" len="med"/>
            </a:ln>
            <a:effectLst>
              <a:innerShdw blurRad="63500" dist="50800" dir="13500000">
                <a:srgbClr val="000000">
                  <a:alpha val="50000"/>
                </a:srgbClr>
              </a:innerShdw>
            </a:effectLst>
          </p:spPr>
        </p:pic>
        <p:pic>
          <p:nvPicPr>
            <p:cNvPr id="23" name="Picture 22" descr="data.jpg"/>
            <p:cNvPicPr>
              <a:picLocks noChangeAspect="1"/>
            </p:cNvPicPr>
            <p:nvPr/>
          </p:nvPicPr>
          <p:blipFill>
            <a:blip r:embed="rId10">
              <a:alphaModFix amt="75000"/>
            </a:blip>
            <a:srcRect t="4292" b="11712"/>
            <a:stretch>
              <a:fillRect/>
            </a:stretch>
          </p:blipFill>
          <p:spPr>
            <a:xfrm>
              <a:off x="7960256" y="82076"/>
              <a:ext cx="297428" cy="274320"/>
            </a:xfrm>
            <a:prstGeom prst="rect">
              <a:avLst/>
            </a:prstGeom>
            <a:ln w="19050" cap="sq" cmpd="sng" algn="ctr">
              <a:solidFill>
                <a:srgbClr val="000000"/>
              </a:solidFill>
              <a:prstDash val="solid"/>
              <a:miter lim="800000"/>
              <a:headEnd type="none" w="med" len="med"/>
              <a:tailEnd type="none" w="med" len="med"/>
            </a:ln>
            <a:effectLst>
              <a:outerShdw blurRad="50800" dist="38100" dir="2700000" algn="tl" rotWithShape="0">
                <a:srgbClr val="000000">
                  <a:alpha val="43000"/>
                </a:srgbClr>
              </a:outerShdw>
            </a:effectLst>
          </p:spPr>
        </p:pic>
        <p:pic>
          <p:nvPicPr>
            <p:cNvPr id="24" name="Picture 23" descr="books.jpg">
              <a:hlinkClick r:id="" action="ppaction://noaction"/>
            </p:cNvPr>
            <p:cNvPicPr>
              <a:picLocks noChangeAspect="1"/>
            </p:cNvPicPr>
            <p:nvPr/>
          </p:nvPicPr>
          <p:blipFill>
            <a:blip r:embed="rId11">
              <a:duotone>
                <a:prstClr val="black"/>
                <a:schemeClr val="accent1">
                  <a:tint val="45000"/>
                  <a:satMod val="400000"/>
                </a:schemeClr>
              </a:duotone>
              <a:alphaModFix amt="50000"/>
            </a:blip>
            <a:srcRect t="5691" b="5691"/>
            <a:stretch>
              <a:fillRect/>
            </a:stretch>
          </p:blipFill>
          <p:spPr>
            <a:xfrm>
              <a:off x="8472190" y="82076"/>
              <a:ext cx="297428" cy="274320"/>
            </a:xfrm>
            <a:prstGeom prst="rect">
              <a:avLst/>
            </a:prstGeom>
            <a:ln w="19050" cap="sq" cmpd="sng" algn="ctr">
              <a:solidFill>
                <a:srgbClr val="000000"/>
              </a:solidFill>
              <a:prstDash val="solid"/>
              <a:miter lim="800000"/>
              <a:headEnd type="none" w="med" len="med"/>
              <a:tailEnd type="none" w="med" len="med"/>
            </a:ln>
            <a:effectLst>
              <a:innerShdw blurRad="63500" dist="50800" dir="13500000">
                <a:srgbClr val="000000">
                  <a:alpha val="50000"/>
                </a:srgbClr>
              </a:innerShdw>
            </a:effectLst>
          </p:spPr>
        </p:pic>
      </p:gr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animEffect transition="in" filter="wipe(left)">
                                      <p:cBhvr>
                                        <p:cTn id="7" dur="500"/>
                                        <p:tgtEl>
                                          <p:spTgt spid="1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5">
                                            <p:txEl>
                                              <p:pRg st="1" end="1"/>
                                            </p:txEl>
                                          </p:spTgt>
                                        </p:tgtEl>
                                        <p:attrNameLst>
                                          <p:attrName>style.visibility</p:attrName>
                                        </p:attrNameLst>
                                      </p:cBhvr>
                                      <p:to>
                                        <p:strVal val="visible"/>
                                      </p:to>
                                    </p:set>
                                    <p:animEffect transition="in" filter="wipe(left)">
                                      <p:cBhvr>
                                        <p:cTn id="12" dur="500"/>
                                        <p:tgtEl>
                                          <p:spTgt spid="15">
                                            <p:txEl>
                                              <p:pRg st="1" end="1"/>
                                            </p:txEl>
                                          </p:spTgt>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15">
                                            <p:txEl>
                                              <p:pRg st="2" end="2"/>
                                            </p:txEl>
                                          </p:spTgt>
                                        </p:tgtEl>
                                        <p:attrNameLst>
                                          <p:attrName>style.visibility</p:attrName>
                                        </p:attrNameLst>
                                      </p:cBhvr>
                                      <p:to>
                                        <p:strVal val="visible"/>
                                      </p:to>
                                    </p:set>
                                    <p:animEffect transition="in" filter="wipe(left)">
                                      <p:cBhvr>
                                        <p:cTn id="15" dur="500"/>
                                        <p:tgtEl>
                                          <p:spTgt spid="15">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15">
                                            <p:txEl>
                                              <p:pRg st="3" end="3"/>
                                            </p:txEl>
                                          </p:spTgt>
                                        </p:tgtEl>
                                        <p:attrNameLst>
                                          <p:attrName>style.visibility</p:attrName>
                                        </p:attrNameLst>
                                      </p:cBhvr>
                                      <p:to>
                                        <p:strVal val="visible"/>
                                      </p:to>
                                    </p:set>
                                    <p:animEffect transition="in" filter="wipe(left)">
                                      <p:cBhvr>
                                        <p:cTn id="23" dur="500"/>
                                        <p:tgtEl>
                                          <p:spTgt spid="1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uild="p"/>
    </p:bldLst>
  </p:timing>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Ensemble Models</a:t>
            </a:r>
            <a:endParaRPr lang="en-US" dirty="0"/>
          </a:p>
        </p:txBody>
      </p:sp>
      <p:sp>
        <p:nvSpPr>
          <p:cNvPr id="11" name="Content Placeholder 10"/>
          <p:cNvSpPr>
            <a:spLocks noGrp="1"/>
          </p:cNvSpPr>
          <p:nvPr>
            <p:ph sz="half" idx="1"/>
          </p:nvPr>
        </p:nvSpPr>
        <p:spPr>
          <a:xfrm>
            <a:off x="828675" y="3727123"/>
            <a:ext cx="3686175" cy="2445077"/>
          </a:xfrm>
        </p:spPr>
        <p:txBody>
          <a:bodyPr>
            <a:normAutofit lnSpcReduction="10000"/>
          </a:bodyPr>
          <a:lstStyle/>
          <a:p>
            <a:r>
              <a:rPr lang="en-US" dirty="0" smtClean="0"/>
              <a:t>Combine a deleted interpolation model (text space) with vector model (latent space) creates an ensemble model.</a:t>
            </a:r>
          </a:p>
          <a:p>
            <a:r>
              <a:rPr lang="en-US" dirty="0" smtClean="0"/>
              <a:t>Every ensemble model outperformed its respective individual components.</a:t>
            </a:r>
            <a:endParaRPr lang="en-US" dirty="0"/>
          </a:p>
        </p:txBody>
      </p:sp>
      <p:sp>
        <p:nvSpPr>
          <p:cNvPr id="12" name="Content Placeholder 11"/>
          <p:cNvSpPr>
            <a:spLocks noGrp="1"/>
          </p:cNvSpPr>
          <p:nvPr>
            <p:ph sz="half" idx="2"/>
          </p:nvPr>
        </p:nvSpPr>
        <p:spPr>
          <a:xfrm>
            <a:off x="4629150" y="3727123"/>
            <a:ext cx="3686175" cy="2445077"/>
          </a:xfrm>
        </p:spPr>
        <p:txBody>
          <a:bodyPr>
            <a:normAutofit lnSpcReduction="10000"/>
          </a:bodyPr>
          <a:lstStyle/>
          <a:p>
            <a:r>
              <a:rPr lang="en-US" b="1" dirty="0" smtClean="0"/>
              <a:t>Information gained from operating on text and operating in the latent vector space are highly complementary.</a:t>
            </a:r>
          </a:p>
          <a:p>
            <a:pPr lvl="1"/>
            <a:r>
              <a:rPr lang="en-US" dirty="0" smtClean="0"/>
              <a:t>Improvement to each will improve the resulting ensemble model.</a:t>
            </a:r>
            <a:endParaRPr lang="en-US" dirty="0"/>
          </a:p>
        </p:txBody>
      </p:sp>
      <p:sp>
        <p:nvSpPr>
          <p:cNvPr id="4" name="Date Placeholder 3"/>
          <p:cNvSpPr>
            <a:spLocks noGrp="1"/>
          </p:cNvSpPr>
          <p:nvPr>
            <p:ph type="dt" sz="half" idx="10"/>
          </p:nvPr>
        </p:nvSpPr>
        <p:spPr/>
        <p:txBody>
          <a:bodyPr/>
          <a:lstStyle/>
          <a:p>
            <a:r>
              <a:rPr lang="en-US" smtClean="0"/>
              <a:t>August 24, 2014</a:t>
            </a:r>
            <a:endParaRPr lang="en-US"/>
          </a:p>
        </p:txBody>
      </p:sp>
      <p:sp>
        <p:nvSpPr>
          <p:cNvPr id="5" name="Footer Placeholder 4"/>
          <p:cNvSpPr>
            <a:spLocks noGrp="1"/>
          </p:cNvSpPr>
          <p:nvPr>
            <p:ph type="ftr" sz="quarter" idx="11"/>
          </p:nvPr>
        </p:nvSpPr>
        <p:spPr/>
        <p:txBody>
          <a:bodyPr/>
          <a:lstStyle/>
          <a:p>
            <a:r>
              <a:rPr lang="en-US" smtClean="0"/>
              <a:t>*SEM 2014, Dublin</a:t>
            </a:r>
            <a:endParaRPr lang="en-US"/>
          </a:p>
        </p:txBody>
      </p:sp>
      <p:sp>
        <p:nvSpPr>
          <p:cNvPr id="6" name="Slide Number Placeholder 5"/>
          <p:cNvSpPr>
            <a:spLocks noGrp="1"/>
          </p:cNvSpPr>
          <p:nvPr>
            <p:ph type="sldNum" sz="quarter" idx="12"/>
          </p:nvPr>
        </p:nvSpPr>
        <p:spPr/>
        <p:txBody>
          <a:bodyPr/>
          <a:lstStyle/>
          <a:p>
            <a:fld id="{D251BFE7-20A4-0B42-889B-682D60CD3310}" type="slidenum">
              <a:rPr lang="en-US" smtClean="0"/>
              <a:pPr/>
              <a:t>41</a:t>
            </a:fld>
            <a:endParaRPr lang="en-US" dirty="0"/>
          </a:p>
        </p:txBody>
      </p:sp>
      <p:pic>
        <p:nvPicPr>
          <p:cNvPr id="7" name="Picture 6" descr="average-ensemble.pdf"/>
          <p:cNvPicPr>
            <a:picLocks noChangeAspect="1"/>
          </p:cNvPicPr>
          <p:nvPr/>
        </p:nvPicPr>
        <mc:AlternateContent xmlns:ma="http://schemas.microsoft.com/office/mac/drawingml/2008/main">
          <mc:Choice Requires="ma">
            <p:blipFill>
              <a:blip r:embed="rId3"/>
              <a:stretch>
                <a:fillRect/>
              </a:stretch>
            </p:blipFill>
          </mc:Choice>
          <mc:Fallback xmlns:ma="http://schemas.microsoft.com/office/mac/drawingml/2008/main" xmlns="" xmlns:a="http://schemas.openxmlformats.org/drawingml/2006/main" xmlns:r="http://schemas.openxmlformats.org/officeDocument/2006/relationships" xmlns:mc="http://schemas.openxmlformats.org/markup-compatibility/2006" xmlns:mv="urn:schemas-microsoft-com:mac:vml" xmlns:p="http://schemas.openxmlformats.org/presentationml/2006/main">
            <p:blipFill>
              <a:blip r:embed="rId4"/>
              <a:stretch>
                <a:fillRect/>
              </a:stretch>
            </p:blipFill>
          </mc:Fallback>
        </mc:AlternateContent>
        <p:spPr>
          <a:xfrm>
            <a:off x="2310878" y="1561138"/>
            <a:ext cx="4522244" cy="1933173"/>
          </a:xfrm>
          <a:prstGeom prst="rect">
            <a:avLst/>
          </a:prstGeom>
        </p:spPr>
      </p:pic>
      <p:sp>
        <p:nvSpPr>
          <p:cNvPr id="9" name="Content Placeholder 13"/>
          <p:cNvSpPr txBox="1">
            <a:spLocks/>
          </p:cNvSpPr>
          <p:nvPr/>
        </p:nvSpPr>
        <p:spPr>
          <a:xfrm>
            <a:off x="4629150" y="3727123"/>
            <a:ext cx="3686175" cy="2445077"/>
          </a:xfrm>
          <a:prstGeom prst="rect">
            <a:avLst/>
          </a:prstGeom>
        </p:spPr>
        <p:txBody>
          <a:bodyPr vert="horz" lIns="0" tIns="45720" rIns="0" bIns="45720" rtlCol="0">
            <a:normAutofit/>
          </a:bodyPr>
          <a:lstStyle/>
          <a:p>
            <a:pPr marL="228600" marR="0" lvl="0" indent="-228600" algn="l" defTabSz="914400" rtl="0" eaLnBrk="1" fontAlgn="auto" latinLnBrk="0" hangingPunct="1">
              <a:lnSpc>
                <a:spcPct val="90000"/>
              </a:lnSpc>
              <a:spcBef>
                <a:spcPts val="1800"/>
              </a:spcBef>
              <a:spcAft>
                <a:spcPts val="0"/>
              </a:spcAft>
              <a:buClrTx/>
              <a:buSzTx/>
              <a:buFont typeface="Wingdings" panose="05000000000000000000" pitchFamily="2" charset="2"/>
              <a:buChar char="§"/>
              <a:tabLst/>
              <a:defRPr/>
            </a:pPr>
            <a:endParaRPr kumimoji="0" lang="en-US" sz="1600" b="0" i="0" u="none" strike="noStrike" kern="1200" cap="none" spc="0" normalizeH="0" baseline="0" noProof="0" dirty="0" smtClean="0">
              <a:ln>
                <a:noFill/>
              </a:ln>
              <a:solidFill>
                <a:schemeClr val="tx1"/>
              </a:solidFill>
              <a:effectLst/>
              <a:uLnTx/>
              <a:uFillTx/>
              <a:latin typeface="+mn-lt"/>
              <a:ea typeface="+mn-ea"/>
              <a:cs typeface="+mn-cs"/>
            </a:endParaRPr>
          </a:p>
          <a:p>
            <a:pPr marL="685800" marR="0" lvl="1" indent="-228600" algn="l" defTabSz="914400" rtl="0" eaLnBrk="1" fontAlgn="auto" latinLnBrk="0" hangingPunct="1">
              <a:lnSpc>
                <a:spcPct val="90000"/>
              </a:lnSpc>
              <a:spcBef>
                <a:spcPts val="600"/>
              </a:spcBef>
              <a:spcAft>
                <a:spcPts val="0"/>
              </a:spcAft>
              <a:buClrTx/>
              <a:buSzTx/>
              <a:buFont typeface="Wingdings" panose="05000000000000000000" pitchFamily="2" charset="2"/>
              <a:buChar char="§"/>
              <a:tabLst/>
              <a:defRPr/>
            </a:pPr>
            <a:endParaRPr kumimoji="0" lang="en-US" sz="1600" b="0" i="0" u="none" strike="noStrike" kern="1200" cap="none" spc="0" normalizeH="0" baseline="0" noProof="0" dirty="0">
              <a:ln>
                <a:noFill/>
              </a:ln>
              <a:solidFill>
                <a:schemeClr val="tx1"/>
              </a:solidFill>
              <a:effectLst/>
              <a:uLnTx/>
              <a:uFillTx/>
              <a:latin typeface="+mn-lt"/>
              <a:ea typeface="+mn-ea"/>
              <a:cs typeface="+mn-cs"/>
            </a:endParaRPr>
          </a:p>
        </p:txBody>
      </p:sp>
      <p:grpSp>
        <p:nvGrpSpPr>
          <p:cNvPr id="18" name="Group 17"/>
          <p:cNvGrpSpPr/>
          <p:nvPr/>
        </p:nvGrpSpPr>
        <p:grpSpPr>
          <a:xfrm>
            <a:off x="6424669" y="82076"/>
            <a:ext cx="2344949" cy="274320"/>
            <a:chOff x="6424669" y="82076"/>
            <a:chExt cx="2344949" cy="274320"/>
          </a:xfrm>
        </p:grpSpPr>
        <p:pic>
          <p:nvPicPr>
            <p:cNvPr id="19" name="Picture 18" descr="problem.jpg"/>
            <p:cNvPicPr>
              <a:picLocks noChangeAspect="1"/>
            </p:cNvPicPr>
            <p:nvPr/>
          </p:nvPicPr>
          <p:blipFill>
            <a:blip r:embed="rId5">
              <a:duotone>
                <a:prstClr val="black"/>
                <a:schemeClr val="accent1">
                  <a:tint val="45000"/>
                  <a:satMod val="400000"/>
                </a:schemeClr>
              </a:duotone>
              <a:alphaModFix amt="50000"/>
            </a:blip>
            <a:stretch>
              <a:fillRect/>
            </a:stretch>
          </p:blipFill>
          <p:spPr>
            <a:xfrm>
              <a:off x="6424669" y="82076"/>
              <a:ext cx="297322" cy="274320"/>
            </a:xfrm>
            <a:prstGeom prst="rect">
              <a:avLst/>
            </a:prstGeom>
            <a:ln w="19050" cap="sq" cmpd="sng" algn="ctr">
              <a:solidFill>
                <a:srgbClr val="000000"/>
              </a:solidFill>
              <a:prstDash val="solid"/>
              <a:miter lim="800000"/>
              <a:headEnd type="none" w="med" len="med"/>
              <a:tailEnd type="none" w="med" len="med"/>
            </a:ln>
            <a:effectLst>
              <a:innerShdw blurRad="63500" dist="50800" dir="13500000">
                <a:srgbClr val="000000">
                  <a:alpha val="50000"/>
                </a:srgbClr>
              </a:innerShdw>
            </a:effectLst>
          </p:spPr>
        </p:pic>
        <p:pic>
          <p:nvPicPr>
            <p:cNvPr id="20" name="Picture 19" descr="methodology.jpg"/>
            <p:cNvPicPr>
              <a:picLocks noChangeAspect="1"/>
            </p:cNvPicPr>
            <p:nvPr/>
          </p:nvPicPr>
          <p:blipFill>
            <a:blip r:embed="rId6">
              <a:duotone>
                <a:prstClr val="black"/>
                <a:schemeClr val="tx2">
                  <a:tint val="45000"/>
                  <a:satMod val="400000"/>
                </a:schemeClr>
              </a:duotone>
              <a:alphaModFix amt="50000"/>
            </a:blip>
            <a:srcRect l="6134" t="3270" r="8435" b="17850"/>
            <a:stretch>
              <a:fillRect/>
            </a:stretch>
          </p:blipFill>
          <p:spPr>
            <a:xfrm>
              <a:off x="6936496" y="82076"/>
              <a:ext cx="297322" cy="274320"/>
            </a:xfrm>
            <a:prstGeom prst="rect">
              <a:avLst/>
            </a:prstGeom>
            <a:ln w="19050" cap="sq" cmpd="sng" algn="ctr">
              <a:solidFill>
                <a:srgbClr val="000000"/>
              </a:solidFill>
              <a:prstDash val="solid"/>
              <a:miter lim="800000"/>
              <a:headEnd type="none" w="med" len="med"/>
              <a:tailEnd type="none" w="med" len="med"/>
            </a:ln>
            <a:effectLst>
              <a:innerShdw blurRad="63500" dist="50800" dir="13500000">
                <a:srgbClr val="000000">
                  <a:alpha val="50000"/>
                </a:srgbClr>
              </a:innerShdw>
            </a:effectLst>
          </p:spPr>
        </p:pic>
        <p:pic>
          <p:nvPicPr>
            <p:cNvPr id="21" name="Picture 20" descr="evaluation.jpg"/>
            <p:cNvPicPr>
              <a:picLocks noChangeAspect="1"/>
            </p:cNvPicPr>
            <p:nvPr/>
          </p:nvPicPr>
          <p:blipFill>
            <a:blip r:embed="rId7">
              <a:duotone>
                <a:prstClr val="black"/>
                <a:schemeClr val="accent1">
                  <a:tint val="45000"/>
                  <a:satMod val="400000"/>
                </a:schemeClr>
              </a:duotone>
              <a:alphaModFix amt="50000"/>
            </a:blip>
            <a:srcRect l="8102" r="10580"/>
            <a:stretch>
              <a:fillRect/>
            </a:stretch>
          </p:blipFill>
          <p:spPr>
            <a:xfrm>
              <a:off x="7448323" y="82076"/>
              <a:ext cx="297428" cy="274320"/>
            </a:xfrm>
            <a:prstGeom prst="rect">
              <a:avLst/>
            </a:prstGeom>
            <a:ln w="19050" cap="sq" cmpd="sng" algn="ctr">
              <a:solidFill>
                <a:srgbClr val="000000"/>
              </a:solidFill>
              <a:prstDash val="solid"/>
              <a:miter lim="800000"/>
              <a:headEnd type="none" w="med" len="med"/>
              <a:tailEnd type="none" w="med" len="med"/>
            </a:ln>
            <a:effectLst>
              <a:innerShdw blurRad="63500" dist="50800" dir="13500000">
                <a:srgbClr val="000000">
                  <a:alpha val="50000"/>
                </a:srgbClr>
              </a:innerShdw>
            </a:effectLst>
          </p:spPr>
        </p:pic>
        <p:pic>
          <p:nvPicPr>
            <p:cNvPr id="22" name="Picture 21" descr="data.jpg"/>
            <p:cNvPicPr>
              <a:picLocks noChangeAspect="1"/>
            </p:cNvPicPr>
            <p:nvPr/>
          </p:nvPicPr>
          <p:blipFill>
            <a:blip r:embed="rId8">
              <a:alphaModFix amt="75000"/>
            </a:blip>
            <a:srcRect t="4292" b="11712"/>
            <a:stretch>
              <a:fillRect/>
            </a:stretch>
          </p:blipFill>
          <p:spPr>
            <a:xfrm>
              <a:off x="7960256" y="82076"/>
              <a:ext cx="297428" cy="274320"/>
            </a:xfrm>
            <a:prstGeom prst="rect">
              <a:avLst/>
            </a:prstGeom>
            <a:ln w="19050" cap="sq" cmpd="sng" algn="ctr">
              <a:solidFill>
                <a:srgbClr val="000000"/>
              </a:solidFill>
              <a:prstDash val="solid"/>
              <a:miter lim="800000"/>
              <a:headEnd type="none" w="med" len="med"/>
              <a:tailEnd type="none" w="med" len="med"/>
            </a:ln>
            <a:effectLst>
              <a:outerShdw blurRad="50800" dist="38100" dir="2700000" algn="tl" rotWithShape="0">
                <a:srgbClr val="000000">
                  <a:alpha val="43000"/>
                </a:srgbClr>
              </a:outerShdw>
            </a:effectLst>
          </p:spPr>
        </p:pic>
        <p:pic>
          <p:nvPicPr>
            <p:cNvPr id="23" name="Picture 22" descr="books.jpg">
              <a:hlinkClick r:id="" action="ppaction://noaction"/>
            </p:cNvPr>
            <p:cNvPicPr>
              <a:picLocks noChangeAspect="1"/>
            </p:cNvPicPr>
            <p:nvPr/>
          </p:nvPicPr>
          <p:blipFill>
            <a:blip r:embed="rId9">
              <a:duotone>
                <a:prstClr val="black"/>
                <a:schemeClr val="accent1">
                  <a:tint val="45000"/>
                  <a:satMod val="400000"/>
                </a:schemeClr>
              </a:duotone>
              <a:alphaModFix amt="50000"/>
            </a:blip>
            <a:srcRect t="5691" b="5691"/>
            <a:stretch>
              <a:fillRect/>
            </a:stretch>
          </p:blipFill>
          <p:spPr>
            <a:xfrm>
              <a:off x="8472190" y="82076"/>
              <a:ext cx="297428" cy="274320"/>
            </a:xfrm>
            <a:prstGeom prst="rect">
              <a:avLst/>
            </a:prstGeom>
            <a:ln w="19050" cap="sq" cmpd="sng" algn="ctr">
              <a:solidFill>
                <a:srgbClr val="000000"/>
              </a:solidFill>
              <a:prstDash val="solid"/>
              <a:miter lim="800000"/>
              <a:headEnd type="none" w="med" len="med"/>
              <a:tailEnd type="none" w="med" len="med"/>
            </a:ln>
            <a:effectLst>
              <a:innerShdw blurRad="63500" dist="50800" dir="13500000">
                <a:srgbClr val="000000">
                  <a:alpha val="50000"/>
                </a:srgbClr>
              </a:innerShdw>
            </a:effectLst>
          </p:spPr>
        </p:pic>
      </p:gr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1">
                                            <p:txEl>
                                              <p:pRg st="0" end="0"/>
                                            </p:txEl>
                                          </p:spTgt>
                                        </p:tgtEl>
                                        <p:attrNameLst>
                                          <p:attrName>style.visibility</p:attrName>
                                        </p:attrNameLst>
                                      </p:cBhvr>
                                      <p:to>
                                        <p:strVal val="visible"/>
                                      </p:to>
                                    </p:set>
                                    <p:animEffect transition="in" filter="wipe(left)">
                                      <p:cBhvr>
                                        <p:cTn id="10" dur="500"/>
                                        <p:tgtEl>
                                          <p:spTgt spid="11">
                                            <p:txEl>
                                              <p:pRg st="0" end="0"/>
                                            </p:txEl>
                                          </p:spTgt>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11">
                                            <p:txEl>
                                              <p:pRg st="1" end="1"/>
                                            </p:txEl>
                                          </p:spTgt>
                                        </p:tgtEl>
                                        <p:attrNameLst>
                                          <p:attrName>style.visibility</p:attrName>
                                        </p:attrNameLst>
                                      </p:cBhvr>
                                      <p:to>
                                        <p:strVal val="visible"/>
                                      </p:to>
                                    </p:set>
                                    <p:animEffect transition="in" filter="wipe(left)">
                                      <p:cBhvr>
                                        <p:cTn id="13" dur="500"/>
                                        <p:tgtEl>
                                          <p:spTgt spid="11">
                                            <p:txEl>
                                              <p:pRg st="1" end="1"/>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12">
                                            <p:txEl>
                                              <p:pRg st="0" end="0"/>
                                            </p:txEl>
                                          </p:spTgt>
                                        </p:tgtEl>
                                        <p:attrNameLst>
                                          <p:attrName>style.visibility</p:attrName>
                                        </p:attrNameLst>
                                      </p:cBhvr>
                                      <p:to>
                                        <p:strVal val="visible"/>
                                      </p:to>
                                    </p:set>
                                    <p:animEffect transition="in" filter="wipe(left)">
                                      <p:cBhvr>
                                        <p:cTn id="18" dur="500"/>
                                        <p:tgtEl>
                                          <p:spTgt spid="12">
                                            <p:txEl>
                                              <p:pRg st="0" end="0"/>
                                            </p:txEl>
                                          </p:spTgt>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12">
                                            <p:txEl>
                                              <p:pRg st="1" end="1"/>
                                            </p:txEl>
                                          </p:spTgt>
                                        </p:tgtEl>
                                        <p:attrNameLst>
                                          <p:attrName>style.visibility</p:attrName>
                                        </p:attrNameLst>
                                      </p:cBhvr>
                                      <p:to>
                                        <p:strVal val="visible"/>
                                      </p:to>
                                    </p:set>
                                    <p:animEffect transition="in" filter="wipe(left)">
                                      <p:cBhvr>
                                        <p:cTn id="21" dur="500"/>
                                        <p:tgtEl>
                                          <p:spTgt spid="1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P spid="12" grpId="0" build="p"/>
    </p:bld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Run-through Example – Video</a:t>
            </a:r>
            <a:endParaRPr lang="en-US" dirty="0"/>
          </a:p>
        </p:txBody>
      </p:sp>
      <p:sp>
        <p:nvSpPr>
          <p:cNvPr id="4" name="Date Placeholder 3"/>
          <p:cNvSpPr>
            <a:spLocks noGrp="1"/>
          </p:cNvSpPr>
          <p:nvPr>
            <p:ph type="dt" sz="half" idx="10"/>
          </p:nvPr>
        </p:nvSpPr>
        <p:spPr/>
        <p:txBody>
          <a:bodyPr/>
          <a:lstStyle/>
          <a:p>
            <a:r>
              <a:rPr lang="en-US" smtClean="0"/>
              <a:t>August 24, 2014</a:t>
            </a:r>
            <a:endParaRPr lang="en-US"/>
          </a:p>
        </p:txBody>
      </p:sp>
      <p:sp>
        <p:nvSpPr>
          <p:cNvPr id="5" name="Footer Placeholder 4"/>
          <p:cNvSpPr>
            <a:spLocks noGrp="1"/>
          </p:cNvSpPr>
          <p:nvPr>
            <p:ph type="ftr" sz="quarter" idx="11"/>
          </p:nvPr>
        </p:nvSpPr>
        <p:spPr/>
        <p:txBody>
          <a:bodyPr/>
          <a:lstStyle/>
          <a:p>
            <a:r>
              <a:rPr lang="en-US" smtClean="0"/>
              <a:t>*SEM 2014, Dublin</a:t>
            </a:r>
            <a:endParaRPr lang="en-US"/>
          </a:p>
        </p:txBody>
      </p:sp>
      <p:sp>
        <p:nvSpPr>
          <p:cNvPr id="6" name="Slide Number Placeholder 5"/>
          <p:cNvSpPr>
            <a:spLocks noGrp="1"/>
          </p:cNvSpPr>
          <p:nvPr>
            <p:ph type="sldNum" sz="quarter" idx="12"/>
          </p:nvPr>
        </p:nvSpPr>
        <p:spPr/>
        <p:txBody>
          <a:bodyPr/>
          <a:lstStyle/>
          <a:p>
            <a:fld id="{D251BFE7-20A4-0B42-889B-682D60CD3310}" type="slidenum">
              <a:rPr lang="en-US" smtClean="0"/>
              <a:pPr/>
              <a:t>5</a:t>
            </a:fld>
            <a:endParaRPr lang="en-US" dirty="0"/>
          </a:p>
        </p:txBody>
      </p:sp>
      <p:grpSp>
        <p:nvGrpSpPr>
          <p:cNvPr id="34" name="Group 33"/>
          <p:cNvGrpSpPr/>
          <p:nvPr/>
        </p:nvGrpSpPr>
        <p:grpSpPr>
          <a:xfrm>
            <a:off x="1062807" y="2310539"/>
            <a:ext cx="6961566" cy="3907526"/>
            <a:chOff x="677019" y="863231"/>
            <a:chExt cx="6961566" cy="3907526"/>
          </a:xfrm>
        </p:grpSpPr>
        <p:sp>
          <p:nvSpPr>
            <p:cNvPr id="35" name="Rectangle 34"/>
            <p:cNvSpPr/>
            <p:nvPr/>
          </p:nvSpPr>
          <p:spPr>
            <a:xfrm>
              <a:off x="5190058" y="863231"/>
              <a:ext cx="2448527" cy="2787765"/>
            </a:xfrm>
            <a:prstGeom prst="rect">
              <a:avLst/>
            </a:prstGeom>
            <a:solidFill>
              <a:srgbClr val="6D7D66">
                <a:alpha val="10000"/>
              </a:srgbClr>
            </a:solidFill>
            <a:ln w="38100" cap="rnd" cmpd="sng" algn="ctr">
              <a:solidFill>
                <a:schemeClr val="accent2">
                  <a:lumMod val="20000"/>
                  <a:lumOff val="80000"/>
                </a:schemeClr>
              </a:solidFill>
              <a:prstDash val="solid"/>
              <a:round/>
              <a:headEnd type="none" w="med" len="med"/>
              <a:tailEnd type="none" w="med" len="med"/>
            </a:ln>
            <a:effectLst>
              <a:outerShdw blurRad="50800" dist="38100" dir="2700000" algn="br">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vert="horz" lIns="731520" tIns="365760" rtlCol="0" anchor="t" anchorCtr="0"/>
            <a:lstStyle/>
            <a:p>
              <a:endParaRPr lang="en-US" sz="2400" b="1" dirty="0" smtClean="0">
                <a:solidFill>
                  <a:schemeClr val="tx1"/>
                </a:solidFill>
              </a:endParaRPr>
            </a:p>
          </p:txBody>
        </p:sp>
        <p:sp>
          <p:nvSpPr>
            <p:cNvPr id="36" name="Magnetic Disk 35"/>
            <p:cNvSpPr/>
            <p:nvPr/>
          </p:nvSpPr>
          <p:spPr>
            <a:xfrm>
              <a:off x="5900380" y="1093450"/>
              <a:ext cx="1079383" cy="822960"/>
            </a:xfrm>
            <a:prstGeom prst="flowChartMagneticDisk">
              <a:avLst/>
            </a:prstGeom>
            <a:ln/>
          </p:spPr>
          <p:style>
            <a:lnRef idx="2">
              <a:schemeClr val="accent2"/>
            </a:lnRef>
            <a:fillRef idx="1">
              <a:schemeClr val="lt1"/>
            </a:fillRef>
            <a:effectRef idx="0">
              <a:schemeClr val="accent2"/>
            </a:effectRef>
            <a:fontRef idx="minor">
              <a:schemeClr val="dk1"/>
            </a:fontRef>
          </p:style>
          <p:txBody>
            <a:bodyPr anchor="ctr"/>
            <a:lstStyle/>
            <a:p>
              <a:pPr algn="ctr"/>
              <a:r>
                <a:rPr lang="en-US" sz="1200" dirty="0" smtClean="0"/>
                <a:t>Text Corpora</a:t>
              </a:r>
              <a:endParaRPr lang="en-US" sz="1200" dirty="0"/>
            </a:p>
          </p:txBody>
        </p:sp>
        <p:sp>
          <p:nvSpPr>
            <p:cNvPr id="37" name="Process 36"/>
            <p:cNvSpPr/>
            <p:nvPr/>
          </p:nvSpPr>
          <p:spPr>
            <a:xfrm>
              <a:off x="5479106" y="2260421"/>
              <a:ext cx="1921931" cy="1139823"/>
            </a:xfrm>
            <a:prstGeom prst="flowChartProcess">
              <a:avLst/>
            </a:prstGeom>
            <a:ln/>
          </p:spPr>
          <p:style>
            <a:lnRef idx="3">
              <a:schemeClr val="lt1"/>
            </a:lnRef>
            <a:fillRef idx="1">
              <a:schemeClr val="accent2"/>
            </a:fillRef>
            <a:effectRef idx="1">
              <a:schemeClr val="accent2"/>
            </a:effectRef>
            <a:fontRef idx="minor">
              <a:schemeClr val="lt1"/>
            </a:fontRef>
          </p:style>
          <p:txBody>
            <a:bodyPr anchor="ctr"/>
            <a:lstStyle/>
            <a:p>
              <a:pPr algn="ctr"/>
              <a:r>
                <a:rPr lang="en-US" sz="1400" b="1" dirty="0" smtClean="0"/>
                <a:t>Information</a:t>
              </a:r>
            </a:p>
            <a:p>
              <a:pPr algn="ctr"/>
              <a:r>
                <a:rPr lang="en-US" sz="1400" b="1" dirty="0" smtClean="0"/>
                <a:t>Extraction</a:t>
              </a:r>
            </a:p>
            <a:p>
              <a:pPr algn="ctr"/>
              <a:r>
                <a:rPr lang="en-US" sz="1400" b="1" dirty="0" smtClean="0"/>
                <a:t> System</a:t>
              </a:r>
              <a:endParaRPr lang="en-US" sz="1400" b="1" dirty="0"/>
            </a:p>
          </p:txBody>
        </p:sp>
        <p:sp>
          <p:nvSpPr>
            <p:cNvPr id="38" name="Document 37"/>
            <p:cNvSpPr/>
            <p:nvPr/>
          </p:nvSpPr>
          <p:spPr>
            <a:xfrm>
              <a:off x="677019" y="2415677"/>
              <a:ext cx="1079382" cy="822960"/>
            </a:xfrm>
            <a:prstGeom prst="flowChartDocumen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200" dirty="0" smtClean="0"/>
                <a:t>Video</a:t>
              </a:r>
              <a:endParaRPr lang="en-US" sz="1200" dirty="0"/>
            </a:p>
          </p:txBody>
        </p:sp>
        <p:sp>
          <p:nvSpPr>
            <p:cNvPr id="39" name="Document 38"/>
            <p:cNvSpPr/>
            <p:nvPr/>
          </p:nvSpPr>
          <p:spPr>
            <a:xfrm>
              <a:off x="5900380" y="3947797"/>
              <a:ext cx="1079382" cy="822960"/>
            </a:xfrm>
            <a:prstGeom prst="flowChartDocumen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200" dirty="0" smtClean="0"/>
                <a:t>Mental State</a:t>
              </a:r>
              <a:r>
                <a:rPr lang="en-US" sz="1200" dirty="0"/>
                <a:t>s</a:t>
              </a:r>
              <a:endParaRPr lang="en-US" sz="1200" dirty="0" smtClean="0"/>
            </a:p>
          </p:txBody>
        </p:sp>
        <p:sp>
          <p:nvSpPr>
            <p:cNvPr id="40" name="Down Arrow 39"/>
            <p:cNvSpPr/>
            <p:nvPr/>
          </p:nvSpPr>
          <p:spPr>
            <a:xfrm rot="10800000" flipV="1">
              <a:off x="6360694" y="1995244"/>
              <a:ext cx="158754" cy="265176"/>
            </a:xfrm>
            <a:prstGeom prst="downArrow">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cxnSp>
          <p:nvCxnSpPr>
            <p:cNvPr id="41" name="Straight Arrow Connector 40"/>
            <p:cNvCxnSpPr>
              <a:stCxn id="38" idx="3"/>
              <a:endCxn id="42" idx="1"/>
            </p:cNvCxnSpPr>
            <p:nvPr/>
          </p:nvCxnSpPr>
          <p:spPr>
            <a:xfrm>
              <a:off x="1756401" y="2827157"/>
              <a:ext cx="495219" cy="317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42" name="Process 41"/>
            <p:cNvSpPr/>
            <p:nvPr/>
          </p:nvSpPr>
          <p:spPr>
            <a:xfrm>
              <a:off x="2251620" y="2418853"/>
              <a:ext cx="1079382" cy="822960"/>
            </a:xfrm>
            <a:prstGeom prst="flowChartProcess">
              <a:avLst/>
            </a:prstGeom>
            <a:ln/>
          </p:spPr>
          <p:style>
            <a:lnRef idx="1">
              <a:schemeClr val="accent2"/>
            </a:lnRef>
            <a:fillRef idx="2">
              <a:schemeClr val="accent2"/>
            </a:fillRef>
            <a:effectRef idx="1">
              <a:schemeClr val="accent2"/>
            </a:effectRef>
            <a:fontRef idx="minor">
              <a:schemeClr val="dk1"/>
            </a:fontRef>
          </p:style>
          <p:txBody>
            <a:bodyPr anchor="ctr"/>
            <a:lstStyle/>
            <a:p>
              <a:pPr algn="ctr"/>
              <a:r>
                <a:rPr lang="en-US" sz="1200" dirty="0" smtClean="0"/>
                <a:t>Detectors</a:t>
              </a:r>
            </a:p>
          </p:txBody>
        </p:sp>
        <p:sp>
          <p:nvSpPr>
            <p:cNvPr id="48" name="Multidocument 47"/>
            <p:cNvSpPr/>
            <p:nvPr/>
          </p:nvSpPr>
          <p:spPr>
            <a:xfrm>
              <a:off x="3873796" y="2418853"/>
              <a:ext cx="1079382" cy="819784"/>
            </a:xfrm>
            <a:prstGeom prst="flowChartMultidocument">
              <a:avLst/>
            </a:prstGeom>
            <a:ln/>
          </p:spPr>
          <p:style>
            <a:lnRef idx="2">
              <a:schemeClr val="accent2"/>
            </a:lnRef>
            <a:fillRef idx="1">
              <a:schemeClr val="lt1"/>
            </a:fillRef>
            <a:effectRef idx="0">
              <a:schemeClr val="accent2"/>
            </a:effectRef>
            <a:fontRef idx="minor">
              <a:schemeClr val="dk1"/>
            </a:fontRef>
          </p:style>
          <p:txBody>
            <a:bodyPr anchor="ctr"/>
            <a:lstStyle/>
            <a:p>
              <a:r>
                <a:rPr lang="en-US" sz="1200" dirty="0" smtClean="0"/>
                <a:t>Detections</a:t>
              </a:r>
              <a:endParaRPr lang="en-US" sz="1200" dirty="0"/>
            </a:p>
          </p:txBody>
        </p:sp>
        <p:cxnSp>
          <p:nvCxnSpPr>
            <p:cNvPr id="49" name="Straight Arrow Connector 48"/>
            <p:cNvCxnSpPr>
              <a:stCxn id="48" idx="3"/>
              <a:endCxn id="37" idx="1"/>
            </p:cNvCxnSpPr>
            <p:nvPr/>
          </p:nvCxnSpPr>
          <p:spPr>
            <a:xfrm>
              <a:off x="4953178" y="2828745"/>
              <a:ext cx="525928"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0" name="Straight Arrow Connector 49"/>
            <p:cNvCxnSpPr>
              <a:stCxn id="42" idx="3"/>
              <a:endCxn id="48" idx="1"/>
            </p:cNvCxnSpPr>
            <p:nvPr/>
          </p:nvCxnSpPr>
          <p:spPr>
            <a:xfrm flipV="1">
              <a:off x="3331002" y="2828745"/>
              <a:ext cx="542794"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1" name="Straight Arrow Connector 50"/>
            <p:cNvCxnSpPr>
              <a:stCxn id="37" idx="2"/>
              <a:endCxn id="39" idx="0"/>
            </p:cNvCxnSpPr>
            <p:nvPr/>
          </p:nvCxnSpPr>
          <p:spPr>
            <a:xfrm rot="5400000">
              <a:off x="6166296" y="3674020"/>
              <a:ext cx="547553" cy="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pic>
        <p:nvPicPr>
          <p:cNvPr id="52" name="chase15.mov">
            <a:hlinkClick r:id="" action="ppaction://media"/>
          </p:cNvPr>
          <p:cNvPicPr/>
          <p:nvPr>
            <a:videoFile r:link="rId1"/>
          </p:nvPr>
        </p:nvPicPr>
        <p:blipFill>
          <a:blip r:embed="rId4"/>
          <a:stretch>
            <a:fillRect/>
          </a:stretch>
        </p:blipFill>
        <p:spPr>
          <a:xfrm>
            <a:off x="1062807" y="1570403"/>
            <a:ext cx="2798966" cy="209922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grpSp>
        <p:nvGrpSpPr>
          <p:cNvPr id="26" name="Group 13"/>
          <p:cNvGrpSpPr/>
          <p:nvPr/>
        </p:nvGrpSpPr>
        <p:grpSpPr>
          <a:xfrm>
            <a:off x="6424669" y="82076"/>
            <a:ext cx="2344949" cy="274320"/>
            <a:chOff x="6424669" y="82076"/>
            <a:chExt cx="2344949" cy="274320"/>
          </a:xfrm>
        </p:grpSpPr>
        <p:pic>
          <p:nvPicPr>
            <p:cNvPr id="27" name="Picture 26" descr="problem.jpg"/>
            <p:cNvPicPr>
              <a:picLocks noChangeAspect="1"/>
            </p:cNvPicPr>
            <p:nvPr/>
          </p:nvPicPr>
          <p:blipFill>
            <a:blip r:embed="rId5">
              <a:alphaModFix amt="75000"/>
            </a:blip>
            <a:stretch>
              <a:fillRect/>
            </a:stretch>
          </p:blipFill>
          <p:spPr>
            <a:xfrm>
              <a:off x="6424669" y="82076"/>
              <a:ext cx="297322" cy="274320"/>
            </a:xfrm>
            <a:prstGeom prst="rect">
              <a:avLst/>
            </a:prstGeom>
            <a:ln w="19050" cap="sq" cmpd="sng" algn="ctr">
              <a:solidFill>
                <a:srgbClr val="000000"/>
              </a:solidFill>
              <a:prstDash val="solid"/>
              <a:miter lim="800000"/>
              <a:headEnd type="none" w="med" len="med"/>
              <a:tailEnd type="none" w="med" len="med"/>
            </a:ln>
            <a:effectLst>
              <a:outerShdw blurRad="50800" dist="38100" dir="2700000" algn="tl" rotWithShape="0">
                <a:srgbClr val="000000">
                  <a:alpha val="43000"/>
                </a:srgbClr>
              </a:outerShdw>
            </a:effectLst>
          </p:spPr>
        </p:pic>
        <p:pic>
          <p:nvPicPr>
            <p:cNvPr id="28" name="Picture 27" descr="methodology.jpg"/>
            <p:cNvPicPr>
              <a:picLocks noChangeAspect="1"/>
            </p:cNvPicPr>
            <p:nvPr/>
          </p:nvPicPr>
          <p:blipFill>
            <a:blip r:embed="rId6">
              <a:duotone>
                <a:prstClr val="black"/>
                <a:schemeClr val="accent1">
                  <a:tint val="45000"/>
                  <a:satMod val="400000"/>
                </a:schemeClr>
              </a:duotone>
              <a:alphaModFix amt="50000"/>
            </a:blip>
            <a:srcRect l="6134" t="3270" r="8435" b="17850"/>
            <a:stretch>
              <a:fillRect/>
            </a:stretch>
          </p:blipFill>
          <p:spPr>
            <a:xfrm>
              <a:off x="6936496" y="82076"/>
              <a:ext cx="297322" cy="274320"/>
            </a:xfrm>
            <a:prstGeom prst="rect">
              <a:avLst/>
            </a:prstGeom>
            <a:ln w="19050" cap="sq" cmpd="sng" algn="ctr">
              <a:solidFill>
                <a:srgbClr val="000000"/>
              </a:solidFill>
              <a:prstDash val="solid"/>
              <a:miter lim="800000"/>
              <a:headEnd type="none" w="med" len="med"/>
              <a:tailEnd type="none" w="med" len="med"/>
            </a:ln>
            <a:effectLst>
              <a:innerShdw blurRad="63500" dist="50800" dir="13500000">
                <a:srgbClr val="000000">
                  <a:alpha val="50000"/>
                </a:srgbClr>
              </a:innerShdw>
            </a:effectLst>
          </p:spPr>
        </p:pic>
        <p:pic>
          <p:nvPicPr>
            <p:cNvPr id="29" name="Picture 28" descr="evaluation.jpg"/>
            <p:cNvPicPr>
              <a:picLocks noChangeAspect="1"/>
            </p:cNvPicPr>
            <p:nvPr/>
          </p:nvPicPr>
          <p:blipFill>
            <a:blip r:embed="rId7">
              <a:duotone>
                <a:prstClr val="black"/>
                <a:schemeClr val="accent1">
                  <a:tint val="45000"/>
                  <a:satMod val="400000"/>
                </a:schemeClr>
              </a:duotone>
              <a:alphaModFix amt="50000"/>
            </a:blip>
            <a:srcRect l="8102" r="10580"/>
            <a:stretch>
              <a:fillRect/>
            </a:stretch>
          </p:blipFill>
          <p:spPr>
            <a:xfrm>
              <a:off x="7448323" y="82076"/>
              <a:ext cx="297428" cy="274320"/>
            </a:xfrm>
            <a:prstGeom prst="rect">
              <a:avLst/>
            </a:prstGeom>
            <a:ln w="19050" cap="sq" cmpd="sng" algn="ctr">
              <a:solidFill>
                <a:srgbClr val="000000"/>
              </a:solidFill>
              <a:prstDash val="solid"/>
              <a:miter lim="800000"/>
              <a:headEnd type="none" w="med" len="med"/>
              <a:tailEnd type="none" w="med" len="med"/>
            </a:ln>
            <a:effectLst>
              <a:innerShdw blurRad="63500" dist="50800" dir="13500000">
                <a:srgbClr val="000000">
                  <a:alpha val="50000"/>
                </a:srgbClr>
              </a:innerShdw>
            </a:effectLst>
          </p:spPr>
        </p:pic>
        <p:pic>
          <p:nvPicPr>
            <p:cNvPr id="30" name="Picture 29" descr="data.jpg"/>
            <p:cNvPicPr>
              <a:picLocks noChangeAspect="1"/>
            </p:cNvPicPr>
            <p:nvPr/>
          </p:nvPicPr>
          <p:blipFill>
            <a:blip r:embed="rId8">
              <a:duotone>
                <a:prstClr val="black"/>
                <a:schemeClr val="accent1">
                  <a:tint val="45000"/>
                  <a:satMod val="400000"/>
                </a:schemeClr>
              </a:duotone>
              <a:alphaModFix amt="50000"/>
            </a:blip>
            <a:srcRect t="4292" b="11712"/>
            <a:stretch>
              <a:fillRect/>
            </a:stretch>
          </p:blipFill>
          <p:spPr>
            <a:xfrm>
              <a:off x="7960256" y="82076"/>
              <a:ext cx="297428" cy="274320"/>
            </a:xfrm>
            <a:prstGeom prst="rect">
              <a:avLst/>
            </a:prstGeom>
            <a:ln w="19050" cap="sq" cmpd="sng" algn="ctr">
              <a:solidFill>
                <a:srgbClr val="000000"/>
              </a:solidFill>
              <a:prstDash val="solid"/>
              <a:miter lim="800000"/>
              <a:headEnd type="none" w="med" len="med"/>
              <a:tailEnd type="none" w="med" len="med"/>
            </a:ln>
            <a:effectLst>
              <a:innerShdw blurRad="63500" dist="50800" dir="13500000">
                <a:srgbClr val="000000">
                  <a:alpha val="50000"/>
                </a:srgbClr>
              </a:innerShdw>
            </a:effectLst>
          </p:spPr>
        </p:pic>
        <p:pic>
          <p:nvPicPr>
            <p:cNvPr id="31" name="Picture 30" descr="books.jpg"/>
            <p:cNvPicPr>
              <a:picLocks noChangeAspect="1"/>
            </p:cNvPicPr>
            <p:nvPr/>
          </p:nvPicPr>
          <p:blipFill>
            <a:blip r:embed="rId9">
              <a:duotone>
                <a:prstClr val="black"/>
                <a:schemeClr val="accent1">
                  <a:tint val="45000"/>
                  <a:satMod val="400000"/>
                </a:schemeClr>
              </a:duotone>
              <a:alphaModFix amt="50000"/>
            </a:blip>
            <a:srcRect t="5691" b="5691"/>
            <a:stretch>
              <a:fillRect/>
            </a:stretch>
          </p:blipFill>
          <p:spPr>
            <a:xfrm>
              <a:off x="8472190" y="82076"/>
              <a:ext cx="297428" cy="274320"/>
            </a:xfrm>
            <a:prstGeom prst="rect">
              <a:avLst/>
            </a:prstGeom>
            <a:ln w="19050" cap="sq" cmpd="sng" algn="ctr">
              <a:solidFill>
                <a:srgbClr val="000000"/>
              </a:solidFill>
              <a:prstDash val="solid"/>
              <a:miter lim="800000"/>
              <a:headEnd type="none" w="med" len="med"/>
              <a:tailEnd type="none" w="med" len="med"/>
            </a:ln>
            <a:effectLst>
              <a:innerShdw blurRad="63500" dist="50800" dir="13500000">
                <a:srgbClr val="000000">
                  <a:alpha val="50000"/>
                </a:srgbClr>
              </a:innerShdw>
            </a:effectLst>
          </p:spPr>
        </p:pic>
      </p:gr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repeatCount="indefinite" fill="hold" display="0">
                  <p:stCondLst>
                    <p:cond delay="indefinite"/>
                  </p:stCondLst>
                  <p:endCondLst>
                    <p:cond evt="onPrev" delay="0">
                      <p:tgtEl>
                        <p:sldTgt/>
                      </p:tgtEl>
                    </p:cond>
                  </p:endCondLst>
                </p:cTn>
                <p:tgtEl>
                  <p:spTgt spid="52"/>
                </p:tgtEl>
              </p:cMediaNode>
            </p:video>
            <p:seq concurrent="1" nextAc="seek">
              <p:cTn id="8" restart="whenNotActive" fill="hold" evtFilter="cancelBubble" nodeType="interactiveSeq">
                <p:stCondLst>
                  <p:cond evt="onClick" delay="0">
                    <p:tgtEl>
                      <p:spTgt spid="5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2"/>
                                        </p:tgtEl>
                                      </p:cBhvr>
                                    </p:cmd>
                                  </p:childTnLst>
                                </p:cTn>
                              </p:par>
                            </p:childTnLst>
                          </p:cTn>
                        </p:par>
                      </p:childTnLst>
                    </p:cTn>
                  </p:par>
                </p:childTnLst>
              </p:cTn>
              <p:nextCondLst>
                <p:cond evt="onClick" delay="0">
                  <p:tgtEl>
                    <p:spTgt spid="52"/>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Run-through Example – Detection Labels</a:t>
            </a:r>
            <a:endParaRPr lang="en-US" dirty="0"/>
          </a:p>
        </p:txBody>
      </p:sp>
      <p:sp>
        <p:nvSpPr>
          <p:cNvPr id="4" name="Date Placeholder 3"/>
          <p:cNvSpPr>
            <a:spLocks noGrp="1"/>
          </p:cNvSpPr>
          <p:nvPr>
            <p:ph type="dt" sz="half" idx="10"/>
          </p:nvPr>
        </p:nvSpPr>
        <p:spPr/>
        <p:txBody>
          <a:bodyPr/>
          <a:lstStyle/>
          <a:p>
            <a:r>
              <a:rPr lang="en-US" smtClean="0"/>
              <a:t>August 24, 2014</a:t>
            </a:r>
            <a:endParaRPr lang="en-US"/>
          </a:p>
        </p:txBody>
      </p:sp>
      <p:sp>
        <p:nvSpPr>
          <p:cNvPr id="5" name="Footer Placeholder 4"/>
          <p:cNvSpPr>
            <a:spLocks noGrp="1"/>
          </p:cNvSpPr>
          <p:nvPr>
            <p:ph type="ftr" sz="quarter" idx="11"/>
          </p:nvPr>
        </p:nvSpPr>
        <p:spPr/>
        <p:txBody>
          <a:bodyPr/>
          <a:lstStyle/>
          <a:p>
            <a:r>
              <a:rPr lang="en-US" smtClean="0"/>
              <a:t>*SEM 2014, Dublin</a:t>
            </a:r>
            <a:endParaRPr lang="en-US"/>
          </a:p>
        </p:txBody>
      </p:sp>
      <p:sp>
        <p:nvSpPr>
          <p:cNvPr id="6" name="Slide Number Placeholder 5"/>
          <p:cNvSpPr>
            <a:spLocks noGrp="1"/>
          </p:cNvSpPr>
          <p:nvPr>
            <p:ph type="sldNum" sz="quarter" idx="12"/>
          </p:nvPr>
        </p:nvSpPr>
        <p:spPr/>
        <p:txBody>
          <a:bodyPr/>
          <a:lstStyle/>
          <a:p>
            <a:fld id="{D251BFE7-20A4-0B42-889B-682D60CD3310}" type="slidenum">
              <a:rPr lang="en-US" smtClean="0"/>
              <a:pPr/>
              <a:t>6</a:t>
            </a:fld>
            <a:endParaRPr lang="en-US" dirty="0"/>
          </a:p>
        </p:txBody>
      </p:sp>
      <p:sp>
        <p:nvSpPr>
          <p:cNvPr id="35" name="TextBox 34"/>
          <p:cNvSpPr txBox="1"/>
          <p:nvPr/>
        </p:nvSpPr>
        <p:spPr>
          <a:xfrm>
            <a:off x="4161294" y="2069190"/>
            <a:ext cx="1177672" cy="1600438"/>
          </a:xfrm>
          <a:prstGeom prst="rect">
            <a:avLst/>
          </a:prstGeom>
          <a:solidFill>
            <a:srgbClr val="F2F2F2"/>
          </a:solidFill>
          <a:ln w="25400" cap="flat" cmpd="sng" algn="ctr">
            <a:solidFill>
              <a:schemeClr val="tx1"/>
            </a:solidFill>
            <a:prstDash val="solid"/>
            <a:round/>
            <a:headEnd type="none" w="med" len="med"/>
            <a:tailEnd type="none" w="med" len="med"/>
          </a:ln>
          <a:effectLst/>
        </p:spPr>
        <p:txBody>
          <a:bodyPr wrap="square" rtlCol="0">
            <a:spAutoFit/>
          </a:bodyPr>
          <a:lstStyle/>
          <a:p>
            <a:pPr algn="ctr"/>
            <a:r>
              <a:rPr lang="en-US" sz="1400" b="1" dirty="0" smtClean="0">
                <a:latin typeface="Courier New"/>
                <a:cs typeface="Courier New"/>
              </a:rPr>
              <a:t>chase</a:t>
            </a:r>
          </a:p>
          <a:p>
            <a:pPr algn="ctr"/>
            <a:r>
              <a:rPr lang="en-US" sz="1400" b="1" dirty="0" smtClean="0">
                <a:latin typeface="Courier New"/>
                <a:cs typeface="Courier New"/>
              </a:rPr>
              <a:t>run</a:t>
            </a:r>
          </a:p>
          <a:p>
            <a:pPr algn="ctr"/>
            <a:r>
              <a:rPr lang="en-US" sz="1400" b="1" dirty="0" smtClean="0">
                <a:latin typeface="Courier New"/>
                <a:cs typeface="Courier New"/>
              </a:rPr>
              <a:t>...</a:t>
            </a:r>
          </a:p>
          <a:p>
            <a:pPr algn="ctr"/>
            <a:r>
              <a:rPr lang="en-US" sz="1400" b="1" dirty="0" smtClean="0">
                <a:latin typeface="Courier New"/>
                <a:cs typeface="Courier New"/>
              </a:rPr>
              <a:t>policeman</a:t>
            </a:r>
          </a:p>
          <a:p>
            <a:pPr algn="ctr"/>
            <a:r>
              <a:rPr lang="en-US" sz="1400" b="1" dirty="0" smtClean="0">
                <a:latin typeface="Courier New"/>
                <a:cs typeface="Courier New"/>
              </a:rPr>
              <a:t>person</a:t>
            </a:r>
          </a:p>
          <a:p>
            <a:pPr algn="ctr"/>
            <a:r>
              <a:rPr lang="en-US" sz="1400" b="1" dirty="0" smtClean="0">
                <a:latin typeface="Courier New"/>
                <a:cs typeface="Courier New"/>
              </a:rPr>
              <a:t>...</a:t>
            </a:r>
          </a:p>
          <a:p>
            <a:pPr algn="ctr"/>
            <a:r>
              <a:rPr lang="en-US" sz="1400" b="1" dirty="0" smtClean="0">
                <a:latin typeface="Courier New"/>
                <a:cs typeface="Courier New"/>
              </a:rPr>
              <a:t>car</a:t>
            </a:r>
            <a:endParaRPr lang="en-US" sz="1400" b="1" dirty="0">
              <a:latin typeface="Courier New"/>
              <a:cs typeface="Courier New"/>
            </a:endParaRPr>
          </a:p>
        </p:txBody>
      </p:sp>
      <p:grpSp>
        <p:nvGrpSpPr>
          <p:cNvPr id="33" name="Group 32"/>
          <p:cNvGrpSpPr/>
          <p:nvPr/>
        </p:nvGrpSpPr>
        <p:grpSpPr>
          <a:xfrm>
            <a:off x="1062807" y="2310539"/>
            <a:ext cx="6961566" cy="3907526"/>
            <a:chOff x="677019" y="863231"/>
            <a:chExt cx="6961566" cy="3907526"/>
          </a:xfrm>
        </p:grpSpPr>
        <p:sp>
          <p:nvSpPr>
            <p:cNvPr id="34" name="Rectangle 33"/>
            <p:cNvSpPr/>
            <p:nvPr/>
          </p:nvSpPr>
          <p:spPr>
            <a:xfrm>
              <a:off x="5190058" y="863231"/>
              <a:ext cx="2448527" cy="2787765"/>
            </a:xfrm>
            <a:prstGeom prst="rect">
              <a:avLst/>
            </a:prstGeom>
            <a:solidFill>
              <a:srgbClr val="6D7D66">
                <a:alpha val="10000"/>
              </a:srgbClr>
            </a:solidFill>
            <a:ln w="38100" cap="rnd" cmpd="sng" algn="ctr">
              <a:solidFill>
                <a:schemeClr val="accent2">
                  <a:lumMod val="20000"/>
                  <a:lumOff val="80000"/>
                </a:schemeClr>
              </a:solidFill>
              <a:prstDash val="solid"/>
              <a:round/>
              <a:headEnd type="none" w="med" len="med"/>
              <a:tailEnd type="none" w="med" len="med"/>
            </a:ln>
            <a:effectLst>
              <a:outerShdw blurRad="50800" dist="38100" dir="2700000" algn="br">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vert="horz" lIns="731520" tIns="365760" rtlCol="0" anchor="t" anchorCtr="0"/>
            <a:lstStyle/>
            <a:p>
              <a:endParaRPr lang="en-US" sz="2400" b="1" dirty="0" smtClean="0">
                <a:solidFill>
                  <a:schemeClr val="tx1"/>
                </a:solidFill>
              </a:endParaRPr>
            </a:p>
          </p:txBody>
        </p:sp>
        <p:sp>
          <p:nvSpPr>
            <p:cNvPr id="36" name="Magnetic Disk 35"/>
            <p:cNvSpPr/>
            <p:nvPr/>
          </p:nvSpPr>
          <p:spPr>
            <a:xfrm>
              <a:off x="5900380" y="1093450"/>
              <a:ext cx="1079383" cy="822960"/>
            </a:xfrm>
            <a:prstGeom prst="flowChartMagneticDisk">
              <a:avLst/>
            </a:prstGeom>
            <a:ln/>
          </p:spPr>
          <p:style>
            <a:lnRef idx="2">
              <a:schemeClr val="accent2"/>
            </a:lnRef>
            <a:fillRef idx="1">
              <a:schemeClr val="lt1"/>
            </a:fillRef>
            <a:effectRef idx="0">
              <a:schemeClr val="accent2"/>
            </a:effectRef>
            <a:fontRef idx="minor">
              <a:schemeClr val="dk1"/>
            </a:fontRef>
          </p:style>
          <p:txBody>
            <a:bodyPr anchor="ctr"/>
            <a:lstStyle/>
            <a:p>
              <a:pPr algn="ctr"/>
              <a:r>
                <a:rPr lang="en-US" sz="1200" dirty="0" smtClean="0"/>
                <a:t>Text Corpora</a:t>
              </a:r>
              <a:endParaRPr lang="en-US" sz="1200" dirty="0"/>
            </a:p>
          </p:txBody>
        </p:sp>
        <p:sp>
          <p:nvSpPr>
            <p:cNvPr id="37" name="Process 36"/>
            <p:cNvSpPr/>
            <p:nvPr/>
          </p:nvSpPr>
          <p:spPr>
            <a:xfrm>
              <a:off x="5479106" y="2260421"/>
              <a:ext cx="1921931" cy="1139823"/>
            </a:xfrm>
            <a:prstGeom prst="flowChartProcess">
              <a:avLst/>
            </a:prstGeom>
            <a:ln/>
          </p:spPr>
          <p:style>
            <a:lnRef idx="3">
              <a:schemeClr val="lt1"/>
            </a:lnRef>
            <a:fillRef idx="1">
              <a:schemeClr val="accent2"/>
            </a:fillRef>
            <a:effectRef idx="1">
              <a:schemeClr val="accent2"/>
            </a:effectRef>
            <a:fontRef idx="minor">
              <a:schemeClr val="lt1"/>
            </a:fontRef>
          </p:style>
          <p:txBody>
            <a:bodyPr anchor="ctr"/>
            <a:lstStyle/>
            <a:p>
              <a:pPr algn="ctr"/>
              <a:r>
                <a:rPr lang="en-US" sz="1400" b="1" dirty="0" smtClean="0"/>
                <a:t>Information</a:t>
              </a:r>
            </a:p>
            <a:p>
              <a:pPr algn="ctr"/>
              <a:r>
                <a:rPr lang="en-US" sz="1400" b="1" dirty="0" smtClean="0"/>
                <a:t>Extraction</a:t>
              </a:r>
            </a:p>
            <a:p>
              <a:pPr algn="ctr"/>
              <a:r>
                <a:rPr lang="en-US" sz="1400" b="1" dirty="0" smtClean="0"/>
                <a:t> System</a:t>
              </a:r>
              <a:endParaRPr lang="en-US" sz="1400" b="1" dirty="0"/>
            </a:p>
          </p:txBody>
        </p:sp>
        <p:sp>
          <p:nvSpPr>
            <p:cNvPr id="38" name="Document 37"/>
            <p:cNvSpPr/>
            <p:nvPr/>
          </p:nvSpPr>
          <p:spPr>
            <a:xfrm>
              <a:off x="677019" y="2415677"/>
              <a:ext cx="1079382" cy="822960"/>
            </a:xfrm>
            <a:prstGeom prst="flowChartDocumen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200" dirty="0" smtClean="0"/>
                <a:t>Video</a:t>
              </a:r>
              <a:endParaRPr lang="en-US" sz="1200" dirty="0"/>
            </a:p>
          </p:txBody>
        </p:sp>
        <p:sp>
          <p:nvSpPr>
            <p:cNvPr id="39" name="Document 38"/>
            <p:cNvSpPr/>
            <p:nvPr/>
          </p:nvSpPr>
          <p:spPr>
            <a:xfrm>
              <a:off x="5900380" y="3947797"/>
              <a:ext cx="1079382" cy="822960"/>
            </a:xfrm>
            <a:prstGeom prst="flowChartDocumen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200" dirty="0" smtClean="0"/>
                <a:t>Mental State</a:t>
              </a:r>
              <a:r>
                <a:rPr lang="en-US" sz="1200" dirty="0"/>
                <a:t>s</a:t>
              </a:r>
              <a:endParaRPr lang="en-US" sz="1200" dirty="0" smtClean="0"/>
            </a:p>
          </p:txBody>
        </p:sp>
        <p:sp>
          <p:nvSpPr>
            <p:cNvPr id="40" name="Down Arrow 39"/>
            <p:cNvSpPr/>
            <p:nvPr/>
          </p:nvSpPr>
          <p:spPr>
            <a:xfrm rot="10800000" flipV="1">
              <a:off x="6360694" y="1995244"/>
              <a:ext cx="158754" cy="265176"/>
            </a:xfrm>
            <a:prstGeom prst="downArrow">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cxnSp>
          <p:nvCxnSpPr>
            <p:cNvPr id="41" name="Straight Arrow Connector 40"/>
            <p:cNvCxnSpPr>
              <a:stCxn id="38" idx="3"/>
              <a:endCxn id="42" idx="1"/>
            </p:cNvCxnSpPr>
            <p:nvPr/>
          </p:nvCxnSpPr>
          <p:spPr>
            <a:xfrm>
              <a:off x="1756401" y="2827157"/>
              <a:ext cx="495219" cy="317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42" name="Process 41"/>
            <p:cNvSpPr/>
            <p:nvPr/>
          </p:nvSpPr>
          <p:spPr>
            <a:xfrm>
              <a:off x="2251620" y="2418853"/>
              <a:ext cx="1079382" cy="822960"/>
            </a:xfrm>
            <a:prstGeom prst="flowChartProcess">
              <a:avLst/>
            </a:prstGeom>
            <a:ln/>
          </p:spPr>
          <p:style>
            <a:lnRef idx="1">
              <a:schemeClr val="accent2"/>
            </a:lnRef>
            <a:fillRef idx="2">
              <a:schemeClr val="accent2"/>
            </a:fillRef>
            <a:effectRef idx="1">
              <a:schemeClr val="accent2"/>
            </a:effectRef>
            <a:fontRef idx="minor">
              <a:schemeClr val="dk1"/>
            </a:fontRef>
          </p:style>
          <p:txBody>
            <a:bodyPr anchor="ctr"/>
            <a:lstStyle/>
            <a:p>
              <a:pPr algn="ctr"/>
              <a:r>
                <a:rPr lang="en-US" sz="1200" dirty="0" smtClean="0"/>
                <a:t>Detectors</a:t>
              </a:r>
            </a:p>
          </p:txBody>
        </p:sp>
        <p:sp>
          <p:nvSpPr>
            <p:cNvPr id="48" name="Multidocument 47"/>
            <p:cNvSpPr/>
            <p:nvPr/>
          </p:nvSpPr>
          <p:spPr>
            <a:xfrm>
              <a:off x="3873796" y="2418853"/>
              <a:ext cx="1079382" cy="819784"/>
            </a:xfrm>
            <a:prstGeom prst="flowChartMultidocument">
              <a:avLst/>
            </a:prstGeom>
            <a:ln/>
          </p:spPr>
          <p:style>
            <a:lnRef idx="1">
              <a:schemeClr val="accent5"/>
            </a:lnRef>
            <a:fillRef idx="2">
              <a:schemeClr val="accent5"/>
            </a:fillRef>
            <a:effectRef idx="1">
              <a:schemeClr val="accent5"/>
            </a:effectRef>
            <a:fontRef idx="minor">
              <a:schemeClr val="dk1"/>
            </a:fontRef>
          </p:style>
          <p:txBody>
            <a:bodyPr anchor="ctr"/>
            <a:lstStyle/>
            <a:p>
              <a:r>
                <a:rPr lang="en-US" sz="1200" dirty="0" smtClean="0"/>
                <a:t>Detections</a:t>
              </a:r>
              <a:endParaRPr lang="en-US" sz="1200" dirty="0"/>
            </a:p>
          </p:txBody>
        </p:sp>
        <p:cxnSp>
          <p:nvCxnSpPr>
            <p:cNvPr id="49" name="Straight Arrow Connector 48"/>
            <p:cNvCxnSpPr>
              <a:stCxn id="48" idx="3"/>
              <a:endCxn id="37" idx="1"/>
            </p:cNvCxnSpPr>
            <p:nvPr/>
          </p:nvCxnSpPr>
          <p:spPr>
            <a:xfrm>
              <a:off x="4953178" y="2828745"/>
              <a:ext cx="525928"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0" name="Straight Arrow Connector 49"/>
            <p:cNvCxnSpPr>
              <a:stCxn id="42" idx="3"/>
              <a:endCxn id="48" idx="1"/>
            </p:cNvCxnSpPr>
            <p:nvPr/>
          </p:nvCxnSpPr>
          <p:spPr>
            <a:xfrm flipV="1">
              <a:off x="3331002" y="2828745"/>
              <a:ext cx="542794"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1" name="Straight Arrow Connector 50"/>
            <p:cNvCxnSpPr>
              <a:stCxn id="37" idx="2"/>
              <a:endCxn id="39" idx="0"/>
            </p:cNvCxnSpPr>
            <p:nvPr/>
          </p:nvCxnSpPr>
          <p:spPr>
            <a:xfrm rot="5400000">
              <a:off x="6166296" y="3674020"/>
              <a:ext cx="547553" cy="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pic>
        <p:nvPicPr>
          <p:cNvPr id="27" name="Picture 26" descr="pic.png"/>
          <p:cNvPicPr>
            <a:picLocks noChangeAspect="1"/>
          </p:cNvPicPr>
          <p:nvPr/>
        </p:nvPicPr>
        <p:blipFill>
          <a:blip r:embed="rId3"/>
          <a:stretch>
            <a:fillRect/>
          </a:stretch>
        </p:blipFill>
        <p:spPr>
          <a:xfrm>
            <a:off x="1012007" y="1522464"/>
            <a:ext cx="2956363" cy="2261465"/>
          </a:xfrm>
          <a:prstGeom prst="rect">
            <a:avLst/>
          </a:prstGeom>
        </p:spPr>
      </p:pic>
      <p:grpSp>
        <p:nvGrpSpPr>
          <p:cNvPr id="28" name="Group 13"/>
          <p:cNvGrpSpPr/>
          <p:nvPr/>
        </p:nvGrpSpPr>
        <p:grpSpPr>
          <a:xfrm>
            <a:off x="6424669" y="82076"/>
            <a:ext cx="2344949" cy="274320"/>
            <a:chOff x="6424669" y="82076"/>
            <a:chExt cx="2344949" cy="274320"/>
          </a:xfrm>
        </p:grpSpPr>
        <p:pic>
          <p:nvPicPr>
            <p:cNvPr id="29" name="Picture 28" descr="problem.jpg"/>
            <p:cNvPicPr>
              <a:picLocks noChangeAspect="1"/>
            </p:cNvPicPr>
            <p:nvPr/>
          </p:nvPicPr>
          <p:blipFill>
            <a:blip r:embed="rId4">
              <a:alphaModFix amt="75000"/>
            </a:blip>
            <a:stretch>
              <a:fillRect/>
            </a:stretch>
          </p:blipFill>
          <p:spPr>
            <a:xfrm>
              <a:off x="6424669" y="82076"/>
              <a:ext cx="297322" cy="274320"/>
            </a:xfrm>
            <a:prstGeom prst="rect">
              <a:avLst/>
            </a:prstGeom>
            <a:ln w="19050" cap="sq" cmpd="sng" algn="ctr">
              <a:solidFill>
                <a:srgbClr val="000000"/>
              </a:solidFill>
              <a:prstDash val="solid"/>
              <a:miter lim="800000"/>
              <a:headEnd type="none" w="med" len="med"/>
              <a:tailEnd type="none" w="med" len="med"/>
            </a:ln>
            <a:effectLst>
              <a:outerShdw blurRad="50800" dist="38100" dir="2700000" algn="tl" rotWithShape="0">
                <a:srgbClr val="000000">
                  <a:alpha val="43000"/>
                </a:srgbClr>
              </a:outerShdw>
            </a:effectLst>
          </p:spPr>
        </p:pic>
        <p:pic>
          <p:nvPicPr>
            <p:cNvPr id="30" name="Picture 29" descr="methodology.jpg"/>
            <p:cNvPicPr>
              <a:picLocks noChangeAspect="1"/>
            </p:cNvPicPr>
            <p:nvPr/>
          </p:nvPicPr>
          <p:blipFill>
            <a:blip r:embed="rId5">
              <a:duotone>
                <a:prstClr val="black"/>
                <a:schemeClr val="accent1">
                  <a:tint val="45000"/>
                  <a:satMod val="400000"/>
                </a:schemeClr>
              </a:duotone>
              <a:alphaModFix amt="50000"/>
            </a:blip>
            <a:srcRect l="6134" t="3270" r="8435" b="17850"/>
            <a:stretch>
              <a:fillRect/>
            </a:stretch>
          </p:blipFill>
          <p:spPr>
            <a:xfrm>
              <a:off x="6936496" y="82076"/>
              <a:ext cx="297322" cy="274320"/>
            </a:xfrm>
            <a:prstGeom prst="rect">
              <a:avLst/>
            </a:prstGeom>
            <a:ln w="19050" cap="sq" cmpd="sng" algn="ctr">
              <a:solidFill>
                <a:srgbClr val="000000"/>
              </a:solidFill>
              <a:prstDash val="solid"/>
              <a:miter lim="800000"/>
              <a:headEnd type="none" w="med" len="med"/>
              <a:tailEnd type="none" w="med" len="med"/>
            </a:ln>
            <a:effectLst>
              <a:innerShdw blurRad="63500" dist="50800" dir="13500000">
                <a:srgbClr val="000000">
                  <a:alpha val="50000"/>
                </a:srgbClr>
              </a:innerShdw>
            </a:effectLst>
          </p:spPr>
        </p:pic>
        <p:pic>
          <p:nvPicPr>
            <p:cNvPr id="31" name="Picture 30" descr="evaluation.jpg"/>
            <p:cNvPicPr>
              <a:picLocks noChangeAspect="1"/>
            </p:cNvPicPr>
            <p:nvPr/>
          </p:nvPicPr>
          <p:blipFill>
            <a:blip r:embed="rId6">
              <a:duotone>
                <a:prstClr val="black"/>
                <a:schemeClr val="accent1">
                  <a:tint val="45000"/>
                  <a:satMod val="400000"/>
                </a:schemeClr>
              </a:duotone>
              <a:alphaModFix amt="50000"/>
            </a:blip>
            <a:srcRect l="8102" r="10580"/>
            <a:stretch>
              <a:fillRect/>
            </a:stretch>
          </p:blipFill>
          <p:spPr>
            <a:xfrm>
              <a:off x="7448323" y="82076"/>
              <a:ext cx="297428" cy="274320"/>
            </a:xfrm>
            <a:prstGeom prst="rect">
              <a:avLst/>
            </a:prstGeom>
            <a:ln w="19050" cap="sq" cmpd="sng" algn="ctr">
              <a:solidFill>
                <a:srgbClr val="000000"/>
              </a:solidFill>
              <a:prstDash val="solid"/>
              <a:miter lim="800000"/>
              <a:headEnd type="none" w="med" len="med"/>
              <a:tailEnd type="none" w="med" len="med"/>
            </a:ln>
            <a:effectLst>
              <a:innerShdw blurRad="63500" dist="50800" dir="13500000">
                <a:srgbClr val="000000">
                  <a:alpha val="50000"/>
                </a:srgbClr>
              </a:innerShdw>
            </a:effectLst>
          </p:spPr>
        </p:pic>
        <p:pic>
          <p:nvPicPr>
            <p:cNvPr id="32" name="Picture 31" descr="data.jpg"/>
            <p:cNvPicPr>
              <a:picLocks noChangeAspect="1"/>
            </p:cNvPicPr>
            <p:nvPr/>
          </p:nvPicPr>
          <p:blipFill>
            <a:blip r:embed="rId7">
              <a:duotone>
                <a:prstClr val="black"/>
                <a:schemeClr val="accent1">
                  <a:tint val="45000"/>
                  <a:satMod val="400000"/>
                </a:schemeClr>
              </a:duotone>
              <a:alphaModFix amt="50000"/>
            </a:blip>
            <a:srcRect t="4292" b="11712"/>
            <a:stretch>
              <a:fillRect/>
            </a:stretch>
          </p:blipFill>
          <p:spPr>
            <a:xfrm>
              <a:off x="7960256" y="82076"/>
              <a:ext cx="297428" cy="274320"/>
            </a:xfrm>
            <a:prstGeom prst="rect">
              <a:avLst/>
            </a:prstGeom>
            <a:ln w="19050" cap="sq" cmpd="sng" algn="ctr">
              <a:solidFill>
                <a:srgbClr val="000000"/>
              </a:solidFill>
              <a:prstDash val="solid"/>
              <a:miter lim="800000"/>
              <a:headEnd type="none" w="med" len="med"/>
              <a:tailEnd type="none" w="med" len="med"/>
            </a:ln>
            <a:effectLst>
              <a:innerShdw blurRad="63500" dist="50800" dir="13500000">
                <a:srgbClr val="000000">
                  <a:alpha val="50000"/>
                </a:srgbClr>
              </a:innerShdw>
            </a:effectLst>
          </p:spPr>
        </p:pic>
        <p:pic>
          <p:nvPicPr>
            <p:cNvPr id="52" name="Picture 51" descr="books.jpg"/>
            <p:cNvPicPr>
              <a:picLocks noChangeAspect="1"/>
            </p:cNvPicPr>
            <p:nvPr/>
          </p:nvPicPr>
          <p:blipFill>
            <a:blip r:embed="rId8">
              <a:duotone>
                <a:prstClr val="black"/>
                <a:schemeClr val="accent1">
                  <a:tint val="45000"/>
                  <a:satMod val="400000"/>
                </a:schemeClr>
              </a:duotone>
              <a:alphaModFix amt="50000"/>
            </a:blip>
            <a:srcRect t="5691" b="5691"/>
            <a:stretch>
              <a:fillRect/>
            </a:stretch>
          </p:blipFill>
          <p:spPr>
            <a:xfrm>
              <a:off x="8472190" y="82076"/>
              <a:ext cx="297428" cy="274320"/>
            </a:xfrm>
            <a:prstGeom prst="rect">
              <a:avLst/>
            </a:prstGeom>
            <a:ln w="19050" cap="sq" cmpd="sng" algn="ctr">
              <a:solidFill>
                <a:srgbClr val="000000"/>
              </a:solidFill>
              <a:prstDash val="solid"/>
              <a:miter lim="800000"/>
              <a:headEnd type="none" w="med" len="med"/>
              <a:tailEnd type="none" w="med" len="med"/>
            </a:ln>
            <a:effectLst>
              <a:innerShdw blurRad="63500" dist="50800" dir="13500000">
                <a:srgbClr val="000000">
                  <a:alpha val="50000"/>
                </a:srgbClr>
              </a:innerShdw>
            </a:effectLst>
          </p:spPr>
        </p:pic>
      </p:grpSp>
    </p:spTree>
  </p:cSld>
  <p:clrMapOvr>
    <a:masterClrMapping/>
  </p:clrMapOvr>
  <p:transition spd="med"/>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Run-through Example – Mental States</a:t>
            </a:r>
            <a:endParaRPr lang="en-US" dirty="0"/>
          </a:p>
        </p:txBody>
      </p:sp>
      <p:sp>
        <p:nvSpPr>
          <p:cNvPr id="4" name="Date Placeholder 3"/>
          <p:cNvSpPr>
            <a:spLocks noGrp="1"/>
          </p:cNvSpPr>
          <p:nvPr>
            <p:ph type="dt" sz="half" idx="10"/>
          </p:nvPr>
        </p:nvSpPr>
        <p:spPr/>
        <p:txBody>
          <a:bodyPr/>
          <a:lstStyle/>
          <a:p>
            <a:r>
              <a:rPr lang="en-US" smtClean="0"/>
              <a:t>August 24, 2014</a:t>
            </a:r>
            <a:endParaRPr lang="en-US"/>
          </a:p>
        </p:txBody>
      </p:sp>
      <p:sp>
        <p:nvSpPr>
          <p:cNvPr id="5" name="Footer Placeholder 4"/>
          <p:cNvSpPr>
            <a:spLocks noGrp="1"/>
          </p:cNvSpPr>
          <p:nvPr>
            <p:ph type="ftr" sz="quarter" idx="11"/>
          </p:nvPr>
        </p:nvSpPr>
        <p:spPr/>
        <p:txBody>
          <a:bodyPr/>
          <a:lstStyle/>
          <a:p>
            <a:r>
              <a:rPr lang="en-US" smtClean="0"/>
              <a:t>*SEM 2014, Dublin</a:t>
            </a:r>
            <a:endParaRPr lang="en-US"/>
          </a:p>
        </p:txBody>
      </p:sp>
      <p:sp>
        <p:nvSpPr>
          <p:cNvPr id="6" name="Slide Number Placeholder 5"/>
          <p:cNvSpPr>
            <a:spLocks noGrp="1"/>
          </p:cNvSpPr>
          <p:nvPr>
            <p:ph type="sldNum" sz="quarter" idx="12"/>
          </p:nvPr>
        </p:nvSpPr>
        <p:spPr/>
        <p:txBody>
          <a:bodyPr/>
          <a:lstStyle/>
          <a:p>
            <a:fld id="{D251BFE7-20A4-0B42-889B-682D60CD3310}" type="slidenum">
              <a:rPr lang="en-US" smtClean="0"/>
              <a:pPr/>
              <a:t>7</a:t>
            </a:fld>
            <a:endParaRPr lang="en-US" dirty="0"/>
          </a:p>
        </p:txBody>
      </p:sp>
      <p:grpSp>
        <p:nvGrpSpPr>
          <p:cNvPr id="33" name="Group 32"/>
          <p:cNvGrpSpPr/>
          <p:nvPr/>
        </p:nvGrpSpPr>
        <p:grpSpPr>
          <a:xfrm>
            <a:off x="1062807" y="2310539"/>
            <a:ext cx="6961566" cy="3907526"/>
            <a:chOff x="677019" y="863231"/>
            <a:chExt cx="6961566" cy="3907526"/>
          </a:xfrm>
        </p:grpSpPr>
        <p:sp>
          <p:nvSpPr>
            <p:cNvPr id="34" name="Rectangle 33"/>
            <p:cNvSpPr/>
            <p:nvPr/>
          </p:nvSpPr>
          <p:spPr>
            <a:xfrm>
              <a:off x="5190058" y="863231"/>
              <a:ext cx="2448527" cy="2787765"/>
            </a:xfrm>
            <a:prstGeom prst="rect">
              <a:avLst/>
            </a:prstGeom>
            <a:solidFill>
              <a:srgbClr val="6D7D66">
                <a:alpha val="10000"/>
              </a:srgbClr>
            </a:solidFill>
            <a:ln w="38100" cap="rnd" cmpd="sng" algn="ctr">
              <a:solidFill>
                <a:schemeClr val="accent2">
                  <a:lumMod val="20000"/>
                  <a:lumOff val="80000"/>
                </a:schemeClr>
              </a:solidFill>
              <a:prstDash val="solid"/>
              <a:round/>
              <a:headEnd type="none" w="med" len="med"/>
              <a:tailEnd type="none" w="med" len="med"/>
            </a:ln>
            <a:effectLst>
              <a:outerShdw blurRad="50800" dist="38100" dir="2700000" algn="br">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vert="horz" lIns="731520" tIns="365760" rtlCol="0" anchor="t" anchorCtr="0"/>
            <a:lstStyle/>
            <a:p>
              <a:endParaRPr lang="en-US" sz="2400" b="1" dirty="0" smtClean="0">
                <a:solidFill>
                  <a:schemeClr val="tx1"/>
                </a:solidFill>
              </a:endParaRPr>
            </a:p>
          </p:txBody>
        </p:sp>
        <p:sp>
          <p:nvSpPr>
            <p:cNvPr id="35" name="Magnetic Disk 34"/>
            <p:cNvSpPr/>
            <p:nvPr/>
          </p:nvSpPr>
          <p:spPr>
            <a:xfrm>
              <a:off x="5900380" y="1093450"/>
              <a:ext cx="1079383" cy="822960"/>
            </a:xfrm>
            <a:prstGeom prst="flowChartMagneticDisk">
              <a:avLst/>
            </a:prstGeom>
            <a:ln/>
          </p:spPr>
          <p:style>
            <a:lnRef idx="2">
              <a:schemeClr val="accent2"/>
            </a:lnRef>
            <a:fillRef idx="1">
              <a:schemeClr val="lt1"/>
            </a:fillRef>
            <a:effectRef idx="0">
              <a:schemeClr val="accent2"/>
            </a:effectRef>
            <a:fontRef idx="minor">
              <a:schemeClr val="dk1"/>
            </a:fontRef>
          </p:style>
          <p:txBody>
            <a:bodyPr anchor="ctr"/>
            <a:lstStyle/>
            <a:p>
              <a:pPr algn="ctr"/>
              <a:r>
                <a:rPr lang="en-US" sz="1200" dirty="0" smtClean="0"/>
                <a:t>Text Corpora</a:t>
              </a:r>
              <a:endParaRPr lang="en-US" sz="1200" dirty="0"/>
            </a:p>
          </p:txBody>
        </p:sp>
        <p:sp>
          <p:nvSpPr>
            <p:cNvPr id="36" name="Process 35"/>
            <p:cNvSpPr/>
            <p:nvPr/>
          </p:nvSpPr>
          <p:spPr>
            <a:xfrm>
              <a:off x="5479106" y="2260421"/>
              <a:ext cx="1921931" cy="1139823"/>
            </a:xfrm>
            <a:prstGeom prst="flowChartProcess">
              <a:avLst/>
            </a:prstGeom>
            <a:ln/>
          </p:spPr>
          <p:style>
            <a:lnRef idx="3">
              <a:schemeClr val="lt1"/>
            </a:lnRef>
            <a:fillRef idx="1">
              <a:schemeClr val="accent2"/>
            </a:fillRef>
            <a:effectRef idx="1">
              <a:schemeClr val="accent2"/>
            </a:effectRef>
            <a:fontRef idx="minor">
              <a:schemeClr val="lt1"/>
            </a:fontRef>
          </p:style>
          <p:txBody>
            <a:bodyPr anchor="ctr"/>
            <a:lstStyle/>
            <a:p>
              <a:pPr algn="ctr"/>
              <a:r>
                <a:rPr lang="en-US" sz="1400" b="1" dirty="0" smtClean="0"/>
                <a:t>Information</a:t>
              </a:r>
            </a:p>
            <a:p>
              <a:pPr algn="ctr"/>
              <a:r>
                <a:rPr lang="en-US" sz="1400" b="1" dirty="0" smtClean="0"/>
                <a:t>Extraction</a:t>
              </a:r>
            </a:p>
            <a:p>
              <a:pPr algn="ctr"/>
              <a:r>
                <a:rPr lang="en-US" sz="1400" b="1" dirty="0" smtClean="0"/>
                <a:t> System</a:t>
              </a:r>
              <a:endParaRPr lang="en-US" sz="1400" b="1" dirty="0"/>
            </a:p>
          </p:txBody>
        </p:sp>
        <p:sp>
          <p:nvSpPr>
            <p:cNvPr id="37" name="Document 36"/>
            <p:cNvSpPr/>
            <p:nvPr/>
          </p:nvSpPr>
          <p:spPr>
            <a:xfrm>
              <a:off x="677019" y="2415677"/>
              <a:ext cx="1079382" cy="822960"/>
            </a:xfrm>
            <a:prstGeom prst="flowChartDocumen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200" dirty="0" smtClean="0"/>
                <a:t>Video</a:t>
              </a:r>
              <a:endParaRPr lang="en-US" sz="1200" dirty="0"/>
            </a:p>
          </p:txBody>
        </p:sp>
        <p:sp>
          <p:nvSpPr>
            <p:cNvPr id="38" name="Document 37"/>
            <p:cNvSpPr/>
            <p:nvPr/>
          </p:nvSpPr>
          <p:spPr>
            <a:xfrm>
              <a:off x="5900380" y="3947797"/>
              <a:ext cx="1079382" cy="822960"/>
            </a:xfrm>
            <a:prstGeom prst="flowChartDocumen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200" dirty="0" smtClean="0"/>
                <a:t>Mental State</a:t>
              </a:r>
              <a:r>
                <a:rPr lang="en-US" sz="1200" dirty="0"/>
                <a:t>s</a:t>
              </a:r>
              <a:endParaRPr lang="en-US" sz="1200" dirty="0" smtClean="0"/>
            </a:p>
          </p:txBody>
        </p:sp>
        <p:sp>
          <p:nvSpPr>
            <p:cNvPr id="39" name="Down Arrow 38"/>
            <p:cNvSpPr/>
            <p:nvPr/>
          </p:nvSpPr>
          <p:spPr>
            <a:xfrm rot="10800000" flipV="1">
              <a:off x="6360694" y="1995244"/>
              <a:ext cx="158754" cy="265176"/>
            </a:xfrm>
            <a:prstGeom prst="downArrow">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cxnSp>
          <p:nvCxnSpPr>
            <p:cNvPr id="40" name="Straight Arrow Connector 39"/>
            <p:cNvCxnSpPr>
              <a:stCxn id="37" idx="3"/>
              <a:endCxn id="41" idx="1"/>
            </p:cNvCxnSpPr>
            <p:nvPr/>
          </p:nvCxnSpPr>
          <p:spPr>
            <a:xfrm>
              <a:off x="1756401" y="2827157"/>
              <a:ext cx="495219" cy="317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41" name="Process 40"/>
            <p:cNvSpPr/>
            <p:nvPr/>
          </p:nvSpPr>
          <p:spPr>
            <a:xfrm>
              <a:off x="2251620" y="2418853"/>
              <a:ext cx="1079382" cy="822960"/>
            </a:xfrm>
            <a:prstGeom prst="flowChartProcess">
              <a:avLst/>
            </a:prstGeom>
            <a:ln/>
          </p:spPr>
          <p:style>
            <a:lnRef idx="1">
              <a:schemeClr val="accent2"/>
            </a:lnRef>
            <a:fillRef idx="2">
              <a:schemeClr val="accent2"/>
            </a:fillRef>
            <a:effectRef idx="1">
              <a:schemeClr val="accent2"/>
            </a:effectRef>
            <a:fontRef idx="minor">
              <a:schemeClr val="dk1"/>
            </a:fontRef>
          </p:style>
          <p:txBody>
            <a:bodyPr anchor="ctr"/>
            <a:lstStyle/>
            <a:p>
              <a:pPr algn="ctr"/>
              <a:r>
                <a:rPr lang="en-US" sz="1200" dirty="0" smtClean="0"/>
                <a:t>Detectors</a:t>
              </a:r>
            </a:p>
          </p:txBody>
        </p:sp>
        <p:sp>
          <p:nvSpPr>
            <p:cNvPr id="42" name="Multidocument 41"/>
            <p:cNvSpPr/>
            <p:nvPr/>
          </p:nvSpPr>
          <p:spPr>
            <a:xfrm>
              <a:off x="3873796" y="2418853"/>
              <a:ext cx="1079382" cy="819784"/>
            </a:xfrm>
            <a:prstGeom prst="flowChartMultidocument">
              <a:avLst/>
            </a:prstGeom>
            <a:ln/>
          </p:spPr>
          <p:style>
            <a:lnRef idx="2">
              <a:schemeClr val="accent2"/>
            </a:lnRef>
            <a:fillRef idx="1">
              <a:schemeClr val="lt1"/>
            </a:fillRef>
            <a:effectRef idx="0">
              <a:schemeClr val="accent2"/>
            </a:effectRef>
            <a:fontRef idx="minor">
              <a:schemeClr val="dk1"/>
            </a:fontRef>
          </p:style>
          <p:txBody>
            <a:bodyPr anchor="ctr"/>
            <a:lstStyle/>
            <a:p>
              <a:r>
                <a:rPr lang="en-US" sz="1200" dirty="0" smtClean="0"/>
                <a:t>Detections</a:t>
              </a:r>
              <a:endParaRPr lang="en-US" sz="1200" dirty="0"/>
            </a:p>
          </p:txBody>
        </p:sp>
        <p:cxnSp>
          <p:nvCxnSpPr>
            <p:cNvPr id="48" name="Straight Arrow Connector 47"/>
            <p:cNvCxnSpPr>
              <a:stCxn id="42" idx="3"/>
              <a:endCxn id="36" idx="1"/>
            </p:cNvCxnSpPr>
            <p:nvPr/>
          </p:nvCxnSpPr>
          <p:spPr>
            <a:xfrm>
              <a:off x="4953178" y="2828745"/>
              <a:ext cx="525928"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9" name="Straight Arrow Connector 48"/>
            <p:cNvCxnSpPr>
              <a:stCxn id="41" idx="3"/>
              <a:endCxn id="42" idx="1"/>
            </p:cNvCxnSpPr>
            <p:nvPr/>
          </p:nvCxnSpPr>
          <p:spPr>
            <a:xfrm flipV="1">
              <a:off x="3331002" y="2828745"/>
              <a:ext cx="542794"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0" name="Straight Arrow Connector 49"/>
            <p:cNvCxnSpPr>
              <a:stCxn id="36" idx="2"/>
              <a:endCxn id="38" idx="0"/>
            </p:cNvCxnSpPr>
            <p:nvPr/>
          </p:nvCxnSpPr>
          <p:spPr>
            <a:xfrm rot="5400000">
              <a:off x="6166296" y="3674020"/>
              <a:ext cx="547553" cy="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pic>
        <p:nvPicPr>
          <p:cNvPr id="51" name="Picture 50" descr="G.png"/>
          <p:cNvPicPr>
            <a:picLocks noChangeAspect="1"/>
          </p:cNvPicPr>
          <p:nvPr/>
        </p:nvPicPr>
        <p:blipFill>
          <a:blip r:embed="rId3"/>
          <a:stretch>
            <a:fillRect/>
          </a:stretch>
        </p:blipFill>
        <p:spPr>
          <a:xfrm>
            <a:off x="3490901" y="4847553"/>
            <a:ext cx="2373993" cy="1585000"/>
          </a:xfrm>
          <a:prstGeom prst="rect">
            <a:avLst/>
          </a:prstGeom>
        </p:spPr>
      </p:pic>
      <p:sp>
        <p:nvSpPr>
          <p:cNvPr id="26" name="TextBox 25"/>
          <p:cNvSpPr txBox="1"/>
          <p:nvPr/>
        </p:nvSpPr>
        <p:spPr>
          <a:xfrm>
            <a:off x="4161294" y="2069190"/>
            <a:ext cx="1177672" cy="1600438"/>
          </a:xfrm>
          <a:prstGeom prst="rect">
            <a:avLst/>
          </a:prstGeom>
          <a:solidFill>
            <a:srgbClr val="F2F2F2"/>
          </a:solidFill>
          <a:ln w="25400" cap="flat" cmpd="sng" algn="ctr">
            <a:solidFill>
              <a:schemeClr val="tx1"/>
            </a:solidFill>
            <a:prstDash val="solid"/>
            <a:round/>
            <a:headEnd type="none" w="med" len="med"/>
            <a:tailEnd type="none" w="med" len="med"/>
          </a:ln>
          <a:effectLst/>
        </p:spPr>
        <p:txBody>
          <a:bodyPr wrap="square" rtlCol="0">
            <a:spAutoFit/>
          </a:bodyPr>
          <a:lstStyle/>
          <a:p>
            <a:pPr algn="ctr"/>
            <a:r>
              <a:rPr lang="en-US" sz="1400" b="1" dirty="0" smtClean="0">
                <a:latin typeface="Courier New"/>
                <a:cs typeface="Courier New"/>
              </a:rPr>
              <a:t>chase</a:t>
            </a:r>
          </a:p>
          <a:p>
            <a:pPr algn="ctr"/>
            <a:r>
              <a:rPr lang="en-US" sz="1400" b="1" dirty="0" smtClean="0">
                <a:latin typeface="Courier New"/>
                <a:cs typeface="Courier New"/>
              </a:rPr>
              <a:t>run</a:t>
            </a:r>
          </a:p>
          <a:p>
            <a:pPr algn="ctr"/>
            <a:r>
              <a:rPr lang="en-US" sz="1400" b="1" dirty="0" smtClean="0">
                <a:latin typeface="Courier New"/>
                <a:cs typeface="Courier New"/>
              </a:rPr>
              <a:t>...</a:t>
            </a:r>
          </a:p>
          <a:p>
            <a:pPr algn="ctr"/>
            <a:r>
              <a:rPr lang="en-US" sz="1400" b="1" dirty="0" smtClean="0">
                <a:latin typeface="Courier New"/>
                <a:cs typeface="Courier New"/>
              </a:rPr>
              <a:t>policeman</a:t>
            </a:r>
          </a:p>
          <a:p>
            <a:pPr algn="ctr"/>
            <a:r>
              <a:rPr lang="en-US" sz="1400" b="1" dirty="0" smtClean="0">
                <a:latin typeface="Courier New"/>
                <a:cs typeface="Courier New"/>
              </a:rPr>
              <a:t>person</a:t>
            </a:r>
          </a:p>
          <a:p>
            <a:pPr algn="ctr"/>
            <a:r>
              <a:rPr lang="en-US" sz="1400" b="1" dirty="0" smtClean="0">
                <a:latin typeface="Courier New"/>
                <a:cs typeface="Courier New"/>
              </a:rPr>
              <a:t>...</a:t>
            </a:r>
          </a:p>
          <a:p>
            <a:pPr algn="ctr"/>
            <a:r>
              <a:rPr lang="en-US" sz="1400" b="1" dirty="0" smtClean="0">
                <a:latin typeface="Courier New"/>
                <a:cs typeface="Courier New"/>
              </a:rPr>
              <a:t>car</a:t>
            </a:r>
            <a:endParaRPr lang="en-US" sz="1400" b="1" dirty="0">
              <a:latin typeface="Courier New"/>
              <a:cs typeface="Courier New"/>
            </a:endParaRPr>
          </a:p>
        </p:txBody>
      </p:sp>
      <p:pic>
        <p:nvPicPr>
          <p:cNvPr id="27" name="Picture 26" descr="pic.png"/>
          <p:cNvPicPr>
            <a:picLocks noChangeAspect="1"/>
          </p:cNvPicPr>
          <p:nvPr/>
        </p:nvPicPr>
        <p:blipFill>
          <a:blip r:embed="rId4"/>
          <a:stretch>
            <a:fillRect/>
          </a:stretch>
        </p:blipFill>
        <p:spPr>
          <a:xfrm>
            <a:off x="1012007" y="1522464"/>
            <a:ext cx="2956363" cy="2261465"/>
          </a:xfrm>
          <a:prstGeom prst="rect">
            <a:avLst/>
          </a:prstGeom>
        </p:spPr>
      </p:pic>
      <p:grpSp>
        <p:nvGrpSpPr>
          <p:cNvPr id="28" name="Group 13"/>
          <p:cNvGrpSpPr/>
          <p:nvPr/>
        </p:nvGrpSpPr>
        <p:grpSpPr>
          <a:xfrm>
            <a:off x="6424669" y="82076"/>
            <a:ext cx="2344949" cy="274320"/>
            <a:chOff x="6424669" y="82076"/>
            <a:chExt cx="2344949" cy="274320"/>
          </a:xfrm>
        </p:grpSpPr>
        <p:pic>
          <p:nvPicPr>
            <p:cNvPr id="29" name="Picture 28" descr="problem.jpg"/>
            <p:cNvPicPr>
              <a:picLocks noChangeAspect="1"/>
            </p:cNvPicPr>
            <p:nvPr/>
          </p:nvPicPr>
          <p:blipFill>
            <a:blip r:embed="rId5">
              <a:alphaModFix amt="75000"/>
            </a:blip>
            <a:stretch>
              <a:fillRect/>
            </a:stretch>
          </p:blipFill>
          <p:spPr>
            <a:xfrm>
              <a:off x="6424669" y="82076"/>
              <a:ext cx="297322" cy="274320"/>
            </a:xfrm>
            <a:prstGeom prst="rect">
              <a:avLst/>
            </a:prstGeom>
            <a:ln w="19050" cap="sq" cmpd="sng" algn="ctr">
              <a:solidFill>
                <a:srgbClr val="000000"/>
              </a:solidFill>
              <a:prstDash val="solid"/>
              <a:miter lim="800000"/>
              <a:headEnd type="none" w="med" len="med"/>
              <a:tailEnd type="none" w="med" len="med"/>
            </a:ln>
            <a:effectLst>
              <a:outerShdw blurRad="50800" dist="38100" dir="2700000" algn="tl" rotWithShape="0">
                <a:srgbClr val="000000">
                  <a:alpha val="43000"/>
                </a:srgbClr>
              </a:outerShdw>
            </a:effectLst>
          </p:spPr>
        </p:pic>
        <p:pic>
          <p:nvPicPr>
            <p:cNvPr id="30" name="Picture 29" descr="methodology.jpg"/>
            <p:cNvPicPr>
              <a:picLocks noChangeAspect="1"/>
            </p:cNvPicPr>
            <p:nvPr/>
          </p:nvPicPr>
          <p:blipFill>
            <a:blip r:embed="rId6">
              <a:duotone>
                <a:prstClr val="black"/>
                <a:schemeClr val="accent1">
                  <a:tint val="45000"/>
                  <a:satMod val="400000"/>
                </a:schemeClr>
              </a:duotone>
              <a:alphaModFix amt="50000"/>
            </a:blip>
            <a:srcRect l="6134" t="3270" r="8435" b="17850"/>
            <a:stretch>
              <a:fillRect/>
            </a:stretch>
          </p:blipFill>
          <p:spPr>
            <a:xfrm>
              <a:off x="6936496" y="82076"/>
              <a:ext cx="297322" cy="274320"/>
            </a:xfrm>
            <a:prstGeom prst="rect">
              <a:avLst/>
            </a:prstGeom>
            <a:ln w="19050" cap="sq" cmpd="sng" algn="ctr">
              <a:solidFill>
                <a:srgbClr val="000000"/>
              </a:solidFill>
              <a:prstDash val="solid"/>
              <a:miter lim="800000"/>
              <a:headEnd type="none" w="med" len="med"/>
              <a:tailEnd type="none" w="med" len="med"/>
            </a:ln>
            <a:effectLst>
              <a:innerShdw blurRad="63500" dist="50800" dir="13500000">
                <a:srgbClr val="000000">
                  <a:alpha val="50000"/>
                </a:srgbClr>
              </a:innerShdw>
            </a:effectLst>
          </p:spPr>
        </p:pic>
        <p:pic>
          <p:nvPicPr>
            <p:cNvPr id="31" name="Picture 30" descr="evaluation.jpg"/>
            <p:cNvPicPr>
              <a:picLocks noChangeAspect="1"/>
            </p:cNvPicPr>
            <p:nvPr/>
          </p:nvPicPr>
          <p:blipFill>
            <a:blip r:embed="rId7">
              <a:duotone>
                <a:prstClr val="black"/>
                <a:schemeClr val="accent1">
                  <a:tint val="45000"/>
                  <a:satMod val="400000"/>
                </a:schemeClr>
              </a:duotone>
              <a:alphaModFix amt="50000"/>
            </a:blip>
            <a:srcRect l="8102" r="10580"/>
            <a:stretch>
              <a:fillRect/>
            </a:stretch>
          </p:blipFill>
          <p:spPr>
            <a:xfrm>
              <a:off x="7448323" y="82076"/>
              <a:ext cx="297428" cy="274320"/>
            </a:xfrm>
            <a:prstGeom prst="rect">
              <a:avLst/>
            </a:prstGeom>
            <a:ln w="19050" cap="sq" cmpd="sng" algn="ctr">
              <a:solidFill>
                <a:srgbClr val="000000"/>
              </a:solidFill>
              <a:prstDash val="solid"/>
              <a:miter lim="800000"/>
              <a:headEnd type="none" w="med" len="med"/>
              <a:tailEnd type="none" w="med" len="med"/>
            </a:ln>
            <a:effectLst>
              <a:innerShdw blurRad="63500" dist="50800" dir="13500000">
                <a:srgbClr val="000000">
                  <a:alpha val="50000"/>
                </a:srgbClr>
              </a:innerShdw>
            </a:effectLst>
          </p:spPr>
        </p:pic>
        <p:pic>
          <p:nvPicPr>
            <p:cNvPr id="32" name="Picture 31" descr="data.jpg"/>
            <p:cNvPicPr>
              <a:picLocks noChangeAspect="1"/>
            </p:cNvPicPr>
            <p:nvPr/>
          </p:nvPicPr>
          <p:blipFill>
            <a:blip r:embed="rId8">
              <a:duotone>
                <a:prstClr val="black"/>
                <a:schemeClr val="accent1">
                  <a:tint val="45000"/>
                  <a:satMod val="400000"/>
                </a:schemeClr>
              </a:duotone>
              <a:alphaModFix amt="50000"/>
            </a:blip>
            <a:srcRect t="4292" b="11712"/>
            <a:stretch>
              <a:fillRect/>
            </a:stretch>
          </p:blipFill>
          <p:spPr>
            <a:xfrm>
              <a:off x="7960256" y="82076"/>
              <a:ext cx="297428" cy="274320"/>
            </a:xfrm>
            <a:prstGeom prst="rect">
              <a:avLst/>
            </a:prstGeom>
            <a:ln w="19050" cap="sq" cmpd="sng" algn="ctr">
              <a:solidFill>
                <a:srgbClr val="000000"/>
              </a:solidFill>
              <a:prstDash val="solid"/>
              <a:miter lim="800000"/>
              <a:headEnd type="none" w="med" len="med"/>
              <a:tailEnd type="none" w="med" len="med"/>
            </a:ln>
            <a:effectLst>
              <a:innerShdw blurRad="63500" dist="50800" dir="13500000">
                <a:srgbClr val="000000">
                  <a:alpha val="50000"/>
                </a:srgbClr>
              </a:innerShdw>
            </a:effectLst>
          </p:spPr>
        </p:pic>
        <p:pic>
          <p:nvPicPr>
            <p:cNvPr id="52" name="Picture 51" descr="books.jpg"/>
            <p:cNvPicPr>
              <a:picLocks noChangeAspect="1"/>
            </p:cNvPicPr>
            <p:nvPr/>
          </p:nvPicPr>
          <p:blipFill>
            <a:blip r:embed="rId9">
              <a:duotone>
                <a:prstClr val="black"/>
                <a:schemeClr val="accent1">
                  <a:tint val="45000"/>
                  <a:satMod val="400000"/>
                </a:schemeClr>
              </a:duotone>
              <a:alphaModFix amt="50000"/>
            </a:blip>
            <a:srcRect t="5691" b="5691"/>
            <a:stretch>
              <a:fillRect/>
            </a:stretch>
          </p:blipFill>
          <p:spPr>
            <a:xfrm>
              <a:off x="8472190" y="82076"/>
              <a:ext cx="297428" cy="274320"/>
            </a:xfrm>
            <a:prstGeom prst="rect">
              <a:avLst/>
            </a:prstGeom>
            <a:ln w="19050" cap="sq" cmpd="sng" algn="ctr">
              <a:solidFill>
                <a:srgbClr val="000000"/>
              </a:solidFill>
              <a:prstDash val="solid"/>
              <a:miter lim="800000"/>
              <a:headEnd type="none" w="med" len="med"/>
              <a:tailEnd type="none" w="med" len="med"/>
            </a:ln>
            <a:effectLst>
              <a:innerShdw blurRad="63500" dist="50800" dir="13500000">
                <a:srgbClr val="000000">
                  <a:alpha val="50000"/>
                </a:srgbClr>
              </a:innerShdw>
            </a:effectLst>
          </p:spPr>
        </p:pic>
      </p:grpSp>
    </p:spTree>
  </p:cSld>
  <p:clrMapOvr>
    <a:masterClrMapping/>
  </p:clrMapOvr>
  <p:transition spd="med"/>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Sources</a:t>
            </a:r>
            <a:endParaRPr lang="en-US" dirty="0"/>
          </a:p>
        </p:txBody>
      </p:sp>
      <p:sp>
        <p:nvSpPr>
          <p:cNvPr id="4" name="Date Placeholder 3"/>
          <p:cNvSpPr>
            <a:spLocks noGrp="1"/>
          </p:cNvSpPr>
          <p:nvPr>
            <p:ph type="dt" sz="half" idx="10"/>
          </p:nvPr>
        </p:nvSpPr>
        <p:spPr/>
        <p:txBody>
          <a:bodyPr/>
          <a:lstStyle/>
          <a:p>
            <a:r>
              <a:rPr lang="en-US" smtClean="0"/>
              <a:t>August 24, 2014</a:t>
            </a:r>
            <a:endParaRPr lang="en-US"/>
          </a:p>
        </p:txBody>
      </p:sp>
      <p:sp>
        <p:nvSpPr>
          <p:cNvPr id="5" name="Footer Placeholder 4"/>
          <p:cNvSpPr>
            <a:spLocks noGrp="1"/>
          </p:cNvSpPr>
          <p:nvPr>
            <p:ph type="ftr" sz="quarter" idx="11"/>
          </p:nvPr>
        </p:nvSpPr>
        <p:spPr/>
        <p:txBody>
          <a:bodyPr/>
          <a:lstStyle/>
          <a:p>
            <a:r>
              <a:rPr lang="en-US" smtClean="0"/>
              <a:t>*SEM 2014, Dublin</a:t>
            </a:r>
            <a:endParaRPr lang="en-US" dirty="0"/>
          </a:p>
        </p:txBody>
      </p:sp>
      <p:sp>
        <p:nvSpPr>
          <p:cNvPr id="6" name="Slide Number Placeholder 5"/>
          <p:cNvSpPr>
            <a:spLocks noGrp="1"/>
          </p:cNvSpPr>
          <p:nvPr>
            <p:ph type="sldNum" sz="quarter" idx="12"/>
          </p:nvPr>
        </p:nvSpPr>
        <p:spPr/>
        <p:txBody>
          <a:bodyPr/>
          <a:lstStyle/>
          <a:p>
            <a:fld id="{D251BFE7-20A4-0B42-889B-682D60CD3310}" type="slidenum">
              <a:rPr lang="en-US" smtClean="0"/>
              <a:pPr/>
              <a:t>8</a:t>
            </a:fld>
            <a:endParaRPr lang="en-US" dirty="0"/>
          </a:p>
        </p:txBody>
      </p:sp>
      <p:sp>
        <p:nvSpPr>
          <p:cNvPr id="34" name="Content Placeholder 2"/>
          <p:cNvSpPr>
            <a:spLocks noGrp="1"/>
          </p:cNvSpPr>
          <p:nvPr>
            <p:ph idx="1"/>
          </p:nvPr>
        </p:nvSpPr>
        <p:spPr>
          <a:xfrm>
            <a:off x="828675" y="1625600"/>
            <a:ext cx="4510291" cy="1852418"/>
          </a:xfrm>
        </p:spPr>
        <p:txBody>
          <a:bodyPr>
            <a:normAutofit fontScale="85000" lnSpcReduction="20000"/>
          </a:bodyPr>
          <a:lstStyle/>
          <a:p>
            <a:r>
              <a:rPr lang="en-US" dirty="0" smtClean="0"/>
              <a:t>Use </a:t>
            </a:r>
            <a:r>
              <a:rPr lang="en-US" dirty="0" err="1" smtClean="0"/>
              <a:t>MTurk</a:t>
            </a:r>
            <a:r>
              <a:rPr lang="en-US" dirty="0" smtClean="0"/>
              <a:t> workers…</a:t>
            </a:r>
          </a:p>
          <a:p>
            <a:pPr lvl="1"/>
            <a:r>
              <a:rPr lang="en-US" dirty="0" smtClean="0"/>
              <a:t>As proxy for automatic detection system</a:t>
            </a:r>
          </a:p>
          <a:p>
            <a:pPr lvl="1"/>
            <a:r>
              <a:rPr lang="en-US" dirty="0" smtClean="0"/>
              <a:t>To collect ground-truth mental state descriptions</a:t>
            </a:r>
          </a:p>
          <a:p>
            <a:r>
              <a:rPr lang="en-US" dirty="0" smtClean="0"/>
              <a:t>Use English </a:t>
            </a:r>
            <a:r>
              <a:rPr lang="en-US" dirty="0" err="1" smtClean="0"/>
              <a:t>Gigaword</a:t>
            </a:r>
            <a:r>
              <a:rPr lang="en-US" dirty="0" smtClean="0"/>
              <a:t> 5</a:t>
            </a:r>
            <a:r>
              <a:rPr lang="en-US" baseline="30000" dirty="0" smtClean="0"/>
              <a:t>th</a:t>
            </a:r>
            <a:r>
              <a:rPr lang="en-US" dirty="0" smtClean="0"/>
              <a:t> edition corpus</a:t>
            </a:r>
          </a:p>
          <a:p>
            <a:pPr lvl="1"/>
            <a:r>
              <a:rPr lang="en-US" dirty="0" smtClean="0"/>
              <a:t>Comprehensive archive of </a:t>
            </a:r>
            <a:r>
              <a:rPr lang="en-US" b="1" dirty="0" smtClean="0"/>
              <a:t>newswire </a:t>
            </a:r>
            <a:r>
              <a:rPr lang="en-US" dirty="0" smtClean="0"/>
              <a:t>articles</a:t>
            </a:r>
          </a:p>
          <a:p>
            <a:pPr lvl="1"/>
            <a:r>
              <a:rPr lang="en-US" dirty="0" smtClean="0"/>
              <a:t>26 GB in size</a:t>
            </a:r>
          </a:p>
          <a:p>
            <a:pPr lvl="1"/>
            <a:r>
              <a:rPr lang="en-US" dirty="0" smtClean="0"/>
              <a:t>Contains 9,876,086 documents, over 4B words</a:t>
            </a:r>
          </a:p>
          <a:p>
            <a:endParaRPr lang="en-US" dirty="0"/>
          </a:p>
        </p:txBody>
      </p:sp>
      <p:grpSp>
        <p:nvGrpSpPr>
          <p:cNvPr id="33" name="Group 32"/>
          <p:cNvGrpSpPr/>
          <p:nvPr/>
        </p:nvGrpSpPr>
        <p:grpSpPr>
          <a:xfrm>
            <a:off x="1062807" y="2310539"/>
            <a:ext cx="6961566" cy="3907526"/>
            <a:chOff x="677019" y="863231"/>
            <a:chExt cx="6961566" cy="3907526"/>
          </a:xfrm>
        </p:grpSpPr>
        <p:sp>
          <p:nvSpPr>
            <p:cNvPr id="39" name="Rectangle 38"/>
            <p:cNvSpPr/>
            <p:nvPr/>
          </p:nvSpPr>
          <p:spPr>
            <a:xfrm>
              <a:off x="5190058" y="863231"/>
              <a:ext cx="2448527" cy="2787765"/>
            </a:xfrm>
            <a:prstGeom prst="rect">
              <a:avLst/>
            </a:prstGeom>
            <a:solidFill>
              <a:srgbClr val="6D7D66">
                <a:alpha val="10000"/>
              </a:srgbClr>
            </a:solidFill>
            <a:ln w="38100" cap="rnd" cmpd="sng" algn="ctr">
              <a:solidFill>
                <a:schemeClr val="accent2">
                  <a:lumMod val="20000"/>
                  <a:lumOff val="80000"/>
                </a:schemeClr>
              </a:solidFill>
              <a:prstDash val="solid"/>
              <a:round/>
              <a:headEnd type="none" w="med" len="med"/>
              <a:tailEnd type="none" w="med" len="med"/>
            </a:ln>
            <a:effectLst>
              <a:outerShdw blurRad="50800" dist="38100" dir="2700000" algn="br">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vert="horz" lIns="731520" tIns="365760" rtlCol="0" anchor="t" anchorCtr="0"/>
            <a:lstStyle/>
            <a:p>
              <a:endParaRPr lang="en-US" sz="2400" b="1" dirty="0" smtClean="0">
                <a:solidFill>
                  <a:schemeClr val="tx1"/>
                </a:solidFill>
              </a:endParaRPr>
            </a:p>
          </p:txBody>
        </p:sp>
        <p:sp>
          <p:nvSpPr>
            <p:cNvPr id="40" name="Magnetic Disk 39"/>
            <p:cNvSpPr/>
            <p:nvPr/>
          </p:nvSpPr>
          <p:spPr>
            <a:xfrm>
              <a:off x="5900380" y="1093450"/>
              <a:ext cx="1079383" cy="822960"/>
            </a:xfrm>
            <a:prstGeom prst="flowChartMagneticDisk">
              <a:avLst/>
            </a:prstGeom>
            <a:ln/>
          </p:spPr>
          <p:style>
            <a:lnRef idx="2">
              <a:schemeClr val="accent2"/>
            </a:lnRef>
            <a:fillRef idx="1">
              <a:schemeClr val="lt1"/>
            </a:fillRef>
            <a:effectRef idx="0">
              <a:schemeClr val="accent2"/>
            </a:effectRef>
            <a:fontRef idx="minor">
              <a:schemeClr val="dk1"/>
            </a:fontRef>
          </p:style>
          <p:txBody>
            <a:bodyPr anchor="ctr"/>
            <a:lstStyle/>
            <a:p>
              <a:pPr algn="ctr"/>
              <a:r>
                <a:rPr lang="en-US" sz="1200" dirty="0" smtClean="0"/>
                <a:t>Text Corpora</a:t>
              </a:r>
              <a:endParaRPr lang="en-US" sz="1200" dirty="0"/>
            </a:p>
          </p:txBody>
        </p:sp>
        <p:sp>
          <p:nvSpPr>
            <p:cNvPr id="41" name="Process 40"/>
            <p:cNvSpPr/>
            <p:nvPr/>
          </p:nvSpPr>
          <p:spPr>
            <a:xfrm>
              <a:off x="5479106" y="2260421"/>
              <a:ext cx="1921931" cy="1139823"/>
            </a:xfrm>
            <a:prstGeom prst="flowChartProcess">
              <a:avLst/>
            </a:prstGeom>
            <a:ln/>
          </p:spPr>
          <p:style>
            <a:lnRef idx="3">
              <a:schemeClr val="lt1"/>
            </a:lnRef>
            <a:fillRef idx="1">
              <a:schemeClr val="accent2"/>
            </a:fillRef>
            <a:effectRef idx="1">
              <a:schemeClr val="accent2"/>
            </a:effectRef>
            <a:fontRef idx="minor">
              <a:schemeClr val="lt1"/>
            </a:fontRef>
          </p:style>
          <p:txBody>
            <a:bodyPr anchor="ctr"/>
            <a:lstStyle/>
            <a:p>
              <a:pPr algn="ctr"/>
              <a:r>
                <a:rPr lang="en-US" sz="1400" b="1" dirty="0" smtClean="0"/>
                <a:t>Information</a:t>
              </a:r>
            </a:p>
            <a:p>
              <a:pPr algn="ctr"/>
              <a:r>
                <a:rPr lang="en-US" sz="1400" b="1" dirty="0" smtClean="0"/>
                <a:t>Extraction</a:t>
              </a:r>
            </a:p>
            <a:p>
              <a:pPr algn="ctr"/>
              <a:r>
                <a:rPr lang="en-US" sz="1400" b="1" dirty="0" smtClean="0"/>
                <a:t> System</a:t>
              </a:r>
              <a:endParaRPr lang="en-US" sz="1400" b="1" dirty="0"/>
            </a:p>
          </p:txBody>
        </p:sp>
        <p:sp>
          <p:nvSpPr>
            <p:cNvPr id="42" name="Document 41"/>
            <p:cNvSpPr/>
            <p:nvPr/>
          </p:nvSpPr>
          <p:spPr>
            <a:xfrm>
              <a:off x="677019" y="2415677"/>
              <a:ext cx="1079382" cy="822960"/>
            </a:xfrm>
            <a:prstGeom prst="flowChartDocumen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200" dirty="0" smtClean="0"/>
                <a:t>Video</a:t>
              </a:r>
              <a:endParaRPr lang="en-US" sz="1200" dirty="0"/>
            </a:p>
          </p:txBody>
        </p:sp>
        <p:sp>
          <p:nvSpPr>
            <p:cNvPr id="50" name="Document 49"/>
            <p:cNvSpPr/>
            <p:nvPr/>
          </p:nvSpPr>
          <p:spPr>
            <a:xfrm>
              <a:off x="5900380" y="3947797"/>
              <a:ext cx="1079382" cy="822960"/>
            </a:xfrm>
            <a:prstGeom prst="flowChartDocumen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200" dirty="0" smtClean="0"/>
                <a:t>Mental State</a:t>
              </a:r>
              <a:r>
                <a:rPr lang="en-US" sz="1200" dirty="0"/>
                <a:t>s</a:t>
              </a:r>
              <a:endParaRPr lang="en-US" sz="1200" dirty="0" smtClean="0"/>
            </a:p>
          </p:txBody>
        </p:sp>
        <p:sp>
          <p:nvSpPr>
            <p:cNvPr id="53" name="Down Arrow 52"/>
            <p:cNvSpPr/>
            <p:nvPr/>
          </p:nvSpPr>
          <p:spPr>
            <a:xfrm rot="10800000" flipV="1">
              <a:off x="6360694" y="1995244"/>
              <a:ext cx="158754" cy="265176"/>
            </a:xfrm>
            <a:prstGeom prst="downArrow">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cxnSp>
          <p:nvCxnSpPr>
            <p:cNvPr id="54" name="Straight Arrow Connector 53"/>
            <p:cNvCxnSpPr>
              <a:stCxn id="42" idx="3"/>
              <a:endCxn id="55" idx="1"/>
            </p:cNvCxnSpPr>
            <p:nvPr/>
          </p:nvCxnSpPr>
          <p:spPr>
            <a:xfrm>
              <a:off x="1756401" y="2827157"/>
              <a:ext cx="495219" cy="317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55" name="Process 54"/>
            <p:cNvSpPr/>
            <p:nvPr/>
          </p:nvSpPr>
          <p:spPr>
            <a:xfrm>
              <a:off x="2251620" y="2418853"/>
              <a:ext cx="1079382" cy="822960"/>
            </a:xfrm>
            <a:prstGeom prst="flowChartProcess">
              <a:avLst/>
            </a:prstGeom>
            <a:ln/>
          </p:spPr>
          <p:style>
            <a:lnRef idx="1">
              <a:schemeClr val="accent2"/>
            </a:lnRef>
            <a:fillRef idx="2">
              <a:schemeClr val="accent2"/>
            </a:fillRef>
            <a:effectRef idx="1">
              <a:schemeClr val="accent2"/>
            </a:effectRef>
            <a:fontRef idx="minor">
              <a:schemeClr val="dk1"/>
            </a:fontRef>
          </p:style>
          <p:txBody>
            <a:bodyPr anchor="ctr"/>
            <a:lstStyle/>
            <a:p>
              <a:pPr algn="ctr"/>
              <a:r>
                <a:rPr lang="en-US" sz="1200" dirty="0" smtClean="0"/>
                <a:t>Detectors</a:t>
              </a:r>
            </a:p>
          </p:txBody>
        </p:sp>
        <p:sp>
          <p:nvSpPr>
            <p:cNvPr id="56" name="Multidocument 55"/>
            <p:cNvSpPr/>
            <p:nvPr/>
          </p:nvSpPr>
          <p:spPr>
            <a:xfrm>
              <a:off x="3873796" y="2418853"/>
              <a:ext cx="1079382" cy="819784"/>
            </a:xfrm>
            <a:prstGeom prst="flowChartMultidocument">
              <a:avLst/>
            </a:prstGeom>
            <a:ln/>
          </p:spPr>
          <p:style>
            <a:lnRef idx="2">
              <a:schemeClr val="accent2"/>
            </a:lnRef>
            <a:fillRef idx="1">
              <a:schemeClr val="lt1"/>
            </a:fillRef>
            <a:effectRef idx="0">
              <a:schemeClr val="accent2"/>
            </a:effectRef>
            <a:fontRef idx="minor">
              <a:schemeClr val="dk1"/>
            </a:fontRef>
          </p:style>
          <p:txBody>
            <a:bodyPr anchor="ctr"/>
            <a:lstStyle/>
            <a:p>
              <a:r>
                <a:rPr lang="en-US" sz="1200" dirty="0" smtClean="0"/>
                <a:t>Detections</a:t>
              </a:r>
              <a:endParaRPr lang="en-US" sz="1200" dirty="0"/>
            </a:p>
          </p:txBody>
        </p:sp>
        <p:cxnSp>
          <p:nvCxnSpPr>
            <p:cNvPr id="57" name="Straight Arrow Connector 56"/>
            <p:cNvCxnSpPr>
              <a:stCxn id="56" idx="3"/>
              <a:endCxn id="41" idx="1"/>
            </p:cNvCxnSpPr>
            <p:nvPr/>
          </p:nvCxnSpPr>
          <p:spPr>
            <a:xfrm>
              <a:off x="4953178" y="2828745"/>
              <a:ext cx="525928"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8" name="Straight Arrow Connector 57"/>
            <p:cNvCxnSpPr>
              <a:stCxn id="55" idx="3"/>
              <a:endCxn id="56" idx="1"/>
            </p:cNvCxnSpPr>
            <p:nvPr/>
          </p:nvCxnSpPr>
          <p:spPr>
            <a:xfrm flipV="1">
              <a:off x="3331002" y="2828745"/>
              <a:ext cx="542794"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9" name="Straight Arrow Connector 58"/>
            <p:cNvCxnSpPr>
              <a:stCxn id="41" idx="2"/>
              <a:endCxn id="50" idx="0"/>
            </p:cNvCxnSpPr>
            <p:nvPr/>
          </p:nvCxnSpPr>
          <p:spPr>
            <a:xfrm rot="5400000">
              <a:off x="6166296" y="3674020"/>
              <a:ext cx="547553" cy="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grpSp>
        <p:nvGrpSpPr>
          <p:cNvPr id="61" name="Group 60"/>
          <p:cNvGrpSpPr/>
          <p:nvPr/>
        </p:nvGrpSpPr>
        <p:grpSpPr>
          <a:xfrm>
            <a:off x="3177098" y="4689121"/>
            <a:ext cx="2841165" cy="1528944"/>
            <a:chOff x="3177098" y="4689121"/>
            <a:chExt cx="2841165" cy="1528944"/>
          </a:xfrm>
        </p:grpSpPr>
        <p:sp>
          <p:nvSpPr>
            <p:cNvPr id="36" name="Document 35"/>
            <p:cNvSpPr/>
            <p:nvPr/>
          </p:nvSpPr>
          <p:spPr>
            <a:xfrm>
              <a:off x="4259584" y="5395105"/>
              <a:ext cx="1079382" cy="822960"/>
            </a:xfrm>
            <a:prstGeom prst="flowChartDocumen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sz="1200" dirty="0" smtClean="0"/>
                <a:t>Mental State Annotation</a:t>
              </a:r>
            </a:p>
          </p:txBody>
        </p:sp>
        <p:cxnSp>
          <p:nvCxnSpPr>
            <p:cNvPr id="37" name="Straight Arrow Connector 36"/>
            <p:cNvCxnSpPr>
              <a:stCxn id="35" idx="2"/>
              <a:endCxn id="36" idx="1"/>
            </p:cNvCxnSpPr>
            <p:nvPr/>
          </p:nvCxnSpPr>
          <p:spPr>
            <a:xfrm rot="16200000" flipH="1">
              <a:off x="3159609" y="4706610"/>
              <a:ext cx="1117464" cy="108248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48" name="TextBox 47"/>
            <p:cNvSpPr txBox="1"/>
            <p:nvPr/>
          </p:nvSpPr>
          <p:spPr>
            <a:xfrm>
              <a:off x="5608926" y="5494919"/>
              <a:ext cx="409337" cy="553998"/>
            </a:xfrm>
            <a:prstGeom prst="rect">
              <a:avLst/>
            </a:prstGeom>
            <a:noFill/>
          </p:spPr>
          <p:txBody>
            <a:bodyPr wrap="none" rtlCol="0">
              <a:spAutoFit/>
            </a:bodyPr>
            <a:lstStyle/>
            <a:p>
              <a:r>
                <a:rPr lang="en-US" sz="3000" dirty="0" smtClean="0"/>
                <a:t>=</a:t>
              </a:r>
              <a:endParaRPr lang="en-US" sz="3000" dirty="0"/>
            </a:p>
          </p:txBody>
        </p:sp>
        <p:sp>
          <p:nvSpPr>
            <p:cNvPr id="49" name="TextBox 48"/>
            <p:cNvSpPr txBox="1"/>
            <p:nvPr/>
          </p:nvSpPr>
          <p:spPr>
            <a:xfrm>
              <a:off x="5661694" y="5406019"/>
              <a:ext cx="313044" cy="369332"/>
            </a:xfrm>
            <a:prstGeom prst="rect">
              <a:avLst/>
            </a:prstGeom>
            <a:noFill/>
          </p:spPr>
          <p:txBody>
            <a:bodyPr wrap="none" rtlCol="0">
              <a:spAutoFit/>
            </a:bodyPr>
            <a:lstStyle/>
            <a:p>
              <a:r>
                <a:rPr lang="en-US" dirty="0" smtClean="0"/>
                <a:t>?</a:t>
              </a:r>
              <a:endParaRPr lang="en-US" dirty="0"/>
            </a:p>
          </p:txBody>
        </p:sp>
      </p:grpSp>
      <p:grpSp>
        <p:nvGrpSpPr>
          <p:cNvPr id="60" name="Group 59"/>
          <p:cNvGrpSpPr/>
          <p:nvPr/>
        </p:nvGrpSpPr>
        <p:grpSpPr>
          <a:xfrm>
            <a:off x="2637408" y="3866161"/>
            <a:ext cx="2701558" cy="822960"/>
            <a:chOff x="2637408" y="3866161"/>
            <a:chExt cx="2701558" cy="822960"/>
          </a:xfrm>
        </p:grpSpPr>
        <p:sp>
          <p:nvSpPr>
            <p:cNvPr id="35" name="Process 34"/>
            <p:cNvSpPr/>
            <p:nvPr/>
          </p:nvSpPr>
          <p:spPr>
            <a:xfrm>
              <a:off x="2637408" y="3866161"/>
              <a:ext cx="1079382" cy="822960"/>
            </a:xfrm>
            <a:prstGeom prst="flowChartProcess">
              <a:avLst/>
            </a:prstGeom>
            <a:ln/>
          </p:spPr>
          <p:style>
            <a:lnRef idx="1">
              <a:schemeClr val="accent5"/>
            </a:lnRef>
            <a:fillRef idx="2">
              <a:schemeClr val="accent5"/>
            </a:fillRef>
            <a:effectRef idx="1">
              <a:schemeClr val="accent5"/>
            </a:effectRef>
            <a:fontRef idx="minor">
              <a:schemeClr val="dk1"/>
            </a:fontRef>
          </p:style>
          <p:txBody>
            <a:bodyPr anchor="ctr"/>
            <a:lstStyle/>
            <a:p>
              <a:pPr algn="ctr"/>
              <a:r>
                <a:rPr lang="en-US" sz="1200" dirty="0" err="1" smtClean="0"/>
                <a:t>MTurk</a:t>
              </a:r>
              <a:r>
                <a:rPr lang="en-US" sz="1200" dirty="0" smtClean="0"/>
                <a:t> Workers</a:t>
              </a:r>
            </a:p>
          </p:txBody>
        </p:sp>
        <p:sp>
          <p:nvSpPr>
            <p:cNvPr id="51" name="Multidocument 50"/>
            <p:cNvSpPr/>
            <p:nvPr/>
          </p:nvSpPr>
          <p:spPr>
            <a:xfrm>
              <a:off x="4259584" y="3869337"/>
              <a:ext cx="1079382" cy="819784"/>
            </a:xfrm>
            <a:prstGeom prst="flowChartMultidocument">
              <a:avLst/>
            </a:prstGeom>
            <a:ln/>
          </p:spPr>
          <p:style>
            <a:lnRef idx="2">
              <a:schemeClr val="accent5"/>
            </a:lnRef>
            <a:fillRef idx="1">
              <a:schemeClr val="lt1"/>
            </a:fillRef>
            <a:effectRef idx="0">
              <a:schemeClr val="accent5"/>
            </a:effectRef>
            <a:fontRef idx="minor">
              <a:schemeClr val="dk1"/>
            </a:fontRef>
          </p:style>
          <p:txBody>
            <a:bodyPr anchor="ctr"/>
            <a:lstStyle/>
            <a:p>
              <a:r>
                <a:rPr lang="en-US" sz="1200" dirty="0" smtClean="0"/>
                <a:t>Detection Annotation</a:t>
              </a:r>
              <a:endParaRPr lang="en-US" sz="1200" dirty="0"/>
            </a:p>
          </p:txBody>
        </p:sp>
      </p:grpSp>
      <p:sp>
        <p:nvSpPr>
          <p:cNvPr id="38" name="Magnetic Disk 37"/>
          <p:cNvSpPr/>
          <p:nvPr/>
        </p:nvSpPr>
        <p:spPr>
          <a:xfrm>
            <a:off x="6286167" y="2540758"/>
            <a:ext cx="1079383" cy="822960"/>
          </a:xfrm>
          <a:prstGeom prst="flowChartMagneticDisk">
            <a:avLst/>
          </a:prstGeom>
          <a:ln/>
        </p:spPr>
        <p:style>
          <a:lnRef idx="1">
            <a:schemeClr val="accent5"/>
          </a:lnRef>
          <a:fillRef idx="2">
            <a:schemeClr val="accent5"/>
          </a:fillRef>
          <a:effectRef idx="1">
            <a:schemeClr val="accent5"/>
          </a:effectRef>
          <a:fontRef idx="minor">
            <a:schemeClr val="dk1"/>
          </a:fontRef>
        </p:style>
        <p:txBody>
          <a:bodyPr anchor="ctr"/>
          <a:lstStyle/>
          <a:p>
            <a:pPr algn="ctr"/>
            <a:r>
              <a:rPr lang="en-US" sz="1200" dirty="0" smtClean="0">
                <a:solidFill>
                  <a:schemeClr val="tx1"/>
                </a:solidFill>
              </a:rPr>
              <a:t>Text Corpora</a:t>
            </a:r>
            <a:endParaRPr lang="en-US" sz="1200" dirty="0">
              <a:solidFill>
                <a:schemeClr val="tx1"/>
              </a:solidFill>
            </a:endParaRPr>
          </a:p>
        </p:txBody>
      </p:sp>
      <p:grpSp>
        <p:nvGrpSpPr>
          <p:cNvPr id="62" name="Group 13"/>
          <p:cNvGrpSpPr/>
          <p:nvPr/>
        </p:nvGrpSpPr>
        <p:grpSpPr>
          <a:xfrm>
            <a:off x="6424669" y="82076"/>
            <a:ext cx="2344949" cy="274320"/>
            <a:chOff x="6424669" y="82076"/>
            <a:chExt cx="2344949" cy="274320"/>
          </a:xfrm>
        </p:grpSpPr>
        <p:pic>
          <p:nvPicPr>
            <p:cNvPr id="63" name="Picture 62" descr="problem.jpg"/>
            <p:cNvPicPr>
              <a:picLocks noChangeAspect="1"/>
            </p:cNvPicPr>
            <p:nvPr/>
          </p:nvPicPr>
          <p:blipFill>
            <a:blip r:embed="rId3">
              <a:alphaModFix amt="75000"/>
            </a:blip>
            <a:stretch>
              <a:fillRect/>
            </a:stretch>
          </p:blipFill>
          <p:spPr>
            <a:xfrm>
              <a:off x="6424669" y="82076"/>
              <a:ext cx="297322" cy="274320"/>
            </a:xfrm>
            <a:prstGeom prst="rect">
              <a:avLst/>
            </a:prstGeom>
            <a:ln w="19050" cap="sq" cmpd="sng" algn="ctr">
              <a:solidFill>
                <a:srgbClr val="000000"/>
              </a:solidFill>
              <a:prstDash val="solid"/>
              <a:miter lim="800000"/>
              <a:headEnd type="none" w="med" len="med"/>
              <a:tailEnd type="none" w="med" len="med"/>
            </a:ln>
            <a:effectLst>
              <a:outerShdw blurRad="50800" dist="38100" dir="2700000" algn="tl" rotWithShape="0">
                <a:srgbClr val="000000">
                  <a:alpha val="43000"/>
                </a:srgbClr>
              </a:outerShdw>
            </a:effectLst>
          </p:spPr>
        </p:pic>
        <p:pic>
          <p:nvPicPr>
            <p:cNvPr id="64" name="Picture 63" descr="methodology.jpg"/>
            <p:cNvPicPr>
              <a:picLocks noChangeAspect="1"/>
            </p:cNvPicPr>
            <p:nvPr/>
          </p:nvPicPr>
          <p:blipFill>
            <a:blip r:embed="rId4">
              <a:duotone>
                <a:prstClr val="black"/>
                <a:schemeClr val="accent1">
                  <a:tint val="45000"/>
                  <a:satMod val="400000"/>
                </a:schemeClr>
              </a:duotone>
              <a:alphaModFix amt="50000"/>
            </a:blip>
            <a:srcRect l="6134" t="3270" r="8435" b="17850"/>
            <a:stretch>
              <a:fillRect/>
            </a:stretch>
          </p:blipFill>
          <p:spPr>
            <a:xfrm>
              <a:off x="6936496" y="82076"/>
              <a:ext cx="297322" cy="274320"/>
            </a:xfrm>
            <a:prstGeom prst="rect">
              <a:avLst/>
            </a:prstGeom>
            <a:ln w="19050" cap="sq" cmpd="sng" algn="ctr">
              <a:solidFill>
                <a:srgbClr val="000000"/>
              </a:solidFill>
              <a:prstDash val="solid"/>
              <a:miter lim="800000"/>
              <a:headEnd type="none" w="med" len="med"/>
              <a:tailEnd type="none" w="med" len="med"/>
            </a:ln>
            <a:effectLst>
              <a:innerShdw blurRad="63500" dist="50800" dir="13500000">
                <a:srgbClr val="000000">
                  <a:alpha val="50000"/>
                </a:srgbClr>
              </a:innerShdw>
            </a:effectLst>
          </p:spPr>
        </p:pic>
        <p:pic>
          <p:nvPicPr>
            <p:cNvPr id="65" name="Picture 64" descr="evaluation.jpg"/>
            <p:cNvPicPr>
              <a:picLocks noChangeAspect="1"/>
            </p:cNvPicPr>
            <p:nvPr/>
          </p:nvPicPr>
          <p:blipFill>
            <a:blip r:embed="rId5">
              <a:duotone>
                <a:prstClr val="black"/>
                <a:schemeClr val="accent1">
                  <a:tint val="45000"/>
                  <a:satMod val="400000"/>
                </a:schemeClr>
              </a:duotone>
              <a:alphaModFix amt="50000"/>
            </a:blip>
            <a:srcRect l="8102" r="10580"/>
            <a:stretch>
              <a:fillRect/>
            </a:stretch>
          </p:blipFill>
          <p:spPr>
            <a:xfrm>
              <a:off x="7448323" y="82076"/>
              <a:ext cx="297428" cy="274320"/>
            </a:xfrm>
            <a:prstGeom prst="rect">
              <a:avLst/>
            </a:prstGeom>
            <a:ln w="19050" cap="sq" cmpd="sng" algn="ctr">
              <a:solidFill>
                <a:srgbClr val="000000"/>
              </a:solidFill>
              <a:prstDash val="solid"/>
              <a:miter lim="800000"/>
              <a:headEnd type="none" w="med" len="med"/>
              <a:tailEnd type="none" w="med" len="med"/>
            </a:ln>
            <a:effectLst>
              <a:innerShdw blurRad="63500" dist="50800" dir="13500000">
                <a:srgbClr val="000000">
                  <a:alpha val="50000"/>
                </a:srgbClr>
              </a:innerShdw>
            </a:effectLst>
          </p:spPr>
        </p:pic>
        <p:pic>
          <p:nvPicPr>
            <p:cNvPr id="66" name="Picture 65" descr="data.jpg"/>
            <p:cNvPicPr>
              <a:picLocks noChangeAspect="1"/>
            </p:cNvPicPr>
            <p:nvPr/>
          </p:nvPicPr>
          <p:blipFill>
            <a:blip r:embed="rId6">
              <a:duotone>
                <a:prstClr val="black"/>
                <a:schemeClr val="accent1">
                  <a:tint val="45000"/>
                  <a:satMod val="400000"/>
                </a:schemeClr>
              </a:duotone>
              <a:alphaModFix amt="50000"/>
            </a:blip>
            <a:srcRect t="4292" b="11712"/>
            <a:stretch>
              <a:fillRect/>
            </a:stretch>
          </p:blipFill>
          <p:spPr>
            <a:xfrm>
              <a:off x="7960256" y="82076"/>
              <a:ext cx="297428" cy="274320"/>
            </a:xfrm>
            <a:prstGeom prst="rect">
              <a:avLst/>
            </a:prstGeom>
            <a:ln w="19050" cap="sq" cmpd="sng" algn="ctr">
              <a:solidFill>
                <a:srgbClr val="000000"/>
              </a:solidFill>
              <a:prstDash val="solid"/>
              <a:miter lim="800000"/>
              <a:headEnd type="none" w="med" len="med"/>
              <a:tailEnd type="none" w="med" len="med"/>
            </a:ln>
            <a:effectLst>
              <a:innerShdw blurRad="63500" dist="50800" dir="13500000">
                <a:srgbClr val="000000">
                  <a:alpha val="50000"/>
                </a:srgbClr>
              </a:innerShdw>
            </a:effectLst>
          </p:spPr>
        </p:pic>
        <p:pic>
          <p:nvPicPr>
            <p:cNvPr id="67" name="Picture 66" descr="books.jpg"/>
            <p:cNvPicPr>
              <a:picLocks noChangeAspect="1"/>
            </p:cNvPicPr>
            <p:nvPr/>
          </p:nvPicPr>
          <p:blipFill>
            <a:blip r:embed="rId7">
              <a:duotone>
                <a:prstClr val="black"/>
                <a:schemeClr val="accent1">
                  <a:tint val="45000"/>
                  <a:satMod val="400000"/>
                </a:schemeClr>
              </a:duotone>
              <a:alphaModFix amt="50000"/>
            </a:blip>
            <a:srcRect t="5691" b="5691"/>
            <a:stretch>
              <a:fillRect/>
            </a:stretch>
          </p:blipFill>
          <p:spPr>
            <a:xfrm>
              <a:off x="8472190" y="82076"/>
              <a:ext cx="297428" cy="274320"/>
            </a:xfrm>
            <a:prstGeom prst="rect">
              <a:avLst/>
            </a:prstGeom>
            <a:ln w="19050" cap="sq" cmpd="sng" algn="ctr">
              <a:solidFill>
                <a:srgbClr val="000000"/>
              </a:solidFill>
              <a:prstDash val="solid"/>
              <a:miter lim="800000"/>
              <a:headEnd type="none" w="med" len="med"/>
              <a:tailEnd type="none" w="med" len="med"/>
            </a:ln>
            <a:effectLst>
              <a:innerShdw blurRad="63500" dist="50800" dir="13500000">
                <a:srgbClr val="000000">
                  <a:alpha val="50000"/>
                </a:srgbClr>
              </a:innerShdw>
            </a:effectLst>
          </p:spPr>
        </p:pic>
      </p:gr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0"/>
                                        </p:tgtEl>
                                        <p:attrNameLst>
                                          <p:attrName>style.visibility</p:attrName>
                                        </p:attrNameLst>
                                      </p:cBhvr>
                                      <p:to>
                                        <p:strVal val="visible"/>
                                      </p:to>
                                    </p:set>
                                    <p:animEffect transition="in" filter="fade">
                                      <p:cBhvr>
                                        <p:cTn id="7" dur="500"/>
                                        <p:tgtEl>
                                          <p:spTgt spid="60"/>
                                        </p:tgtEl>
                                      </p:cBhvr>
                                    </p:animEffect>
                                    <p:anim calcmode="lin" valueType="num">
                                      <p:cBhvr>
                                        <p:cTn id="8" dur="500" fill="hold"/>
                                        <p:tgtEl>
                                          <p:spTgt spid="60"/>
                                        </p:tgtEl>
                                        <p:attrNameLst>
                                          <p:attrName>ppt_x</p:attrName>
                                        </p:attrNameLst>
                                      </p:cBhvr>
                                      <p:tavLst>
                                        <p:tav tm="0">
                                          <p:val>
                                            <p:strVal val="#ppt_x"/>
                                          </p:val>
                                        </p:tav>
                                        <p:tav tm="100000">
                                          <p:val>
                                            <p:strVal val="#ppt_x"/>
                                          </p:val>
                                        </p:tav>
                                      </p:tavLst>
                                    </p:anim>
                                    <p:anim calcmode="lin" valueType="num">
                                      <p:cBhvr>
                                        <p:cTn id="9" dur="500" fill="hold"/>
                                        <p:tgtEl>
                                          <p:spTgt spid="60"/>
                                        </p:tgtEl>
                                        <p:attrNameLst>
                                          <p:attrName>ppt_y</p:attrName>
                                        </p:attrNameLst>
                                      </p:cBhvr>
                                      <p:tavLst>
                                        <p:tav tm="0">
                                          <p:val>
                                            <p:strVal val="#ppt_y+.1"/>
                                          </p:val>
                                        </p:tav>
                                        <p:tav tm="100000">
                                          <p:val>
                                            <p:strVal val="#ppt_y"/>
                                          </p:val>
                                        </p:tav>
                                      </p:tavLst>
                                    </p:anim>
                                  </p:childTnLst>
                                </p:cTn>
                              </p:par>
                              <p:par>
                                <p:cTn id="10" presetID="10" presetClass="entr" presetSubtype="0" fill="hold" grpId="1" nodeType="withEffect">
                                  <p:stCondLst>
                                    <p:cond delay="0"/>
                                  </p:stCondLst>
                                  <p:childTnLst>
                                    <p:set>
                                      <p:cBhvr>
                                        <p:cTn id="11" dur="1" fill="hold">
                                          <p:stCondLst>
                                            <p:cond delay="0"/>
                                          </p:stCondLst>
                                        </p:cTn>
                                        <p:tgtEl>
                                          <p:spTgt spid="34">
                                            <p:txEl>
                                              <p:pRg st="0" end="0"/>
                                            </p:txEl>
                                          </p:spTgt>
                                        </p:tgtEl>
                                        <p:attrNameLst>
                                          <p:attrName>style.visibility</p:attrName>
                                        </p:attrNameLst>
                                      </p:cBhvr>
                                      <p:to>
                                        <p:strVal val="visible"/>
                                      </p:to>
                                    </p:set>
                                    <p:animEffect transition="in" filter="fade">
                                      <p:cBhvr>
                                        <p:cTn id="12" dur="500"/>
                                        <p:tgtEl>
                                          <p:spTgt spid="34">
                                            <p:txEl>
                                              <p:pRg st="0" end="0"/>
                                            </p:txEl>
                                          </p:spTgt>
                                        </p:tgtEl>
                                      </p:cBhvr>
                                    </p:animEffect>
                                  </p:childTnLst>
                                </p:cTn>
                              </p:par>
                              <p:par>
                                <p:cTn id="13" presetID="10" presetClass="entr" presetSubtype="0" fill="hold" grpId="1" nodeType="withEffect">
                                  <p:stCondLst>
                                    <p:cond delay="0"/>
                                  </p:stCondLst>
                                  <p:childTnLst>
                                    <p:set>
                                      <p:cBhvr>
                                        <p:cTn id="14" dur="1" fill="hold">
                                          <p:stCondLst>
                                            <p:cond delay="0"/>
                                          </p:stCondLst>
                                        </p:cTn>
                                        <p:tgtEl>
                                          <p:spTgt spid="34">
                                            <p:txEl>
                                              <p:pRg st="1" end="1"/>
                                            </p:txEl>
                                          </p:spTgt>
                                        </p:tgtEl>
                                        <p:attrNameLst>
                                          <p:attrName>style.visibility</p:attrName>
                                        </p:attrNameLst>
                                      </p:cBhvr>
                                      <p:to>
                                        <p:strVal val="visible"/>
                                      </p:to>
                                    </p:set>
                                    <p:animEffect transition="in" filter="fade">
                                      <p:cBhvr>
                                        <p:cTn id="15" dur="500"/>
                                        <p:tgtEl>
                                          <p:spTgt spid="34">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61"/>
                                        </p:tgtEl>
                                        <p:attrNameLst>
                                          <p:attrName>style.visibility</p:attrName>
                                        </p:attrNameLst>
                                      </p:cBhvr>
                                      <p:to>
                                        <p:strVal val="visible"/>
                                      </p:to>
                                    </p:set>
                                    <p:animEffect transition="in" filter="fade">
                                      <p:cBhvr>
                                        <p:cTn id="20" dur="500"/>
                                        <p:tgtEl>
                                          <p:spTgt spid="61"/>
                                        </p:tgtEl>
                                      </p:cBhvr>
                                    </p:animEffect>
                                    <p:anim calcmode="lin" valueType="num">
                                      <p:cBhvr>
                                        <p:cTn id="21" dur="500" fill="hold"/>
                                        <p:tgtEl>
                                          <p:spTgt spid="61"/>
                                        </p:tgtEl>
                                        <p:attrNameLst>
                                          <p:attrName>ppt_x</p:attrName>
                                        </p:attrNameLst>
                                      </p:cBhvr>
                                      <p:tavLst>
                                        <p:tav tm="0">
                                          <p:val>
                                            <p:strVal val="#ppt_x"/>
                                          </p:val>
                                        </p:tav>
                                        <p:tav tm="100000">
                                          <p:val>
                                            <p:strVal val="#ppt_x"/>
                                          </p:val>
                                        </p:tav>
                                      </p:tavLst>
                                    </p:anim>
                                    <p:anim calcmode="lin" valueType="num">
                                      <p:cBhvr>
                                        <p:cTn id="22" dur="500" fill="hold"/>
                                        <p:tgtEl>
                                          <p:spTgt spid="61"/>
                                        </p:tgtEl>
                                        <p:attrNameLst>
                                          <p:attrName>ppt_y</p:attrName>
                                        </p:attrNameLst>
                                      </p:cBhvr>
                                      <p:tavLst>
                                        <p:tav tm="0">
                                          <p:val>
                                            <p:strVal val="#ppt_y+.1"/>
                                          </p:val>
                                        </p:tav>
                                        <p:tav tm="100000">
                                          <p:val>
                                            <p:strVal val="#ppt_y"/>
                                          </p:val>
                                        </p:tav>
                                      </p:tavLst>
                                    </p:anim>
                                  </p:childTnLst>
                                </p:cTn>
                              </p:par>
                              <p:par>
                                <p:cTn id="23" presetID="10" presetClass="entr" presetSubtype="0" fill="hold" grpId="1" nodeType="withEffect">
                                  <p:stCondLst>
                                    <p:cond delay="0"/>
                                  </p:stCondLst>
                                  <p:childTnLst>
                                    <p:set>
                                      <p:cBhvr>
                                        <p:cTn id="24" dur="1" fill="hold">
                                          <p:stCondLst>
                                            <p:cond delay="0"/>
                                          </p:stCondLst>
                                        </p:cTn>
                                        <p:tgtEl>
                                          <p:spTgt spid="34">
                                            <p:txEl>
                                              <p:pRg st="2" end="2"/>
                                            </p:txEl>
                                          </p:spTgt>
                                        </p:tgtEl>
                                        <p:attrNameLst>
                                          <p:attrName>style.visibility</p:attrName>
                                        </p:attrNameLst>
                                      </p:cBhvr>
                                      <p:to>
                                        <p:strVal val="visible"/>
                                      </p:to>
                                    </p:set>
                                    <p:animEffect transition="in" filter="fade">
                                      <p:cBhvr>
                                        <p:cTn id="25" dur="500"/>
                                        <p:tgtEl>
                                          <p:spTgt spid="34">
                                            <p:txEl>
                                              <p:pRg st="2" end="2"/>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42" presetClass="entr" presetSubtype="0" fill="hold" grpId="0" nodeType="clickEffect">
                                  <p:stCondLst>
                                    <p:cond delay="0"/>
                                  </p:stCondLst>
                                  <p:childTnLst>
                                    <p:set>
                                      <p:cBhvr>
                                        <p:cTn id="29" dur="1" fill="hold">
                                          <p:stCondLst>
                                            <p:cond delay="0"/>
                                          </p:stCondLst>
                                        </p:cTn>
                                        <p:tgtEl>
                                          <p:spTgt spid="38"/>
                                        </p:tgtEl>
                                        <p:attrNameLst>
                                          <p:attrName>style.visibility</p:attrName>
                                        </p:attrNameLst>
                                      </p:cBhvr>
                                      <p:to>
                                        <p:strVal val="visible"/>
                                      </p:to>
                                    </p:set>
                                    <p:animEffect transition="in" filter="fade">
                                      <p:cBhvr>
                                        <p:cTn id="30" dur="500"/>
                                        <p:tgtEl>
                                          <p:spTgt spid="38"/>
                                        </p:tgtEl>
                                      </p:cBhvr>
                                    </p:animEffect>
                                    <p:anim calcmode="lin" valueType="num">
                                      <p:cBhvr>
                                        <p:cTn id="31" dur="500" fill="hold"/>
                                        <p:tgtEl>
                                          <p:spTgt spid="38"/>
                                        </p:tgtEl>
                                        <p:attrNameLst>
                                          <p:attrName>ppt_x</p:attrName>
                                        </p:attrNameLst>
                                      </p:cBhvr>
                                      <p:tavLst>
                                        <p:tav tm="0">
                                          <p:val>
                                            <p:strVal val="#ppt_x"/>
                                          </p:val>
                                        </p:tav>
                                        <p:tav tm="100000">
                                          <p:val>
                                            <p:strVal val="#ppt_x"/>
                                          </p:val>
                                        </p:tav>
                                      </p:tavLst>
                                    </p:anim>
                                    <p:anim calcmode="lin" valueType="num">
                                      <p:cBhvr>
                                        <p:cTn id="32" dur="500" fill="hold"/>
                                        <p:tgtEl>
                                          <p:spTgt spid="38"/>
                                        </p:tgtEl>
                                        <p:attrNameLst>
                                          <p:attrName>ppt_y</p:attrName>
                                        </p:attrNameLst>
                                      </p:cBhvr>
                                      <p:tavLst>
                                        <p:tav tm="0">
                                          <p:val>
                                            <p:strVal val="#ppt_y+.1"/>
                                          </p:val>
                                        </p:tav>
                                        <p:tav tm="100000">
                                          <p:val>
                                            <p:strVal val="#ppt_y"/>
                                          </p:val>
                                        </p:tav>
                                      </p:tavLst>
                                    </p:anim>
                                  </p:childTnLst>
                                </p:cTn>
                              </p:par>
                              <p:par>
                                <p:cTn id="33" presetID="10" presetClass="entr" presetSubtype="0" fill="hold" grpId="1" nodeType="withEffect">
                                  <p:stCondLst>
                                    <p:cond delay="0"/>
                                  </p:stCondLst>
                                  <p:childTnLst>
                                    <p:set>
                                      <p:cBhvr>
                                        <p:cTn id="34" dur="1" fill="hold">
                                          <p:stCondLst>
                                            <p:cond delay="0"/>
                                          </p:stCondLst>
                                        </p:cTn>
                                        <p:tgtEl>
                                          <p:spTgt spid="34">
                                            <p:txEl>
                                              <p:pRg st="3" end="3"/>
                                            </p:txEl>
                                          </p:spTgt>
                                        </p:tgtEl>
                                        <p:attrNameLst>
                                          <p:attrName>style.visibility</p:attrName>
                                        </p:attrNameLst>
                                      </p:cBhvr>
                                      <p:to>
                                        <p:strVal val="visible"/>
                                      </p:to>
                                    </p:set>
                                    <p:animEffect transition="in" filter="fade">
                                      <p:cBhvr>
                                        <p:cTn id="35" dur="500"/>
                                        <p:tgtEl>
                                          <p:spTgt spid="34">
                                            <p:txEl>
                                              <p:pRg st="3" end="3"/>
                                            </p:txEl>
                                          </p:spTgt>
                                        </p:tgtEl>
                                      </p:cBhvr>
                                    </p:animEffect>
                                  </p:childTnLst>
                                </p:cTn>
                              </p:par>
                              <p:par>
                                <p:cTn id="36" presetID="10" presetClass="entr" presetSubtype="0" fill="hold" grpId="1" nodeType="withEffect">
                                  <p:stCondLst>
                                    <p:cond delay="0"/>
                                  </p:stCondLst>
                                  <p:childTnLst>
                                    <p:set>
                                      <p:cBhvr>
                                        <p:cTn id="37" dur="1" fill="hold">
                                          <p:stCondLst>
                                            <p:cond delay="0"/>
                                          </p:stCondLst>
                                        </p:cTn>
                                        <p:tgtEl>
                                          <p:spTgt spid="34">
                                            <p:txEl>
                                              <p:pRg st="4" end="4"/>
                                            </p:txEl>
                                          </p:spTgt>
                                        </p:tgtEl>
                                        <p:attrNameLst>
                                          <p:attrName>style.visibility</p:attrName>
                                        </p:attrNameLst>
                                      </p:cBhvr>
                                      <p:to>
                                        <p:strVal val="visible"/>
                                      </p:to>
                                    </p:set>
                                    <p:animEffect transition="in" filter="fade">
                                      <p:cBhvr>
                                        <p:cTn id="38" dur="500"/>
                                        <p:tgtEl>
                                          <p:spTgt spid="34">
                                            <p:txEl>
                                              <p:pRg st="4" end="4"/>
                                            </p:txEl>
                                          </p:spTgt>
                                        </p:tgtEl>
                                      </p:cBhvr>
                                    </p:animEffect>
                                  </p:childTnLst>
                                </p:cTn>
                              </p:par>
                              <p:par>
                                <p:cTn id="39" presetID="10" presetClass="entr" presetSubtype="0" fill="hold" grpId="1" nodeType="withEffect">
                                  <p:stCondLst>
                                    <p:cond delay="0"/>
                                  </p:stCondLst>
                                  <p:childTnLst>
                                    <p:set>
                                      <p:cBhvr>
                                        <p:cTn id="40" dur="1" fill="hold">
                                          <p:stCondLst>
                                            <p:cond delay="0"/>
                                          </p:stCondLst>
                                        </p:cTn>
                                        <p:tgtEl>
                                          <p:spTgt spid="34">
                                            <p:txEl>
                                              <p:pRg st="5" end="5"/>
                                            </p:txEl>
                                          </p:spTgt>
                                        </p:tgtEl>
                                        <p:attrNameLst>
                                          <p:attrName>style.visibility</p:attrName>
                                        </p:attrNameLst>
                                      </p:cBhvr>
                                      <p:to>
                                        <p:strVal val="visible"/>
                                      </p:to>
                                    </p:set>
                                    <p:animEffect transition="in" filter="fade">
                                      <p:cBhvr>
                                        <p:cTn id="41" dur="500"/>
                                        <p:tgtEl>
                                          <p:spTgt spid="34">
                                            <p:txEl>
                                              <p:pRg st="5" end="5"/>
                                            </p:txEl>
                                          </p:spTgt>
                                        </p:tgtEl>
                                      </p:cBhvr>
                                    </p:animEffect>
                                  </p:childTnLst>
                                </p:cTn>
                              </p:par>
                              <p:par>
                                <p:cTn id="42" presetID="10" presetClass="entr" presetSubtype="0" fill="hold" grpId="1" nodeType="withEffect">
                                  <p:stCondLst>
                                    <p:cond delay="0"/>
                                  </p:stCondLst>
                                  <p:childTnLst>
                                    <p:set>
                                      <p:cBhvr>
                                        <p:cTn id="43" dur="1" fill="hold">
                                          <p:stCondLst>
                                            <p:cond delay="0"/>
                                          </p:stCondLst>
                                        </p:cTn>
                                        <p:tgtEl>
                                          <p:spTgt spid="34">
                                            <p:txEl>
                                              <p:pRg st="6" end="6"/>
                                            </p:txEl>
                                          </p:spTgt>
                                        </p:tgtEl>
                                        <p:attrNameLst>
                                          <p:attrName>style.visibility</p:attrName>
                                        </p:attrNameLst>
                                      </p:cBhvr>
                                      <p:to>
                                        <p:strVal val="visible"/>
                                      </p:to>
                                    </p:set>
                                    <p:animEffect transition="in" filter="fade">
                                      <p:cBhvr>
                                        <p:cTn id="44" dur="500"/>
                                        <p:tgtEl>
                                          <p:spTgt spid="3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1" build="p"/>
      <p:bldP spid="38" grpId="0" animBg="1"/>
    </p:bld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Video Dataset</a:t>
            </a:r>
            <a:endParaRPr lang="en-US" dirty="0"/>
          </a:p>
        </p:txBody>
      </p:sp>
      <p:sp>
        <p:nvSpPr>
          <p:cNvPr id="3" name="Content Placeholder 2"/>
          <p:cNvSpPr>
            <a:spLocks noGrp="1"/>
          </p:cNvSpPr>
          <p:nvPr>
            <p:ph idx="1"/>
          </p:nvPr>
        </p:nvSpPr>
        <p:spPr/>
        <p:txBody>
          <a:bodyPr>
            <a:normAutofit/>
          </a:bodyPr>
          <a:lstStyle/>
          <a:p>
            <a:r>
              <a:rPr lang="en-US" dirty="0" smtClean="0"/>
              <a:t>Generated a dataset of 26 chase videos:</a:t>
            </a:r>
          </a:p>
          <a:p>
            <a:pPr lvl="1"/>
            <a:r>
              <a:rPr lang="en-US" dirty="0" smtClean="0"/>
              <a:t>Mixture of police (5), children (7), sport-related (4), and other (12) chases.</a:t>
            </a:r>
          </a:p>
          <a:p>
            <a:endParaRPr lang="en-US" i="1" dirty="0" smtClean="0"/>
          </a:p>
          <a:p>
            <a:endParaRPr lang="en-US" i="1" dirty="0" smtClean="0"/>
          </a:p>
          <a:p>
            <a:endParaRPr lang="en-US" i="1" dirty="0" smtClean="0"/>
          </a:p>
          <a:p>
            <a:endParaRPr lang="en-US" i="1" dirty="0" smtClean="0"/>
          </a:p>
          <a:p>
            <a:endParaRPr lang="en-US" i="1" dirty="0" smtClean="0"/>
          </a:p>
        </p:txBody>
      </p:sp>
      <p:sp>
        <p:nvSpPr>
          <p:cNvPr id="4" name="Date Placeholder 3"/>
          <p:cNvSpPr>
            <a:spLocks noGrp="1"/>
          </p:cNvSpPr>
          <p:nvPr>
            <p:ph type="dt" sz="half" idx="10"/>
          </p:nvPr>
        </p:nvSpPr>
        <p:spPr/>
        <p:txBody>
          <a:bodyPr/>
          <a:lstStyle/>
          <a:p>
            <a:r>
              <a:rPr lang="en-US" smtClean="0"/>
              <a:t>August 24, 2014</a:t>
            </a:r>
            <a:endParaRPr lang="en-US"/>
          </a:p>
        </p:txBody>
      </p:sp>
      <p:sp>
        <p:nvSpPr>
          <p:cNvPr id="5" name="Footer Placeholder 4"/>
          <p:cNvSpPr>
            <a:spLocks noGrp="1"/>
          </p:cNvSpPr>
          <p:nvPr>
            <p:ph type="ftr" sz="quarter" idx="11"/>
          </p:nvPr>
        </p:nvSpPr>
        <p:spPr/>
        <p:txBody>
          <a:bodyPr/>
          <a:lstStyle/>
          <a:p>
            <a:r>
              <a:rPr lang="en-US" smtClean="0"/>
              <a:t>*SEM 2014, Dublin</a:t>
            </a:r>
            <a:endParaRPr lang="en-US"/>
          </a:p>
        </p:txBody>
      </p:sp>
      <p:sp>
        <p:nvSpPr>
          <p:cNvPr id="6" name="Slide Number Placeholder 5"/>
          <p:cNvSpPr>
            <a:spLocks noGrp="1"/>
          </p:cNvSpPr>
          <p:nvPr>
            <p:ph type="sldNum" sz="quarter" idx="12"/>
          </p:nvPr>
        </p:nvSpPr>
        <p:spPr/>
        <p:txBody>
          <a:bodyPr/>
          <a:lstStyle/>
          <a:p>
            <a:fld id="{D251BFE7-20A4-0B42-889B-682D60CD3310}" type="slidenum">
              <a:rPr lang="en-US" smtClean="0"/>
              <a:pPr/>
              <a:t>9</a:t>
            </a:fld>
            <a:endParaRPr lang="en-US" dirty="0"/>
          </a:p>
        </p:txBody>
      </p:sp>
      <p:grpSp>
        <p:nvGrpSpPr>
          <p:cNvPr id="14" name="Group 9"/>
          <p:cNvGrpSpPr/>
          <p:nvPr/>
        </p:nvGrpSpPr>
        <p:grpSpPr>
          <a:xfrm>
            <a:off x="1007351" y="2609335"/>
            <a:ext cx="7129299" cy="3352802"/>
            <a:chOff x="1350993" y="2029176"/>
            <a:chExt cx="6161453" cy="2897640"/>
          </a:xfrm>
        </p:grpSpPr>
        <p:pic>
          <p:nvPicPr>
            <p:cNvPr id="7" name="Picture 6" descr="screenshot-chase1.png"/>
            <p:cNvPicPr>
              <a:picLocks noChangeAspect="1"/>
            </p:cNvPicPr>
            <p:nvPr/>
          </p:nvPicPr>
          <p:blipFill>
            <a:blip r:embed="rId3"/>
            <a:stretch>
              <a:fillRect/>
            </a:stretch>
          </p:blipFill>
          <p:spPr>
            <a:xfrm>
              <a:off x="1350993" y="2029176"/>
              <a:ext cx="2882670" cy="1580529"/>
            </a:xfrm>
            <a:prstGeom prst="rect">
              <a:avLst/>
            </a:prstGeom>
            <a:ln>
              <a:noFill/>
            </a:ln>
            <a:effectLst>
              <a:outerShdw blurRad="292100" dist="139700" dir="2700000" algn="tl" rotWithShape="0">
                <a:srgbClr val="333333">
                  <a:alpha val="65000"/>
                </a:srgbClr>
              </a:outerShdw>
            </a:effectLst>
          </p:spPr>
        </p:pic>
        <p:pic>
          <p:nvPicPr>
            <p:cNvPr id="8" name="Picture 7" descr="screenshot-chase2.png"/>
            <p:cNvPicPr>
              <a:picLocks noChangeAspect="1"/>
            </p:cNvPicPr>
            <p:nvPr/>
          </p:nvPicPr>
          <p:blipFill>
            <a:blip r:embed="rId4"/>
            <a:stretch>
              <a:fillRect/>
            </a:stretch>
          </p:blipFill>
          <p:spPr>
            <a:xfrm>
              <a:off x="4626066" y="2029176"/>
              <a:ext cx="2886380" cy="1580530"/>
            </a:xfrm>
            <a:prstGeom prst="rect">
              <a:avLst/>
            </a:prstGeom>
            <a:ln>
              <a:noFill/>
            </a:ln>
            <a:effectLst>
              <a:outerShdw blurRad="292100" dist="139700" dir="2700000" algn="tl" rotWithShape="0">
                <a:srgbClr val="333333">
                  <a:alpha val="65000"/>
                </a:srgbClr>
              </a:outerShdw>
            </a:effectLst>
          </p:spPr>
        </p:pic>
        <p:pic>
          <p:nvPicPr>
            <p:cNvPr id="9" name="Picture 8" descr="screenshot-chase3.png"/>
            <p:cNvPicPr>
              <a:picLocks noChangeAspect="1"/>
            </p:cNvPicPr>
            <p:nvPr/>
          </p:nvPicPr>
          <p:blipFill>
            <a:blip r:embed="rId5"/>
            <a:stretch>
              <a:fillRect/>
            </a:stretch>
          </p:blipFill>
          <p:spPr>
            <a:xfrm>
              <a:off x="2798649" y="3346285"/>
              <a:ext cx="2870027" cy="1580531"/>
            </a:xfrm>
            <a:prstGeom prst="rect">
              <a:avLst/>
            </a:prstGeom>
            <a:ln>
              <a:noFill/>
            </a:ln>
            <a:effectLst>
              <a:outerShdw blurRad="292100" dist="139700" dir="2700000" algn="tl" rotWithShape="0">
                <a:srgbClr val="333333">
                  <a:alpha val="65000"/>
                </a:srgbClr>
              </a:outerShdw>
            </a:effectLst>
          </p:spPr>
        </p:pic>
      </p:grpSp>
      <p:grpSp>
        <p:nvGrpSpPr>
          <p:cNvPr id="17" name="Group 13"/>
          <p:cNvGrpSpPr/>
          <p:nvPr/>
        </p:nvGrpSpPr>
        <p:grpSpPr>
          <a:xfrm>
            <a:off x="6424669" y="82076"/>
            <a:ext cx="2344949" cy="274320"/>
            <a:chOff x="6424669" y="82076"/>
            <a:chExt cx="2344949" cy="274320"/>
          </a:xfrm>
        </p:grpSpPr>
        <p:pic>
          <p:nvPicPr>
            <p:cNvPr id="18" name="Picture 17" descr="problem.jpg"/>
            <p:cNvPicPr>
              <a:picLocks noChangeAspect="1"/>
            </p:cNvPicPr>
            <p:nvPr/>
          </p:nvPicPr>
          <p:blipFill>
            <a:blip r:embed="rId6">
              <a:alphaModFix amt="75000"/>
            </a:blip>
            <a:stretch>
              <a:fillRect/>
            </a:stretch>
          </p:blipFill>
          <p:spPr>
            <a:xfrm>
              <a:off x="6424669" y="82076"/>
              <a:ext cx="297322" cy="274320"/>
            </a:xfrm>
            <a:prstGeom prst="rect">
              <a:avLst/>
            </a:prstGeom>
            <a:ln w="19050" cap="sq" cmpd="sng" algn="ctr">
              <a:solidFill>
                <a:srgbClr val="000000"/>
              </a:solidFill>
              <a:prstDash val="solid"/>
              <a:miter lim="800000"/>
              <a:headEnd type="none" w="med" len="med"/>
              <a:tailEnd type="none" w="med" len="med"/>
            </a:ln>
            <a:effectLst>
              <a:outerShdw blurRad="50800" dist="38100" dir="2700000" algn="tl" rotWithShape="0">
                <a:srgbClr val="000000">
                  <a:alpha val="43000"/>
                </a:srgbClr>
              </a:outerShdw>
            </a:effectLst>
          </p:spPr>
        </p:pic>
        <p:pic>
          <p:nvPicPr>
            <p:cNvPr id="19" name="Picture 18" descr="methodology.jpg"/>
            <p:cNvPicPr>
              <a:picLocks noChangeAspect="1"/>
            </p:cNvPicPr>
            <p:nvPr/>
          </p:nvPicPr>
          <p:blipFill>
            <a:blip r:embed="rId7">
              <a:duotone>
                <a:prstClr val="black"/>
                <a:schemeClr val="accent1">
                  <a:tint val="45000"/>
                  <a:satMod val="400000"/>
                </a:schemeClr>
              </a:duotone>
              <a:alphaModFix amt="50000"/>
            </a:blip>
            <a:srcRect l="6134" t="3270" r="8435" b="17850"/>
            <a:stretch>
              <a:fillRect/>
            </a:stretch>
          </p:blipFill>
          <p:spPr>
            <a:xfrm>
              <a:off x="6936496" y="82076"/>
              <a:ext cx="297322" cy="274320"/>
            </a:xfrm>
            <a:prstGeom prst="rect">
              <a:avLst/>
            </a:prstGeom>
            <a:ln w="19050" cap="sq" cmpd="sng" algn="ctr">
              <a:solidFill>
                <a:srgbClr val="000000"/>
              </a:solidFill>
              <a:prstDash val="solid"/>
              <a:miter lim="800000"/>
              <a:headEnd type="none" w="med" len="med"/>
              <a:tailEnd type="none" w="med" len="med"/>
            </a:ln>
            <a:effectLst>
              <a:innerShdw blurRad="63500" dist="50800" dir="13500000">
                <a:srgbClr val="000000">
                  <a:alpha val="50000"/>
                </a:srgbClr>
              </a:innerShdw>
            </a:effectLst>
          </p:spPr>
        </p:pic>
        <p:pic>
          <p:nvPicPr>
            <p:cNvPr id="20" name="Picture 19" descr="evaluation.jpg"/>
            <p:cNvPicPr>
              <a:picLocks noChangeAspect="1"/>
            </p:cNvPicPr>
            <p:nvPr/>
          </p:nvPicPr>
          <p:blipFill>
            <a:blip r:embed="rId8">
              <a:duotone>
                <a:prstClr val="black"/>
                <a:schemeClr val="accent1">
                  <a:tint val="45000"/>
                  <a:satMod val="400000"/>
                </a:schemeClr>
              </a:duotone>
              <a:alphaModFix amt="50000"/>
            </a:blip>
            <a:srcRect l="8102" r="10580"/>
            <a:stretch>
              <a:fillRect/>
            </a:stretch>
          </p:blipFill>
          <p:spPr>
            <a:xfrm>
              <a:off x="7448323" y="82076"/>
              <a:ext cx="297428" cy="274320"/>
            </a:xfrm>
            <a:prstGeom prst="rect">
              <a:avLst/>
            </a:prstGeom>
            <a:ln w="19050" cap="sq" cmpd="sng" algn="ctr">
              <a:solidFill>
                <a:srgbClr val="000000"/>
              </a:solidFill>
              <a:prstDash val="solid"/>
              <a:miter lim="800000"/>
              <a:headEnd type="none" w="med" len="med"/>
              <a:tailEnd type="none" w="med" len="med"/>
            </a:ln>
            <a:effectLst>
              <a:innerShdw blurRad="63500" dist="50800" dir="13500000">
                <a:srgbClr val="000000">
                  <a:alpha val="50000"/>
                </a:srgbClr>
              </a:innerShdw>
            </a:effectLst>
          </p:spPr>
        </p:pic>
        <p:pic>
          <p:nvPicPr>
            <p:cNvPr id="21" name="Picture 20" descr="data.jpg"/>
            <p:cNvPicPr>
              <a:picLocks noChangeAspect="1"/>
            </p:cNvPicPr>
            <p:nvPr/>
          </p:nvPicPr>
          <p:blipFill>
            <a:blip r:embed="rId9">
              <a:duotone>
                <a:prstClr val="black"/>
                <a:schemeClr val="accent1">
                  <a:tint val="45000"/>
                  <a:satMod val="400000"/>
                </a:schemeClr>
              </a:duotone>
              <a:alphaModFix amt="50000"/>
            </a:blip>
            <a:srcRect t="4292" b="11712"/>
            <a:stretch>
              <a:fillRect/>
            </a:stretch>
          </p:blipFill>
          <p:spPr>
            <a:xfrm>
              <a:off x="7960256" y="82076"/>
              <a:ext cx="297428" cy="274320"/>
            </a:xfrm>
            <a:prstGeom prst="rect">
              <a:avLst/>
            </a:prstGeom>
            <a:ln w="19050" cap="sq" cmpd="sng" algn="ctr">
              <a:solidFill>
                <a:srgbClr val="000000"/>
              </a:solidFill>
              <a:prstDash val="solid"/>
              <a:miter lim="800000"/>
              <a:headEnd type="none" w="med" len="med"/>
              <a:tailEnd type="none" w="med" len="med"/>
            </a:ln>
            <a:effectLst>
              <a:innerShdw blurRad="63500" dist="50800" dir="13500000">
                <a:srgbClr val="000000">
                  <a:alpha val="50000"/>
                </a:srgbClr>
              </a:innerShdw>
            </a:effectLst>
          </p:spPr>
        </p:pic>
        <p:pic>
          <p:nvPicPr>
            <p:cNvPr id="22" name="Picture 21" descr="books.jpg"/>
            <p:cNvPicPr>
              <a:picLocks noChangeAspect="1"/>
            </p:cNvPicPr>
            <p:nvPr/>
          </p:nvPicPr>
          <p:blipFill>
            <a:blip r:embed="rId10">
              <a:duotone>
                <a:prstClr val="black"/>
                <a:schemeClr val="accent1">
                  <a:tint val="45000"/>
                  <a:satMod val="400000"/>
                </a:schemeClr>
              </a:duotone>
              <a:alphaModFix amt="50000"/>
            </a:blip>
            <a:srcRect t="5691" b="5691"/>
            <a:stretch>
              <a:fillRect/>
            </a:stretch>
          </p:blipFill>
          <p:spPr>
            <a:xfrm>
              <a:off x="8472190" y="82076"/>
              <a:ext cx="297428" cy="274320"/>
            </a:xfrm>
            <a:prstGeom prst="rect">
              <a:avLst/>
            </a:prstGeom>
            <a:ln w="19050" cap="sq" cmpd="sng" algn="ctr">
              <a:solidFill>
                <a:srgbClr val="000000"/>
              </a:solidFill>
              <a:prstDash val="solid"/>
              <a:miter lim="800000"/>
              <a:headEnd type="none" w="med" len="med"/>
              <a:tailEnd type="none" w="med" len="med"/>
            </a:ln>
            <a:effectLst>
              <a:innerShdw blurRad="63500" dist="50800" dir="13500000">
                <a:srgbClr val="000000">
                  <a:alpha val="50000"/>
                </a:srgbClr>
              </a:innerShdw>
            </a:effectLst>
          </p:spPr>
        </p:pic>
      </p:grpSp>
    </p:spTree>
  </p:cSld>
  <p:clrMapOvr>
    <a:masterClrMapping/>
  </p:clrMapOvr>
  <p:transition spd="med"/>
  <p:timing>
    <p:tnLst>
      <p:par>
        <p:cTn id="1" dur="indefinite" restart="never" nodeType="tmRoot"/>
      </p:par>
    </p:tnLst>
  </p:timing>
</p:sld>
</file>

<file path=ppt/theme/theme1.xml><?xml version="1.0" encoding="utf-8"?>
<a:theme xmlns:a="http://schemas.openxmlformats.org/drawingml/2006/main" name="Academic Literature 16x9">
  <a:themeElements>
    <a:clrScheme name="Academic Literature">
      <a:dk1>
        <a:srgbClr val="514843"/>
      </a:dk1>
      <a:lt1>
        <a:srgbClr val="FFFFFF"/>
      </a:lt1>
      <a:dk2>
        <a:srgbClr val="000000"/>
      </a:dk2>
      <a:lt2>
        <a:srgbClr val="FFFFF3"/>
      </a:lt2>
      <a:accent1>
        <a:srgbClr val="514843"/>
      </a:accent1>
      <a:accent2>
        <a:srgbClr val="6D7D66"/>
      </a:accent2>
      <a:accent3>
        <a:srgbClr val="525A6A"/>
      </a:accent3>
      <a:accent4>
        <a:srgbClr val="827266"/>
      </a:accent4>
      <a:accent5>
        <a:srgbClr val="AE9A7E"/>
      </a:accent5>
      <a:accent6>
        <a:srgbClr val="A8A39E"/>
      </a:accent6>
      <a:hlink>
        <a:srgbClr val="59704F"/>
      </a:hlink>
      <a:folHlink>
        <a:srgbClr val="A8A39E"/>
      </a:folHlink>
    </a:clrScheme>
    <a:fontScheme name="Plantagenet Cherokee-Euphemia">
      <a:majorFont>
        <a:latin typeface="Plantagenet Cherokee"/>
        <a:ea typeface=""/>
        <a:cs typeface=""/>
      </a:majorFont>
      <a:minorFont>
        <a:latin typeface="Euphemia"/>
        <a:ea typeface=""/>
        <a:cs typeface=""/>
      </a:minorFont>
    </a:fontScheme>
    <a:fmtScheme name="AcademicLiterature">
      <a:fillStyleLst>
        <a:solidFill>
          <a:schemeClr val="phClr"/>
        </a:solidFill>
        <a:gradFill rotWithShape="1">
          <a:gsLst>
            <a:gs pos="0">
              <a:schemeClr val="phClr">
                <a:tint val="58000"/>
                <a:satMod val="300000"/>
              </a:schemeClr>
            </a:gs>
            <a:gs pos="100000">
              <a:schemeClr val="phClr">
                <a:tint val="68000"/>
                <a:satMod val="300000"/>
              </a:schemeClr>
            </a:gs>
          </a:gsLst>
          <a:path path="rect">
            <a:fillToRect l="50000" t="50000" r="50000" b="50000"/>
          </a:path>
        </a:gradFill>
        <a:gradFill rotWithShape="1">
          <a:gsLst>
            <a:gs pos="0">
              <a:schemeClr val="phClr">
                <a:shade val="100000"/>
                <a:satMod val="137000"/>
              </a:schemeClr>
            </a:gs>
            <a:gs pos="71000">
              <a:schemeClr val="phClr">
                <a:shade val="98000"/>
                <a:satMod val="137000"/>
              </a:schemeClr>
            </a:gs>
            <a:gs pos="100000">
              <a:schemeClr val="phClr">
                <a:shade val="75000"/>
                <a:satMod val="137000"/>
              </a:schemeClr>
            </a:gs>
          </a:gsLst>
          <a:path path="rect">
            <a:fillToRect l="50000" t="50000" r="50000" b="50000"/>
          </a:path>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80000"/>
                <a:satMod val="300000"/>
              </a:schemeClr>
            </a:gs>
            <a:gs pos="100000">
              <a:schemeClr val="phClr">
                <a:shade val="90000"/>
                <a:alpha val="80000"/>
                <a:satMod val="200000"/>
              </a:schemeClr>
            </a:gs>
          </a:gsLst>
          <a:path path="rect">
            <a:fillToRect l="20000" t="20000" r="20000" b="20000"/>
          </a:path>
        </a:gradFill>
        <a:gradFill rotWithShape="1">
          <a:gsLst>
            <a:gs pos="0">
              <a:schemeClr val="phClr">
                <a:tint val="80000"/>
                <a:satMod val="300000"/>
              </a:schemeClr>
            </a:gs>
            <a:gs pos="100000">
              <a:schemeClr val="phClr">
                <a:shade val="90000"/>
                <a:alpha val="80000"/>
                <a:satMod val="200000"/>
              </a:schemeClr>
            </a:gs>
          </a:gsLst>
          <a:path path="rect">
            <a:fillToRect l="5000" t="5000" r="5000" b="5000"/>
          </a:path>
        </a:gradFill>
      </a:bgFillStyleLst>
    </a:fmtScheme>
  </a:themeElements>
  <a:objectDefaults>
    <a:lnDef>
      <a:spPr>
        <a:ln>
          <a:solidFill>
            <a:schemeClr val="accent1"/>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a="http://schemas.openxmlformats.org/drawingml/2006/main"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19556</TotalTime>
  <Words>7842</Words>
  <Application>Microsoft Macintosh PowerPoint</Application>
  <PresentationFormat>On-screen Show (4:3)</PresentationFormat>
  <Paragraphs>857</Paragraphs>
  <Slides>41</Slides>
  <Notes>40</Notes>
  <HiddenSlides>0</HiddenSlides>
  <MMClips>3</MMClips>
  <ScaleCrop>false</ScaleCrop>
  <HeadingPairs>
    <vt:vector size="4" baseType="variant">
      <vt:variant>
        <vt:lpstr>Design Template</vt:lpstr>
      </vt:variant>
      <vt:variant>
        <vt:i4>1</vt:i4>
      </vt:variant>
      <vt:variant>
        <vt:lpstr>Slide Titles</vt:lpstr>
      </vt:variant>
      <vt:variant>
        <vt:i4>41</vt:i4>
      </vt:variant>
    </vt:vector>
  </HeadingPairs>
  <TitlesOfParts>
    <vt:vector size="42" baseType="lpstr">
      <vt:lpstr>Academic Literature 16x9</vt:lpstr>
      <vt:lpstr>Extracting Latent Attributes from Video Scenes Using Text as Background Knowledge</vt:lpstr>
      <vt:lpstr>Motivation: Surveillance Application</vt:lpstr>
      <vt:lpstr>Problem Definition</vt:lpstr>
      <vt:lpstr>The Approach</vt:lpstr>
      <vt:lpstr>Run-through Example – Video</vt:lpstr>
      <vt:lpstr>Run-through Example – Detection Labels</vt:lpstr>
      <vt:lpstr>Run-through Example – Mental States</vt:lpstr>
      <vt:lpstr>Data Sources</vt:lpstr>
      <vt:lpstr>Video Dataset</vt:lpstr>
      <vt:lpstr>Detailed System Overview</vt:lpstr>
      <vt:lpstr>Seed Set of Mental State Labels</vt:lpstr>
      <vt:lpstr>Neighborhood Models</vt:lpstr>
      <vt:lpstr>Vector Space with Back-off Linear Interpolation</vt:lpstr>
      <vt:lpstr>Vector Space with Back-off Linear Interpolation</vt:lpstr>
      <vt:lpstr>Vector Space with Back-off Linear Interpolation</vt:lpstr>
      <vt:lpstr>Sentence Co-occurrence with Deleted Interpolation</vt:lpstr>
      <vt:lpstr>Sentence Co-occurrence with Deleted Interpolation</vt:lpstr>
      <vt:lpstr>Event-centric with Deleted Interpolation</vt:lpstr>
      <vt:lpstr>Slide 19</vt:lpstr>
      <vt:lpstr>Evaluation Measure</vt:lpstr>
      <vt:lpstr>Toy Example</vt:lpstr>
      <vt:lpstr>Constrained Weighted Similarity-Aligned F1</vt:lpstr>
      <vt:lpstr>Mental State Identification in Chase Videos</vt:lpstr>
      <vt:lpstr>Mental State Identification in Chase Videos</vt:lpstr>
      <vt:lpstr>Additional Results* – Actor-specific</vt:lpstr>
      <vt:lpstr>Additional Results* – Hug Dataset</vt:lpstr>
      <vt:lpstr>Additional Results* – Noisy Detections</vt:lpstr>
      <vt:lpstr>Conclusions</vt:lpstr>
      <vt:lpstr>The End</vt:lpstr>
      <vt:lpstr>Backup Slides</vt:lpstr>
      <vt:lpstr>Slide 31</vt:lpstr>
      <vt:lpstr>Slide 32</vt:lpstr>
      <vt:lpstr>Slide 33</vt:lpstr>
      <vt:lpstr>Slide 34</vt:lpstr>
      <vt:lpstr>Constrained Weighted Similarity-Aligned F1</vt:lpstr>
      <vt:lpstr>Constrained Weighted Similarity-Aligned F1</vt:lpstr>
      <vt:lpstr>Limitation: Biases in Underlying Data</vt:lpstr>
      <vt:lpstr>Limitations: Biases in Underlying Data</vt:lpstr>
      <vt:lpstr>Effectiveness of Coreference Resolution</vt:lpstr>
      <vt:lpstr>Effectiveness of Coreference Resolution</vt:lpstr>
      <vt:lpstr>Ensemble Models</vt:lpstr>
    </vt:vector>
  </TitlesOfParts>
  <Company>Univ of Arizona</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Anh Tran</dc:creator>
  <cp:lastModifiedBy>Anh Tran</cp:lastModifiedBy>
  <cp:revision>2551</cp:revision>
  <dcterms:created xsi:type="dcterms:W3CDTF">2014-08-24T00:26:02Z</dcterms:created>
  <dcterms:modified xsi:type="dcterms:W3CDTF">2014-08-24T00:26:40Z</dcterms:modified>
</cp:coreProperties>
</file>